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2" r:id="rId2"/>
    <p:sldId id="257" r:id="rId3"/>
    <p:sldId id="261" r:id="rId4"/>
    <p:sldId id="263" r:id="rId5"/>
    <p:sldId id="267" r:id="rId6"/>
    <p:sldId id="264" r:id="rId7"/>
    <p:sldId id="265" r:id="rId8"/>
    <p:sldId id="266" r:id="rId9"/>
    <p:sldId id="268" r:id="rId10"/>
    <p:sldId id="269" r:id="rId11"/>
    <p:sldId id="270" r:id="rId12"/>
    <p:sldId id="272" r:id="rId13"/>
    <p:sldId id="279" r:id="rId14"/>
    <p:sldId id="293" r:id="rId15"/>
    <p:sldId id="280" r:id="rId16"/>
    <p:sldId id="294" r:id="rId17"/>
    <p:sldId id="277" r:id="rId18"/>
    <p:sldId id="275" r:id="rId19"/>
    <p:sldId id="276" r:id="rId20"/>
    <p:sldId id="281" r:id="rId21"/>
    <p:sldId id="282" r:id="rId22"/>
    <p:sldId id="278" r:id="rId23"/>
    <p:sldId id="285" r:id="rId24"/>
    <p:sldId id="290" r:id="rId25"/>
    <p:sldId id="288" r:id="rId26"/>
    <p:sldId id="289" r:id="rId27"/>
    <p:sldId id="28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DA9DBA6-CE86-5E42-8680-16847C9695D8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4AD6166-5174-2C40-8699-F08671E91C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9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10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12.xls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13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Excel_97-2003_Worksheet15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6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-1940877"/>
            <a:ext cx="7559675" cy="10739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/>
          </p:cNvSpPr>
          <p:nvPr/>
        </p:nvSpPr>
        <p:spPr>
          <a:xfrm>
            <a:off x="1779353" y="4344683"/>
            <a:ext cx="3360420" cy="301625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Investiția</a:t>
            </a:r>
            <a:r>
              <a:rPr lang="en-GB" sz="1400" dirty="0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 </a:t>
            </a:r>
            <a:r>
              <a:rPr lang="en-GB" sz="1400" dirty="0" err="1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în</a:t>
            </a:r>
            <a:r>
              <a:rPr lang="en-GB" sz="1400" dirty="0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  </a:t>
            </a:r>
            <a:r>
              <a:rPr lang="en-GB" sz="1400" dirty="0" err="1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Copii</a:t>
            </a:r>
            <a:r>
              <a:rPr lang="en-GB" sz="1400" dirty="0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 – </a:t>
            </a:r>
            <a:r>
              <a:rPr lang="en-GB" sz="1400" dirty="0" err="1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Întreruperea</a:t>
            </a:r>
            <a:r>
              <a:rPr lang="en-GB" sz="1400" dirty="0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 </a:t>
            </a:r>
            <a:r>
              <a:rPr lang="en-GB" sz="1400" dirty="0" err="1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Ciclului</a:t>
            </a:r>
            <a:r>
              <a:rPr lang="en-GB" sz="1400" dirty="0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 de </a:t>
            </a:r>
            <a:r>
              <a:rPr lang="en-GB" sz="1400" dirty="0" err="1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Reproducere</a:t>
            </a:r>
            <a:r>
              <a:rPr lang="en-GB" sz="1400" dirty="0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 a </a:t>
            </a:r>
            <a:r>
              <a:rPr lang="en-GB" sz="1400" dirty="0" err="1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Dezavantajelor</a:t>
            </a:r>
            <a:r>
              <a:rPr lang="en-GB" sz="1400" dirty="0">
                <a:solidFill>
                  <a:srgbClr val="333333"/>
                </a:solidFill>
                <a:effectLst/>
                <a:latin typeface="EC Square Sans Pro Medium"/>
                <a:ea typeface="Times New Roman"/>
                <a:cs typeface="Times New Roman"/>
              </a:rPr>
              <a:t> </a:t>
            </a:r>
            <a:endParaRPr lang="en-US" sz="1200" dirty="0">
              <a:solidFill>
                <a:srgbClr val="333333"/>
              </a:solidFill>
              <a:effectLst/>
              <a:latin typeface="Verdana"/>
              <a:ea typeface="Times New Roman"/>
              <a:cs typeface="Times New Roman"/>
            </a:endParaRPr>
          </a:p>
          <a:p>
            <a:pPr marL="0" marR="0" algn="just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400" dirty="0">
                <a:solidFill>
                  <a:srgbClr val="0091D0"/>
                </a:solidFill>
                <a:effectLst/>
                <a:highlight>
                  <a:srgbClr val="FFFF00"/>
                </a:highlight>
                <a:latin typeface="EC Square Sans Pro Medium"/>
                <a:ea typeface="Times New Roman"/>
                <a:cs typeface="Times New Roman"/>
              </a:rPr>
              <a:t>Un </a:t>
            </a:r>
            <a:r>
              <a:rPr lang="en-GB" sz="1400" dirty="0" err="1">
                <a:solidFill>
                  <a:srgbClr val="0091D0"/>
                </a:solidFill>
                <a:effectLst/>
                <a:highlight>
                  <a:srgbClr val="FFFF00"/>
                </a:highlight>
                <a:latin typeface="EC Square Sans Pro Medium"/>
                <a:ea typeface="Times New Roman"/>
                <a:cs typeface="Times New Roman"/>
              </a:rPr>
              <a:t>Studiu</a:t>
            </a:r>
            <a:r>
              <a:rPr lang="en-GB" sz="1400" dirty="0">
                <a:solidFill>
                  <a:srgbClr val="0091D0"/>
                </a:solidFill>
                <a:effectLst/>
                <a:highlight>
                  <a:srgbClr val="FFFF00"/>
                </a:highlight>
                <a:latin typeface="EC Square Sans Pro Medium"/>
                <a:ea typeface="Times New Roman"/>
                <a:cs typeface="Times New Roman"/>
              </a:rPr>
              <a:t> </a:t>
            </a:r>
            <a:r>
              <a:rPr lang="x-none" sz="1400" dirty="0" smtClean="0">
                <a:solidFill>
                  <a:srgbClr val="0091D0"/>
                </a:solidFill>
                <a:effectLst/>
                <a:highlight>
                  <a:srgbClr val="FFFF00"/>
                </a:highlight>
                <a:latin typeface="EC Square Sans Pro Medium"/>
                <a:ea typeface="Times New Roman"/>
                <a:cs typeface="Times New Roman"/>
              </a:rPr>
              <a:t>realizat în cadrul Rețelei de Experți Independenți în domeniul Incluziunii Sociale</a:t>
            </a:r>
            <a:endParaRPr lang="en-US" sz="1200" dirty="0">
              <a:solidFill>
                <a:srgbClr val="333333"/>
              </a:solidFill>
              <a:effectLst/>
              <a:latin typeface="Verdana"/>
              <a:ea typeface="Times New Roman"/>
              <a:cs typeface="Times New Roman"/>
            </a:endParaRPr>
          </a:p>
          <a:p>
            <a:pPr marL="0" marR="0" algn="just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effectLst/>
                <a:latin typeface="EC Square Sans Pro Medium"/>
                <a:ea typeface="Times New Roman"/>
                <a:cs typeface="Times New Roman"/>
              </a:rPr>
              <a:t>ROMÂNIA – </a:t>
            </a:r>
            <a:r>
              <a:rPr lang="en-GB" sz="1400" dirty="0" err="1" smtClean="0">
                <a:solidFill>
                  <a:srgbClr val="000000"/>
                </a:solidFill>
                <a:effectLst/>
                <a:latin typeface="EC Square Sans Pro Medium"/>
                <a:ea typeface="Times New Roman"/>
                <a:cs typeface="Times New Roman"/>
              </a:rPr>
              <a:t>Noiembrie</a:t>
            </a:r>
            <a:r>
              <a:rPr lang="en-GB" sz="1400" dirty="0" smtClean="0">
                <a:solidFill>
                  <a:srgbClr val="000000"/>
                </a:solidFill>
                <a:effectLst/>
                <a:latin typeface="EC Square Sans Pro Medium"/>
                <a:ea typeface="Times New Roman"/>
                <a:cs typeface="Times New Roman"/>
              </a:rPr>
              <a:t> 2013</a:t>
            </a:r>
            <a:endParaRPr lang="en-US" sz="1200" dirty="0">
              <a:solidFill>
                <a:srgbClr val="333333"/>
              </a:solidFill>
              <a:effectLst/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0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327540"/>
              </p:ext>
            </p:extLst>
          </p:nvPr>
        </p:nvGraphicFramePr>
        <p:xfrm>
          <a:off x="0" y="0"/>
          <a:ext cx="9075631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Worksheet" r:id="rId4" imgW="9245600" imgH="6616700" progId="Excel.Sheet.8">
                  <p:embed/>
                </p:oleObj>
              </mc:Choice>
              <mc:Fallback>
                <p:oleObj name="Worksheet" r:id="rId4" imgW="9245600" imgH="66167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5631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8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9362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Worksheet" r:id="rId4" imgW="8089900" imgH="6324600" progId="Excel.Sheet.8">
                  <p:embed/>
                </p:oleObj>
              </mc:Choice>
              <mc:Fallback>
                <p:oleObj name="Worksheet" r:id="rId4" imgW="8089900" imgH="6324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1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43217"/>
              </p:ext>
            </p:extLst>
          </p:nvPr>
        </p:nvGraphicFramePr>
        <p:xfrm>
          <a:off x="16904" y="0"/>
          <a:ext cx="912709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Worksheet" r:id="rId4" imgW="6705600" imgH="4889500" progId="Excel.Sheet.12">
                  <p:embed/>
                </p:oleObj>
              </mc:Choice>
              <mc:Fallback>
                <p:oleObj name="Worksheet" r:id="rId4" imgW="6705600" imgH="4889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04" y="0"/>
                        <a:ext cx="912709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4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2" y="107576"/>
            <a:ext cx="9060567" cy="513561"/>
          </a:xfrm>
        </p:spPr>
        <p:txBody>
          <a:bodyPr/>
          <a:lstStyle/>
          <a:p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Starea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sănătate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și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calitatea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educației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4362"/>
            <a:ext cx="9020010" cy="5553149"/>
          </a:xfrm>
        </p:spPr>
        <p:txBody>
          <a:bodyPr>
            <a:noAutofit/>
          </a:bodyPr>
          <a:lstStyle/>
          <a:p>
            <a:pPr lvl="0"/>
            <a:r>
              <a:rPr lang="en-US" sz="1400" dirty="0"/>
              <a:t>Rata </a:t>
            </a:r>
            <a:r>
              <a:rPr lang="en-US" sz="1400" dirty="0" err="1"/>
              <a:t>mortalității</a:t>
            </a:r>
            <a:r>
              <a:rPr lang="en-US" sz="1400" dirty="0"/>
              <a:t> la </a:t>
            </a:r>
            <a:r>
              <a:rPr lang="en-US" sz="1400" dirty="0" err="1"/>
              <a:t>copii</a:t>
            </a:r>
            <a:r>
              <a:rPr lang="en-US" sz="1400" dirty="0"/>
              <a:t> sub </a:t>
            </a:r>
            <a:r>
              <a:rPr lang="en-US" sz="1400" dirty="0" err="1"/>
              <a:t>cinci</a:t>
            </a:r>
            <a:r>
              <a:rPr lang="en-US" sz="1400" dirty="0"/>
              <a:t> </a:t>
            </a:r>
            <a:r>
              <a:rPr lang="en-US" sz="1400" dirty="0" err="1"/>
              <a:t>ani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rata </a:t>
            </a:r>
            <a:r>
              <a:rPr lang="en-US" sz="1400" dirty="0" err="1"/>
              <a:t>mortalității</a:t>
            </a:r>
            <a:r>
              <a:rPr lang="en-US" sz="1400" dirty="0"/>
              <a:t> infantile </a:t>
            </a:r>
            <a:r>
              <a:rPr lang="en-US" sz="1400" dirty="0" smtClean="0"/>
              <a:t>-</a:t>
            </a:r>
            <a:r>
              <a:rPr lang="en-US" sz="1400" dirty="0" err="1" smtClean="0"/>
              <a:t>deși</a:t>
            </a:r>
            <a:r>
              <a:rPr lang="en-US" sz="1400" dirty="0" smtClean="0"/>
              <a:t> </a:t>
            </a:r>
            <a:r>
              <a:rPr lang="en-US" sz="1400" dirty="0" err="1"/>
              <a:t>sunt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 smtClean="0"/>
              <a:t>scădere</a:t>
            </a:r>
            <a:r>
              <a:rPr lang="en-US" sz="1400" dirty="0" smtClean="0"/>
              <a:t>- </a:t>
            </a:r>
            <a:r>
              <a:rPr lang="en-US" sz="1400" dirty="0" err="1" smtClean="0"/>
              <a:t>sunt</a:t>
            </a:r>
            <a:r>
              <a:rPr lang="en-US" sz="1400" dirty="0" smtClean="0"/>
              <a:t> </a:t>
            </a:r>
            <a:r>
              <a:rPr lang="en-US" sz="1400" dirty="0" err="1"/>
              <a:t>cele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ridicate</a:t>
            </a:r>
            <a:r>
              <a:rPr lang="en-US" sz="1400" dirty="0"/>
              <a:t> din Europa, </a:t>
            </a:r>
          </a:p>
          <a:p>
            <a:pPr lvl="0"/>
            <a:r>
              <a:rPr lang="en-US" sz="1400" dirty="0" err="1"/>
              <a:t>P</a:t>
            </a:r>
            <a:r>
              <a:rPr lang="en-US" sz="1400" dirty="0" err="1" smtClean="0"/>
              <a:t>roporția</a:t>
            </a:r>
            <a:r>
              <a:rPr lang="en-US" sz="1400" dirty="0" smtClean="0"/>
              <a:t> </a:t>
            </a:r>
            <a:r>
              <a:rPr lang="en-US" sz="1400" dirty="0" err="1"/>
              <a:t>copiilor</a:t>
            </a:r>
            <a:r>
              <a:rPr lang="en-US" sz="1400" dirty="0"/>
              <a:t> </a:t>
            </a:r>
            <a:r>
              <a:rPr lang="en-US" sz="1400" dirty="0" err="1"/>
              <a:t>născuți</a:t>
            </a:r>
            <a:r>
              <a:rPr lang="en-US" sz="1400" dirty="0"/>
              <a:t> sub </a:t>
            </a:r>
            <a:r>
              <a:rPr lang="en-US" sz="1400" dirty="0" err="1"/>
              <a:t>greutatea</a:t>
            </a:r>
            <a:r>
              <a:rPr lang="en-US" sz="1400" dirty="0"/>
              <a:t> normal </a:t>
            </a:r>
            <a:r>
              <a:rPr lang="en-US" sz="1400" dirty="0" err="1" smtClean="0"/>
              <a:t>minimă</a:t>
            </a:r>
            <a:r>
              <a:rPr lang="en-US" sz="1400" dirty="0" smtClean="0"/>
              <a:t> a </a:t>
            </a:r>
            <a:r>
              <a:rPr lang="en-US" sz="1400" dirty="0" err="1" smtClean="0"/>
              <a:t>crescut</a:t>
            </a:r>
            <a:endParaRPr lang="en-US" sz="1400" dirty="0"/>
          </a:p>
          <a:p>
            <a:pPr lvl="0"/>
            <a:r>
              <a:rPr lang="en-US" sz="1400" dirty="0" err="1"/>
              <a:t>Vaccinările</a:t>
            </a:r>
            <a:r>
              <a:rPr lang="en-US" sz="1400" dirty="0"/>
              <a:t> </a:t>
            </a:r>
            <a:r>
              <a:rPr lang="en-US" sz="1400" dirty="0" err="1"/>
              <a:t>suferă</a:t>
            </a:r>
            <a:r>
              <a:rPr lang="en-US" sz="1400" dirty="0"/>
              <a:t> </a:t>
            </a:r>
            <a:r>
              <a:rPr lang="en-US" sz="1400" dirty="0" err="1"/>
              <a:t>fluctuații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sunt</a:t>
            </a:r>
            <a:r>
              <a:rPr lang="en-US" sz="1400" dirty="0"/>
              <a:t> </a:t>
            </a:r>
            <a:r>
              <a:rPr lang="en-US" sz="1400" dirty="0" err="1"/>
              <a:t>adesea</a:t>
            </a:r>
            <a:r>
              <a:rPr lang="en-US" sz="1400" dirty="0"/>
              <a:t> </a:t>
            </a:r>
            <a:r>
              <a:rPr lang="en-US" sz="1400" dirty="0" err="1"/>
              <a:t>dependente</a:t>
            </a:r>
            <a:r>
              <a:rPr lang="en-US" sz="1400" dirty="0"/>
              <a:t> de </a:t>
            </a:r>
            <a:r>
              <a:rPr lang="en-US" sz="1400" dirty="0" err="1"/>
              <a:t>scandalurile</a:t>
            </a:r>
            <a:r>
              <a:rPr lang="en-US" sz="1400" dirty="0"/>
              <a:t> din </a:t>
            </a:r>
            <a:r>
              <a:rPr lang="en-US" sz="1400" dirty="0" err="1"/>
              <a:t>sistemul</a:t>
            </a:r>
            <a:r>
              <a:rPr lang="en-US" sz="1400" dirty="0"/>
              <a:t> medical </a:t>
            </a:r>
            <a:r>
              <a:rPr lang="en-US" sz="1400" dirty="0" err="1"/>
              <a:t>și</a:t>
            </a:r>
            <a:r>
              <a:rPr lang="en-US" sz="1400" dirty="0"/>
              <a:t> de </a:t>
            </a:r>
            <a:r>
              <a:rPr lang="en-US" sz="1400" dirty="0" err="1"/>
              <a:t>lipsa</a:t>
            </a:r>
            <a:r>
              <a:rPr lang="en-US" sz="1400" dirty="0"/>
              <a:t> </a:t>
            </a:r>
            <a:r>
              <a:rPr lang="en-US" sz="1400" dirty="0" err="1"/>
              <a:t>cronică</a:t>
            </a:r>
            <a:r>
              <a:rPr lang="en-US" sz="1400" dirty="0"/>
              <a:t> a </a:t>
            </a:r>
            <a:r>
              <a:rPr lang="en-US" sz="1400" dirty="0" err="1"/>
              <a:t>resurselor</a:t>
            </a:r>
            <a:r>
              <a:rPr lang="en-US" sz="1400" dirty="0"/>
              <a:t> </a:t>
            </a:r>
            <a:r>
              <a:rPr lang="en-US" sz="1400" dirty="0" err="1"/>
              <a:t>financiare</a:t>
            </a:r>
            <a:endParaRPr lang="en-US" sz="1400" dirty="0"/>
          </a:p>
          <a:p>
            <a:pPr lvl="0"/>
            <a:r>
              <a:rPr lang="en-US" sz="1400" dirty="0" err="1"/>
              <a:t>Procentul</a:t>
            </a:r>
            <a:r>
              <a:rPr lang="en-US" sz="1400" dirty="0"/>
              <a:t> de </a:t>
            </a:r>
            <a:r>
              <a:rPr lang="en-US" sz="1400" dirty="0" err="1"/>
              <a:t>copii</a:t>
            </a:r>
            <a:r>
              <a:rPr lang="en-US" sz="1400" dirty="0"/>
              <a:t> </a:t>
            </a:r>
            <a:r>
              <a:rPr lang="en-US" sz="1400" dirty="0" err="1"/>
              <a:t>malnutriți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supraponderali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creștere</a:t>
            </a:r>
            <a:r>
              <a:rPr lang="en-US" sz="1400" dirty="0"/>
              <a:t> (INSP,2011; </a:t>
            </a:r>
            <a:r>
              <a:rPr lang="en-US" sz="1400" dirty="0" err="1"/>
              <a:t>Stănculescu</a:t>
            </a:r>
            <a:r>
              <a:rPr lang="en-US" sz="1400" dirty="0"/>
              <a:t>, 2012)</a:t>
            </a:r>
          </a:p>
          <a:p>
            <a:pPr lvl="0"/>
            <a:r>
              <a:rPr lang="en-US" sz="1400" dirty="0" err="1"/>
              <a:t>Polarizarea</a:t>
            </a:r>
            <a:r>
              <a:rPr lang="en-US" sz="1400" dirty="0"/>
              <a:t> </a:t>
            </a:r>
            <a:r>
              <a:rPr lang="en-US" sz="1400" dirty="0" err="1"/>
              <a:t>educației</a:t>
            </a:r>
            <a:r>
              <a:rPr lang="en-US" sz="1400" dirty="0"/>
              <a:t> –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scăderea</a:t>
            </a:r>
            <a:r>
              <a:rPr lang="en-US" sz="1400" dirty="0"/>
              <a:t> </a:t>
            </a:r>
            <a:r>
              <a:rPr lang="en-US" sz="1400" dirty="0" err="1"/>
              <a:t>participării</a:t>
            </a:r>
            <a:r>
              <a:rPr lang="en-US" sz="1400" dirty="0"/>
              <a:t> </a:t>
            </a:r>
            <a:r>
              <a:rPr lang="en-US" sz="1400" dirty="0" err="1"/>
              <a:t>școlare</a:t>
            </a:r>
            <a:r>
              <a:rPr lang="en-US" sz="1400" dirty="0"/>
              <a:t> la </a:t>
            </a:r>
            <a:r>
              <a:rPr lang="en-US" sz="1400" dirty="0" err="1"/>
              <a:t>nivelul</a:t>
            </a:r>
            <a:r>
              <a:rPr lang="en-US" sz="1400" dirty="0"/>
              <a:t> </a:t>
            </a:r>
            <a:r>
              <a:rPr lang="en-US" sz="1400" dirty="0" err="1"/>
              <a:t>educației</a:t>
            </a:r>
            <a:r>
              <a:rPr lang="en-US" sz="1400" dirty="0"/>
              <a:t> </a:t>
            </a:r>
            <a:r>
              <a:rPr lang="en-US" sz="1400" dirty="0" err="1"/>
              <a:t>primare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forme</a:t>
            </a:r>
            <a:r>
              <a:rPr lang="en-US" sz="1400" dirty="0"/>
              <a:t> de </a:t>
            </a:r>
            <a:r>
              <a:rPr lang="en-US" sz="1400" dirty="0" err="1"/>
              <a:t>învățământ</a:t>
            </a:r>
            <a:r>
              <a:rPr lang="en-US" sz="1400" dirty="0"/>
              <a:t> superior</a:t>
            </a:r>
          </a:p>
          <a:p>
            <a:pPr lvl="0"/>
            <a:r>
              <a:rPr lang="en-US" sz="1400" dirty="0" err="1" smtClean="0"/>
              <a:t>Discrepanțele</a:t>
            </a:r>
            <a:r>
              <a:rPr lang="en-US" sz="1400" dirty="0" smtClean="0"/>
              <a:t> </a:t>
            </a:r>
            <a:r>
              <a:rPr lang="en-US" sz="1400" dirty="0" err="1" smtClean="0"/>
              <a:t>în</a:t>
            </a:r>
            <a:r>
              <a:rPr lang="en-US" sz="1400" dirty="0" smtClean="0"/>
              <a:t> </a:t>
            </a:r>
            <a:r>
              <a:rPr lang="en-US" sz="1400" dirty="0" err="1" smtClean="0"/>
              <a:t>pregătirea</a:t>
            </a:r>
            <a:r>
              <a:rPr lang="en-US" sz="1400" dirty="0" smtClean="0"/>
              <a:t> </a:t>
            </a:r>
            <a:r>
              <a:rPr lang="en-US" sz="1400" dirty="0" err="1" smtClean="0"/>
              <a:t>și</a:t>
            </a:r>
            <a:r>
              <a:rPr lang="en-US" sz="1400" dirty="0" smtClean="0"/>
              <a:t> </a:t>
            </a:r>
            <a:r>
              <a:rPr lang="en-US" sz="1400" dirty="0" err="1" smtClean="0"/>
              <a:t>dezvoltarea</a:t>
            </a:r>
            <a:r>
              <a:rPr lang="en-US" sz="1400" dirty="0" smtClean="0"/>
              <a:t> </a:t>
            </a:r>
            <a:r>
              <a:rPr lang="en-US" sz="1400" dirty="0" err="1" smtClean="0"/>
              <a:t>cognitivă</a:t>
            </a:r>
            <a:r>
              <a:rPr lang="en-US" sz="1400" dirty="0" smtClean="0"/>
              <a:t> a </a:t>
            </a:r>
            <a:r>
              <a:rPr lang="en-US" sz="1400" dirty="0" err="1" smtClean="0"/>
              <a:t>copiilor</a:t>
            </a:r>
            <a:r>
              <a:rPr lang="en-US" sz="1400" dirty="0" smtClean="0"/>
              <a:t> </a:t>
            </a:r>
            <a:r>
              <a:rPr lang="en-US" sz="1400" dirty="0" err="1" smtClean="0"/>
              <a:t>preșcolari</a:t>
            </a:r>
            <a:r>
              <a:rPr lang="en-US" sz="1400" dirty="0" smtClean="0"/>
              <a:t> au </a:t>
            </a:r>
            <a:r>
              <a:rPr lang="en-US" sz="1400" dirty="0" err="1" smtClean="0"/>
              <a:t>crescut</a:t>
            </a:r>
            <a:r>
              <a:rPr lang="en-US" sz="1400" dirty="0" smtClean="0"/>
              <a:t>: </a:t>
            </a:r>
            <a:r>
              <a:rPr lang="en-US" sz="1400" dirty="0" err="1" smtClean="0"/>
              <a:t>frecventarea</a:t>
            </a:r>
            <a:r>
              <a:rPr lang="en-US" sz="1400" dirty="0" smtClean="0"/>
              <a:t> </a:t>
            </a:r>
            <a:r>
              <a:rPr lang="en-US" sz="1400" dirty="0" err="1" smtClean="0"/>
              <a:t>grădinițelor</a:t>
            </a:r>
            <a:r>
              <a:rPr lang="en-US" sz="1400" dirty="0" smtClean="0"/>
              <a:t> nu </a:t>
            </a:r>
            <a:r>
              <a:rPr lang="en-US" sz="1400" dirty="0" err="1" smtClean="0"/>
              <a:t>reușește</a:t>
            </a:r>
            <a:r>
              <a:rPr lang="en-US" sz="1400" dirty="0" smtClean="0"/>
              <a:t> </a:t>
            </a:r>
            <a:r>
              <a:rPr lang="en-US" sz="1400" dirty="0" err="1" smtClean="0"/>
              <a:t>să</a:t>
            </a:r>
            <a:r>
              <a:rPr lang="en-US" sz="1400" dirty="0" smtClean="0"/>
              <a:t> </a:t>
            </a:r>
            <a:r>
              <a:rPr lang="en-US" sz="1400" dirty="0" err="1" smtClean="0"/>
              <a:t>reducă</a:t>
            </a:r>
            <a:r>
              <a:rPr lang="en-US" sz="1400" dirty="0" smtClean="0"/>
              <a:t>, </a:t>
            </a:r>
            <a:r>
              <a:rPr lang="en-US" sz="1400" dirty="0" err="1" smtClean="0"/>
              <a:t>în</a:t>
            </a:r>
            <a:r>
              <a:rPr lang="en-US" sz="1400" dirty="0" smtClean="0"/>
              <a:t> </a:t>
            </a:r>
            <a:r>
              <a:rPr lang="en-US" sz="1400" dirty="0" err="1" smtClean="0"/>
              <a:t>cele</a:t>
            </a:r>
            <a:r>
              <a:rPr lang="en-US" sz="1400" dirty="0" smtClean="0"/>
              <a:t> </a:t>
            </a:r>
            <a:r>
              <a:rPr lang="en-US" sz="1400" dirty="0" err="1" smtClean="0"/>
              <a:t>mai</a:t>
            </a:r>
            <a:r>
              <a:rPr lang="en-US" sz="1400" dirty="0" smtClean="0"/>
              <a:t> </a:t>
            </a:r>
            <a:r>
              <a:rPr lang="en-US" sz="1400" dirty="0" err="1" smtClean="0"/>
              <a:t>multe</a:t>
            </a:r>
            <a:r>
              <a:rPr lang="en-US" sz="1400" dirty="0" smtClean="0"/>
              <a:t> </a:t>
            </a:r>
            <a:r>
              <a:rPr lang="en-US" sz="1400" dirty="0" err="1" smtClean="0"/>
              <a:t>dintre</a:t>
            </a:r>
            <a:r>
              <a:rPr lang="en-US" sz="1400" dirty="0" smtClean="0"/>
              <a:t> </a:t>
            </a:r>
            <a:r>
              <a:rPr lang="en-US" sz="1400" dirty="0" err="1" smtClean="0"/>
              <a:t>cazuri</a:t>
            </a:r>
            <a:r>
              <a:rPr lang="en-US" sz="1400" dirty="0" smtClean="0"/>
              <a:t>,  </a:t>
            </a:r>
            <a:r>
              <a:rPr lang="en-US" sz="1400" dirty="0" err="1" smtClean="0"/>
              <a:t>aceste</a:t>
            </a:r>
            <a:r>
              <a:rPr lang="en-US" sz="1400" dirty="0" smtClean="0"/>
              <a:t> </a:t>
            </a:r>
            <a:r>
              <a:rPr lang="en-US" sz="1400" dirty="0" err="1" smtClean="0"/>
              <a:t>discrepanțe</a:t>
            </a:r>
            <a:endParaRPr lang="en-US" sz="1400" dirty="0" smtClean="0"/>
          </a:p>
          <a:p>
            <a:pPr lvl="0"/>
            <a:r>
              <a:rPr lang="en-US" sz="1400" dirty="0" err="1" smtClean="0"/>
              <a:t>Testele</a:t>
            </a:r>
            <a:r>
              <a:rPr lang="en-US" sz="1400" dirty="0" smtClean="0"/>
              <a:t> </a:t>
            </a:r>
            <a:r>
              <a:rPr lang="en-US" sz="1400" dirty="0"/>
              <a:t>Pisa </a:t>
            </a:r>
            <a:r>
              <a:rPr lang="en-US" sz="1400" dirty="0" smtClean="0"/>
              <a:t>(2013) </a:t>
            </a:r>
            <a:r>
              <a:rPr lang="en-US" sz="1400" dirty="0" err="1" smtClean="0"/>
              <a:t>plasează</a:t>
            </a:r>
            <a:r>
              <a:rPr lang="en-US" sz="1400" dirty="0" smtClean="0"/>
              <a:t> </a:t>
            </a:r>
            <a:r>
              <a:rPr lang="en-US" sz="1400" dirty="0" err="1"/>
              <a:t>România</a:t>
            </a:r>
            <a:r>
              <a:rPr lang="en-US" sz="1400" dirty="0"/>
              <a:t> </a:t>
            </a:r>
            <a:r>
              <a:rPr lang="en-US" sz="1400" dirty="0" err="1"/>
              <a:t>pe</a:t>
            </a:r>
            <a:r>
              <a:rPr lang="en-US" sz="1400" dirty="0"/>
              <a:t> </a:t>
            </a:r>
            <a:r>
              <a:rPr lang="en-US" sz="1400" dirty="0" err="1"/>
              <a:t>locul</a:t>
            </a:r>
            <a:r>
              <a:rPr lang="en-US" sz="1400" dirty="0"/>
              <a:t> </a:t>
            </a:r>
            <a:r>
              <a:rPr lang="en-US" sz="1400" dirty="0" smtClean="0"/>
              <a:t>45 (din 65), </a:t>
            </a:r>
            <a:r>
              <a:rPr lang="en-US" sz="1400" dirty="0" err="1"/>
              <a:t>inainte</a:t>
            </a:r>
            <a:r>
              <a:rPr lang="en-US" sz="1400" dirty="0"/>
              <a:t> de Bulgaria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Cipru</a:t>
            </a:r>
            <a:r>
              <a:rPr lang="en-US" sz="1400" dirty="0"/>
              <a:t>, </a:t>
            </a:r>
            <a:r>
              <a:rPr lang="en-US" sz="1400" dirty="0" err="1"/>
              <a:t>dar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urma</a:t>
            </a:r>
            <a:r>
              <a:rPr lang="en-US" sz="1400" dirty="0"/>
              <a:t> </a:t>
            </a:r>
            <a:r>
              <a:rPr lang="en-US" sz="1400" dirty="0" err="1"/>
              <a:t>celorlalte</a:t>
            </a:r>
            <a:r>
              <a:rPr lang="en-US" sz="1400" dirty="0"/>
              <a:t> </a:t>
            </a:r>
            <a:r>
              <a:rPr lang="en-US" sz="1400" dirty="0" err="1"/>
              <a:t>țări</a:t>
            </a:r>
            <a:r>
              <a:rPr lang="en-US" sz="1400" dirty="0"/>
              <a:t> </a:t>
            </a:r>
            <a:r>
              <a:rPr lang="en-US" sz="1400" dirty="0" err="1"/>
              <a:t>Europene</a:t>
            </a:r>
            <a:endParaRPr lang="en-US" sz="1400" dirty="0"/>
          </a:p>
          <a:p>
            <a:pPr lvl="0"/>
            <a:r>
              <a:rPr lang="en-US" sz="1400" dirty="0" err="1"/>
              <a:t>Copiii</a:t>
            </a:r>
            <a:r>
              <a:rPr lang="en-US" sz="1400" dirty="0"/>
              <a:t> </a:t>
            </a:r>
            <a:r>
              <a:rPr lang="en-US" sz="1400" dirty="0" err="1"/>
              <a:t>Romi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România</a:t>
            </a:r>
            <a:r>
              <a:rPr lang="en-US" sz="1400" dirty="0"/>
              <a:t> </a:t>
            </a:r>
            <a:r>
              <a:rPr lang="en-US" sz="1400" dirty="0" err="1"/>
              <a:t>sunt</a:t>
            </a:r>
            <a:r>
              <a:rPr lang="en-US" sz="1400" dirty="0"/>
              <a:t> </a:t>
            </a:r>
            <a:r>
              <a:rPr lang="en-US" sz="1400" dirty="0" err="1"/>
              <a:t>pe</a:t>
            </a:r>
            <a:r>
              <a:rPr lang="en-US" sz="1400" dirty="0"/>
              <a:t> </a:t>
            </a:r>
            <a:r>
              <a:rPr lang="en-US" sz="1400" dirty="0" err="1"/>
              <a:t>departe</a:t>
            </a:r>
            <a:r>
              <a:rPr lang="en-US" sz="1400" dirty="0"/>
              <a:t> </a:t>
            </a:r>
            <a:r>
              <a:rPr lang="en-US" sz="1400" dirty="0" err="1"/>
              <a:t>cei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dezavantajați</a:t>
            </a:r>
            <a:r>
              <a:rPr lang="en-US" sz="1400" dirty="0"/>
              <a:t> </a:t>
            </a:r>
            <a:r>
              <a:rPr lang="en-US" sz="1400" dirty="0" err="1"/>
              <a:t>față</a:t>
            </a:r>
            <a:r>
              <a:rPr lang="en-US" sz="1400" dirty="0"/>
              <a:t> de </a:t>
            </a:r>
            <a:r>
              <a:rPr lang="en-US" sz="1400" dirty="0" err="1"/>
              <a:t>cei</a:t>
            </a:r>
            <a:r>
              <a:rPr lang="en-US" sz="1400" dirty="0"/>
              <a:t> din </a:t>
            </a:r>
            <a:r>
              <a:rPr lang="en-US" sz="1400" dirty="0" err="1"/>
              <a:t>alte</a:t>
            </a:r>
            <a:r>
              <a:rPr lang="en-US" sz="1400" dirty="0"/>
              <a:t> </a:t>
            </a:r>
            <a:r>
              <a:rPr lang="en-US" sz="1400" dirty="0" err="1"/>
              <a:t>țări</a:t>
            </a:r>
            <a:r>
              <a:rPr lang="en-US" sz="1400" dirty="0"/>
              <a:t> </a:t>
            </a:r>
            <a:r>
              <a:rPr lang="en-US" sz="1400" dirty="0" err="1"/>
              <a:t>Europene</a:t>
            </a:r>
            <a:r>
              <a:rPr lang="en-US" sz="1400" dirty="0"/>
              <a:t> (</a:t>
            </a:r>
            <a:r>
              <a:rPr lang="en-US" sz="1400" dirty="0" err="1"/>
              <a:t>Banca</a:t>
            </a:r>
            <a:r>
              <a:rPr lang="en-US" sz="1400" dirty="0"/>
              <a:t> </a:t>
            </a:r>
            <a:r>
              <a:rPr lang="en-US" sz="1400" dirty="0" err="1"/>
              <a:t>Mondială</a:t>
            </a:r>
            <a:r>
              <a:rPr lang="en-US" sz="1400" dirty="0"/>
              <a:t>, 2012)</a:t>
            </a:r>
          </a:p>
          <a:p>
            <a:r>
              <a:rPr lang="en-US" sz="1400" dirty="0"/>
              <a:t>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69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55" y="107576"/>
            <a:ext cx="8918036" cy="596997"/>
          </a:xfrm>
        </p:spPr>
        <p:txBody>
          <a:bodyPr/>
          <a:lstStyle/>
          <a:p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Accesul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la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și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calitatea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serviciilor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sociale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36341"/>
            <a:ext cx="8042276" cy="5469712"/>
          </a:xfrm>
        </p:spPr>
        <p:txBody>
          <a:bodyPr/>
          <a:lstStyle/>
          <a:p>
            <a:r>
              <a:rPr lang="en-US" dirty="0" err="1" smtClean="0"/>
              <a:t>Acces</a:t>
            </a:r>
            <a:r>
              <a:rPr lang="en-US" dirty="0" smtClean="0"/>
              <a:t> </a:t>
            </a:r>
            <a:r>
              <a:rPr lang="en-US" dirty="0" err="1" smtClean="0"/>
              <a:t>inegal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obstrucționat</a:t>
            </a:r>
            <a:r>
              <a:rPr lang="en-US" dirty="0"/>
              <a:t> </a:t>
            </a:r>
            <a:r>
              <a:rPr lang="en-US" dirty="0" err="1" smtClean="0"/>
              <a:t>datorită</a:t>
            </a:r>
            <a:r>
              <a:rPr lang="en-US" dirty="0" smtClean="0"/>
              <a:t>:</a:t>
            </a:r>
          </a:p>
          <a:p>
            <a:r>
              <a:rPr lang="en-US" b="1" dirty="0" err="1"/>
              <a:t>plăților</a:t>
            </a:r>
            <a:r>
              <a:rPr lang="en-US" b="1" dirty="0"/>
              <a:t> </a:t>
            </a:r>
            <a:r>
              <a:rPr lang="en-US" b="1" dirty="0" err="1"/>
              <a:t>informale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err="1"/>
              <a:t>concentrării</a:t>
            </a:r>
            <a:r>
              <a:rPr lang="en-US" b="1" dirty="0"/>
              <a:t> </a:t>
            </a:r>
            <a:r>
              <a:rPr lang="en-US" b="1" dirty="0" err="1"/>
              <a:t>teritoriale</a:t>
            </a:r>
            <a:r>
              <a:rPr lang="en-US" b="1" dirty="0"/>
              <a:t> a </a:t>
            </a:r>
            <a:r>
              <a:rPr lang="en-US" b="1" dirty="0" err="1" smtClean="0"/>
              <a:t>serviciilor</a:t>
            </a:r>
            <a:r>
              <a:rPr lang="en-US" b="1" dirty="0" smtClean="0"/>
              <a:t> </a:t>
            </a:r>
            <a:r>
              <a:rPr lang="en-US" b="1" dirty="0" err="1" smtClean="0"/>
              <a:t>educaționale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de </a:t>
            </a:r>
            <a:r>
              <a:rPr lang="en-US" b="1" dirty="0" err="1" smtClean="0"/>
              <a:t>sănătate</a:t>
            </a:r>
            <a:r>
              <a:rPr lang="en-US" b="1" dirty="0" smtClean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mediul</a:t>
            </a:r>
            <a:r>
              <a:rPr lang="en-US" b="1" dirty="0"/>
              <a:t> urban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suburbiile</a:t>
            </a:r>
            <a:r>
              <a:rPr lang="en-US" b="1" dirty="0"/>
              <a:t> </a:t>
            </a:r>
            <a:r>
              <a:rPr lang="en-US" b="1" dirty="0" err="1"/>
              <a:t>marilor</a:t>
            </a:r>
            <a:r>
              <a:rPr lang="en-US" b="1" dirty="0"/>
              <a:t> </a:t>
            </a:r>
            <a:r>
              <a:rPr lang="en-US" b="1" dirty="0" err="1"/>
              <a:t>orașe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err="1"/>
              <a:t>discriminării</a:t>
            </a:r>
            <a:r>
              <a:rPr lang="en-US" b="1" dirty="0"/>
              <a:t> </a:t>
            </a:r>
            <a:r>
              <a:rPr lang="en-US" b="1" dirty="0" err="1"/>
              <a:t>populației</a:t>
            </a:r>
            <a:r>
              <a:rPr lang="en-US" b="1" dirty="0"/>
              <a:t> </a:t>
            </a:r>
            <a:r>
              <a:rPr lang="en-US" b="1" dirty="0" err="1"/>
              <a:t>locuind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enclave de </a:t>
            </a:r>
            <a:r>
              <a:rPr lang="en-US" b="1" dirty="0" err="1"/>
              <a:t>sărăcie</a:t>
            </a:r>
            <a:r>
              <a:rPr lang="en-US" b="1" dirty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a </a:t>
            </a:r>
            <a:r>
              <a:rPr lang="en-US" b="1" dirty="0" err="1" smtClean="0"/>
              <a:t>populației</a:t>
            </a:r>
            <a:r>
              <a:rPr lang="en-US" b="1" dirty="0" smtClean="0"/>
              <a:t> </a:t>
            </a:r>
            <a:r>
              <a:rPr lang="en-US" b="1" dirty="0" err="1" smtClean="0"/>
              <a:t>rome</a:t>
            </a:r>
            <a:endParaRPr lang="en-US" b="1" dirty="0" smtClean="0"/>
          </a:p>
          <a:p>
            <a:r>
              <a:rPr lang="en-US" b="1" dirty="0" err="1" smtClean="0"/>
              <a:t>Calitatea</a:t>
            </a:r>
            <a:r>
              <a:rPr lang="en-US" b="1" dirty="0" smtClean="0"/>
              <a:t> </a:t>
            </a:r>
            <a:r>
              <a:rPr lang="en-US" b="1" dirty="0" err="1" smtClean="0"/>
              <a:t>serviciilor</a:t>
            </a:r>
            <a:r>
              <a:rPr lang="en-US" b="1" dirty="0" smtClean="0"/>
              <a:t> – </a:t>
            </a:r>
            <a:r>
              <a:rPr lang="en-US" b="1" dirty="0" err="1" smtClean="0"/>
              <a:t>chestionabilă</a:t>
            </a:r>
            <a:r>
              <a:rPr lang="en-US" b="1" dirty="0"/>
              <a:t> </a:t>
            </a:r>
            <a:r>
              <a:rPr lang="en-US" b="1" dirty="0" err="1" smtClean="0"/>
              <a:t>și</a:t>
            </a:r>
            <a:r>
              <a:rPr lang="en-US" dirty="0" smtClean="0"/>
              <a:t> 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 smtClean="0"/>
              <a:t>continuă</a:t>
            </a:r>
            <a:r>
              <a:rPr lang="en-US" b="1" dirty="0" smtClean="0"/>
              <a:t> </a:t>
            </a:r>
            <a:r>
              <a:rPr lang="en-US" b="1" dirty="0" err="1" smtClean="0"/>
              <a:t>deteriorare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0013"/>
          </a:xfrm>
        </p:spPr>
        <p:txBody>
          <a:bodyPr/>
          <a:lstStyle/>
          <a:p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Cauze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structurale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6650"/>
            <a:ext cx="8042276" cy="5237945"/>
          </a:xfrm>
        </p:spPr>
        <p:txBody>
          <a:bodyPr/>
          <a:lstStyle/>
          <a:p>
            <a:r>
              <a:rPr lang="en-US" sz="4000" b="1" dirty="0" err="1"/>
              <a:t>Structura</a:t>
            </a:r>
            <a:r>
              <a:rPr lang="en-US" sz="4000" b="1" dirty="0"/>
              <a:t> </a:t>
            </a:r>
            <a:r>
              <a:rPr lang="en-US" sz="4000" b="1" dirty="0" err="1"/>
              <a:t>pieței</a:t>
            </a:r>
            <a:r>
              <a:rPr lang="en-US" sz="4000" b="1" dirty="0"/>
              <a:t> </a:t>
            </a:r>
            <a:r>
              <a:rPr lang="en-US" sz="4000" b="1" dirty="0" err="1"/>
              <a:t>muncii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err="1" smtClean="0"/>
              <a:t>Aranjamentele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instituționale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în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domeniul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protecției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copilului</a:t>
            </a:r>
            <a:r>
              <a:rPr lang="en-US" sz="4000" b="1" dirty="0"/>
              <a:t> </a:t>
            </a:r>
            <a:r>
              <a:rPr lang="en-US" sz="4000" b="1" dirty="0" err="1" smtClean="0"/>
              <a:t>și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asistenței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sociale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Piața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muncii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Distorsionată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favoarea</a:t>
            </a:r>
            <a:r>
              <a:rPr lang="en-US" dirty="0" smtClean="0"/>
              <a:t> ne-</a:t>
            </a:r>
            <a:r>
              <a:rPr lang="en-US" dirty="0" err="1" smtClean="0"/>
              <a:t>salariaților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cu </a:t>
            </a:r>
            <a:r>
              <a:rPr lang="en-US" dirty="0" err="1" smtClean="0"/>
              <a:t>precădere</a:t>
            </a:r>
            <a:r>
              <a:rPr lang="en-US" dirty="0" smtClean="0"/>
              <a:t> a </a:t>
            </a:r>
            <a:r>
              <a:rPr lang="en-US" dirty="0" err="1" smtClean="0"/>
              <a:t>lucrătorilor</a:t>
            </a:r>
            <a:r>
              <a:rPr lang="en-US" dirty="0" smtClean="0"/>
              <a:t> </a:t>
            </a:r>
            <a:r>
              <a:rPr lang="en-US" dirty="0" err="1" smtClean="0"/>
              <a:t>familiali</a:t>
            </a:r>
            <a:r>
              <a:rPr lang="en-US" dirty="0" smtClean="0"/>
              <a:t> </a:t>
            </a:r>
            <a:r>
              <a:rPr lang="en-US" dirty="0" err="1" smtClean="0"/>
              <a:t>neremunerați</a:t>
            </a:r>
            <a:endParaRPr lang="en-US" dirty="0" smtClean="0"/>
          </a:p>
          <a:p>
            <a:r>
              <a:rPr lang="en-US" dirty="0" err="1" smtClean="0"/>
              <a:t>Marcată</a:t>
            </a:r>
            <a:r>
              <a:rPr lang="en-US" dirty="0" smtClean="0"/>
              <a:t> de un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ridicat</a:t>
            </a:r>
            <a:r>
              <a:rPr lang="en-US" dirty="0" smtClean="0"/>
              <a:t> de </a:t>
            </a:r>
            <a:r>
              <a:rPr lang="en-US" dirty="0" err="1" smtClean="0"/>
              <a:t>informalitate</a:t>
            </a:r>
            <a:r>
              <a:rPr lang="en-US" dirty="0" smtClean="0"/>
              <a:t> (</a:t>
            </a:r>
            <a:r>
              <a:rPr lang="en-US" dirty="0" err="1" smtClean="0"/>
              <a:t>estimat</a:t>
            </a:r>
            <a:r>
              <a:rPr lang="en-US" dirty="0" smtClean="0"/>
              <a:t> la 63%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mediul</a:t>
            </a:r>
            <a:r>
              <a:rPr lang="en-US" dirty="0" smtClean="0"/>
              <a:t> rural, </a:t>
            </a:r>
            <a:r>
              <a:rPr lang="en-US" dirty="0" err="1" smtClean="0"/>
              <a:t>respectiv</a:t>
            </a:r>
            <a:r>
              <a:rPr lang="en-US" dirty="0" smtClean="0"/>
              <a:t> 6%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mediul</a:t>
            </a:r>
            <a:r>
              <a:rPr lang="en-US" dirty="0" smtClean="0"/>
              <a:t> urban, </a:t>
            </a:r>
            <a:r>
              <a:rPr lang="en-US" dirty="0" err="1" smtClean="0"/>
              <a:t>Voinea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Albu</a:t>
            </a:r>
            <a:r>
              <a:rPr lang="en-US" dirty="0" smtClean="0"/>
              <a:t>, 2012)</a:t>
            </a:r>
          </a:p>
          <a:p>
            <a:r>
              <a:rPr lang="en-US" dirty="0" err="1" smtClean="0"/>
              <a:t>Segmentarea</a:t>
            </a:r>
            <a:r>
              <a:rPr lang="en-US" dirty="0" smtClean="0"/>
              <a:t> </a:t>
            </a:r>
            <a:r>
              <a:rPr lang="en-US" dirty="0" err="1" smtClean="0"/>
              <a:t>pieței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linia</a:t>
            </a:r>
            <a:r>
              <a:rPr lang="en-US" dirty="0" smtClean="0"/>
              <a:t> rural – urban</a:t>
            </a:r>
          </a:p>
        </p:txBody>
      </p:sp>
    </p:spTree>
    <p:extLst>
      <p:ext uri="{BB962C8B-B14F-4D97-AF65-F5344CB8AC3E}">
        <p14:creationId xmlns:p14="http://schemas.microsoft.com/office/powerpoint/2010/main" val="39629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80605"/>
              </p:ext>
            </p:extLst>
          </p:nvPr>
        </p:nvGraphicFramePr>
        <p:xfrm>
          <a:off x="0" y="0"/>
          <a:ext cx="4903788" cy="367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Worksheet" r:id="rId4" imgW="8204200" imgH="5384800" progId="Excel.Sheet.8">
                  <p:embed/>
                </p:oleObj>
              </mc:Choice>
              <mc:Fallback>
                <p:oleObj name="Worksheet" r:id="rId4" imgW="8204200" imgH="5384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903788" cy="367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509527"/>
              </p:ext>
            </p:extLst>
          </p:nvPr>
        </p:nvGraphicFramePr>
        <p:xfrm>
          <a:off x="3717393" y="2677436"/>
          <a:ext cx="5426607" cy="418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Worksheet" r:id="rId7" imgW="7632700" imgH="5880100" progId="Excel.Sheet.8">
                  <p:embed/>
                </p:oleObj>
              </mc:Choice>
              <mc:Fallback>
                <p:oleObj name="Worksheet" r:id="rId7" imgW="7632700" imgH="5880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17393" y="2677436"/>
                        <a:ext cx="5426607" cy="4180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04962"/>
              </p:ext>
            </p:extLst>
          </p:nvPr>
        </p:nvGraphicFramePr>
        <p:xfrm>
          <a:off x="57150" y="0"/>
          <a:ext cx="9029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Worksheet" r:id="rId4" imgW="9029700" imgH="6477000" progId="Excel.Sheet.8">
                  <p:embed/>
                </p:oleObj>
              </mc:Choice>
              <mc:Fallback>
                <p:oleObj name="Worksheet" r:id="rId4" imgW="9029700" imgH="64770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" y="0"/>
                        <a:ext cx="90297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8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243842"/>
              </p:ext>
            </p:extLst>
          </p:nvPr>
        </p:nvGraphicFramePr>
        <p:xfrm>
          <a:off x="0" y="21360"/>
          <a:ext cx="5137820" cy="438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Worksheet" r:id="rId4" imgW="6756400" imgH="5257800" progId="Excel.Sheet.8">
                  <p:embed/>
                </p:oleObj>
              </mc:Choice>
              <mc:Fallback>
                <p:oleObj name="Worksheet" r:id="rId4" imgW="6756400" imgH="5257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1360"/>
                        <a:ext cx="5137820" cy="438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2939"/>
              </p:ext>
            </p:extLst>
          </p:nvPr>
        </p:nvGraphicFramePr>
        <p:xfrm>
          <a:off x="3694848" y="2744125"/>
          <a:ext cx="5204648" cy="403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Worksheet" r:id="rId7" imgW="6502400" imgH="5283200" progId="Excel.Sheet.8">
                  <p:embed/>
                </p:oleObj>
              </mc:Choice>
              <mc:Fallback>
                <p:oleObj name="Worksheet" r:id="rId7" imgW="6502400" imgH="5283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4848" y="2744125"/>
                        <a:ext cx="5204648" cy="4032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3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Bunăstarea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România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România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țara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 cu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 </a:t>
            </a:r>
            <a:r>
              <a:rPr lang="en-US" dirty="0" err="1"/>
              <a:t>rată</a:t>
            </a:r>
            <a:r>
              <a:rPr lang="en-US" dirty="0"/>
              <a:t> a </a:t>
            </a:r>
            <a:r>
              <a:rPr lang="en-US" dirty="0" err="1"/>
              <a:t>riscului</a:t>
            </a:r>
            <a:r>
              <a:rPr lang="en-US" dirty="0"/>
              <a:t> de </a:t>
            </a:r>
            <a:r>
              <a:rPr lang="en-US" dirty="0" err="1"/>
              <a:t>sărăcie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rândul</a:t>
            </a:r>
            <a:r>
              <a:rPr lang="en-US" dirty="0"/>
              <a:t> </a:t>
            </a:r>
            <a:r>
              <a:rPr lang="en-US" dirty="0" err="1"/>
              <a:t>întregii</a:t>
            </a:r>
            <a:r>
              <a:rPr lang="en-US" dirty="0"/>
              <a:t> </a:t>
            </a:r>
            <a:r>
              <a:rPr lang="en-US" dirty="0" err="1"/>
              <a:t>populații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rândul</a:t>
            </a:r>
            <a:r>
              <a:rPr lang="en-US" dirty="0"/>
              <a:t> </a:t>
            </a:r>
            <a:r>
              <a:rPr lang="en-US" dirty="0" err="1"/>
              <a:t>copiilor</a:t>
            </a:r>
            <a:r>
              <a:rPr lang="en-US" dirty="0"/>
              <a:t> sub 18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tinerilor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expuse</a:t>
            </a:r>
            <a:r>
              <a:rPr lang="en-US" dirty="0" smtClean="0"/>
              <a:t> </a:t>
            </a:r>
            <a:r>
              <a:rPr lang="en-US" dirty="0" err="1" smtClean="0"/>
              <a:t>categorii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Adolescenții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tinerii</a:t>
            </a:r>
            <a:endParaRPr lang="en-US" dirty="0" smtClean="0"/>
          </a:p>
          <a:p>
            <a:r>
              <a:rPr lang="en-US" dirty="0" err="1" smtClean="0"/>
              <a:t>Copiii</a:t>
            </a:r>
            <a:r>
              <a:rPr lang="en-US" dirty="0" smtClean="0"/>
              <a:t> din </a:t>
            </a:r>
            <a:r>
              <a:rPr lang="en-US" dirty="0" err="1" smtClean="0"/>
              <a:t>gospodăriile</a:t>
            </a:r>
            <a:r>
              <a:rPr lang="en-US" dirty="0" smtClean="0"/>
              <a:t> cu </a:t>
            </a:r>
            <a:r>
              <a:rPr lang="en-US" dirty="0" err="1" smtClean="0"/>
              <a:t>intensitatea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</a:t>
            </a:r>
            <a:r>
              <a:rPr lang="en-US" dirty="0" err="1" smtClean="0"/>
              <a:t>scăzută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educațional</a:t>
            </a:r>
            <a:r>
              <a:rPr lang="en-US" dirty="0" smtClean="0"/>
              <a:t> </a:t>
            </a:r>
            <a:r>
              <a:rPr lang="en-US" dirty="0" err="1" smtClean="0"/>
              <a:t>scăzut</a:t>
            </a:r>
            <a:endParaRPr lang="en-US" dirty="0" smtClean="0"/>
          </a:p>
          <a:p>
            <a:r>
              <a:rPr lang="en-US" dirty="0" err="1" smtClean="0"/>
              <a:t>Copiii</a:t>
            </a:r>
            <a:r>
              <a:rPr lang="en-US" dirty="0" smtClean="0"/>
              <a:t> din </a:t>
            </a:r>
            <a:r>
              <a:rPr lang="en-US" dirty="0" err="1" smtClean="0"/>
              <a:t>gospodăriile</a:t>
            </a:r>
            <a:r>
              <a:rPr lang="en-US" dirty="0" smtClean="0"/>
              <a:t> cu </a:t>
            </a:r>
            <a:r>
              <a:rPr lang="en-US" dirty="0" err="1" smtClean="0"/>
              <a:t>adulți</a:t>
            </a:r>
            <a:r>
              <a:rPr lang="en-US" dirty="0"/>
              <a:t> </a:t>
            </a:r>
            <a:r>
              <a:rPr lang="en-US" dirty="0" smtClean="0"/>
              <a:t>care </a:t>
            </a:r>
            <a:r>
              <a:rPr lang="en-US" dirty="0" err="1" smtClean="0"/>
              <a:t>muncesc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nu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salariați</a:t>
            </a:r>
            <a:endParaRPr lang="en-US" dirty="0" smtClean="0"/>
          </a:p>
          <a:p>
            <a:r>
              <a:rPr lang="en-US" dirty="0" err="1"/>
              <a:t>G</a:t>
            </a:r>
            <a:r>
              <a:rPr lang="en-US" dirty="0" err="1" smtClean="0"/>
              <a:t>ospodăriile</a:t>
            </a:r>
            <a:r>
              <a:rPr lang="en-US" dirty="0" smtClean="0"/>
              <a:t> cu </a:t>
            </a:r>
            <a:r>
              <a:rPr lang="en-US" dirty="0" err="1" smtClean="0"/>
              <a:t>doi</a:t>
            </a:r>
            <a:r>
              <a:rPr lang="en-US" dirty="0" smtClean="0"/>
              <a:t> </a:t>
            </a:r>
            <a:r>
              <a:rPr lang="en-US" dirty="0" err="1" smtClean="0"/>
              <a:t>adulți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trei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mulți</a:t>
            </a:r>
            <a:r>
              <a:rPr lang="en-US" dirty="0" smtClean="0"/>
              <a:t> </a:t>
            </a:r>
            <a:r>
              <a:rPr lang="en-US" dirty="0" err="1" smtClean="0"/>
              <a:t>copii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314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Aranjamente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instituționale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64153"/>
            <a:ext cx="8042276" cy="564585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GB" dirty="0" err="1"/>
              <a:t>Tradițional</a:t>
            </a:r>
            <a:r>
              <a:rPr lang="en-GB" dirty="0"/>
              <a:t> </a:t>
            </a:r>
            <a:r>
              <a:rPr lang="en-GB" dirty="0" err="1" smtClean="0"/>
              <a:t>protecția</a:t>
            </a:r>
            <a:r>
              <a:rPr lang="en-GB" dirty="0" smtClean="0"/>
              <a:t> </a:t>
            </a:r>
            <a:r>
              <a:rPr lang="en-GB" dirty="0" err="1" smtClean="0"/>
              <a:t>copilului</a:t>
            </a:r>
            <a:r>
              <a:rPr lang="en-GB" dirty="0" smtClean="0"/>
              <a:t> s</a:t>
            </a:r>
            <a:r>
              <a:rPr lang="en-GB" dirty="0"/>
              <a:t>-a </a:t>
            </a:r>
            <a:r>
              <a:rPr lang="en-GB" dirty="0" err="1"/>
              <a:t>centrat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prevenția</a:t>
            </a:r>
            <a:r>
              <a:rPr lang="en-GB" dirty="0"/>
              <a:t> </a:t>
            </a:r>
            <a:r>
              <a:rPr lang="en-GB" dirty="0" err="1"/>
              <a:t>abandonului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alternative la </a:t>
            </a:r>
            <a:r>
              <a:rPr lang="en-GB" dirty="0" err="1"/>
              <a:t>instituționalizare</a:t>
            </a:r>
            <a:endParaRPr lang="en-US" dirty="0"/>
          </a:p>
          <a:p>
            <a:pPr lvl="0" algn="just"/>
            <a:r>
              <a:rPr lang="en-GB" dirty="0"/>
              <a:t>A </a:t>
            </a:r>
            <a:r>
              <a:rPr lang="en-GB" dirty="0" err="1"/>
              <a:t>fost</a:t>
            </a:r>
            <a:r>
              <a:rPr lang="en-GB" dirty="0"/>
              <a:t> din start </a:t>
            </a:r>
            <a:r>
              <a:rPr lang="en-GB" dirty="0" err="1"/>
              <a:t>concepută</a:t>
            </a:r>
            <a:r>
              <a:rPr lang="en-GB" dirty="0"/>
              <a:t> </a:t>
            </a:r>
            <a:r>
              <a:rPr lang="en-GB" dirty="0" err="1"/>
              <a:t>ca</a:t>
            </a:r>
            <a:r>
              <a:rPr lang="en-GB" dirty="0"/>
              <a:t> un </a:t>
            </a:r>
            <a:r>
              <a:rPr lang="en-GB" dirty="0" err="1"/>
              <a:t>serviciu</a:t>
            </a:r>
            <a:r>
              <a:rPr lang="en-GB" dirty="0"/>
              <a:t> </a:t>
            </a:r>
            <a:r>
              <a:rPr lang="en-GB" dirty="0" err="1" smtClean="0"/>
              <a:t>dezcentralizat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dezvoltare</a:t>
            </a:r>
            <a:r>
              <a:rPr lang="en-GB" dirty="0" smtClean="0"/>
              <a:t> </a:t>
            </a:r>
            <a:r>
              <a:rPr lang="en-GB" dirty="0" err="1" smtClean="0"/>
              <a:t>inegală</a:t>
            </a:r>
            <a:r>
              <a:rPr lang="en-GB" dirty="0" smtClean="0"/>
              <a:t> a </a:t>
            </a:r>
            <a:r>
              <a:rPr lang="en-GB" dirty="0" err="1" smtClean="0"/>
              <a:t>serviciilor</a:t>
            </a:r>
            <a:r>
              <a:rPr lang="en-GB" dirty="0" smtClean="0"/>
              <a:t> </a:t>
            </a:r>
            <a:r>
              <a:rPr lang="en-GB" dirty="0" err="1" smtClean="0"/>
              <a:t>și</a:t>
            </a:r>
            <a:r>
              <a:rPr lang="en-GB" dirty="0" smtClean="0"/>
              <a:t> </a:t>
            </a:r>
            <a:r>
              <a:rPr lang="en-GB" dirty="0" err="1" smtClean="0"/>
              <a:t>strategiilor</a:t>
            </a:r>
            <a:endParaRPr lang="en-GB" dirty="0" smtClean="0"/>
          </a:p>
          <a:p>
            <a:pPr lvl="0" algn="just"/>
            <a:r>
              <a:rPr lang="en-GB" dirty="0" err="1"/>
              <a:t>Politicile</a:t>
            </a:r>
            <a:r>
              <a:rPr lang="en-GB" dirty="0"/>
              <a:t> anti-</a:t>
            </a:r>
            <a:r>
              <a:rPr lang="en-GB" dirty="0" err="1"/>
              <a:t>sărăcie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de </a:t>
            </a:r>
            <a:r>
              <a:rPr lang="en-GB" dirty="0" err="1"/>
              <a:t>promovare</a:t>
            </a:r>
            <a:r>
              <a:rPr lang="en-GB" dirty="0"/>
              <a:t> a </a:t>
            </a:r>
            <a:r>
              <a:rPr lang="en-GB" dirty="0" err="1"/>
              <a:t>incluziunii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au </a:t>
            </a:r>
            <a:r>
              <a:rPr lang="en-GB" dirty="0" err="1"/>
              <a:t>fost</a:t>
            </a:r>
            <a:r>
              <a:rPr lang="en-GB" dirty="0"/>
              <a:t>, </a:t>
            </a:r>
            <a:r>
              <a:rPr lang="en-GB" dirty="0" err="1"/>
              <a:t>pe</a:t>
            </a:r>
            <a:r>
              <a:rPr lang="en-GB" dirty="0"/>
              <a:t> de </a:t>
            </a:r>
            <a:r>
              <a:rPr lang="en-GB" dirty="0" err="1"/>
              <a:t>altă</a:t>
            </a:r>
            <a:r>
              <a:rPr lang="en-GB" dirty="0"/>
              <a:t> parte, din start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responsabilitatea</a:t>
            </a:r>
            <a:r>
              <a:rPr lang="en-GB" dirty="0"/>
              <a:t> </a:t>
            </a:r>
            <a:r>
              <a:rPr lang="en-GB" dirty="0" err="1"/>
              <a:t>administrației</a:t>
            </a:r>
            <a:r>
              <a:rPr lang="en-GB" dirty="0"/>
              <a:t> </a:t>
            </a:r>
            <a:r>
              <a:rPr lang="en-GB" dirty="0" err="1"/>
              <a:t>centrale</a:t>
            </a:r>
            <a:r>
              <a:rPr lang="en-GB" dirty="0"/>
              <a:t>, </a:t>
            </a:r>
            <a:r>
              <a:rPr lang="en-GB" dirty="0" err="1"/>
              <a:t>acestea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puternic</a:t>
            </a:r>
            <a:r>
              <a:rPr lang="en-GB" dirty="0"/>
              <a:t> </a:t>
            </a:r>
            <a:r>
              <a:rPr lang="en-GB" dirty="0" err="1"/>
              <a:t>distorsionate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favoarea</a:t>
            </a:r>
            <a:r>
              <a:rPr lang="en-GB" dirty="0"/>
              <a:t> </a:t>
            </a:r>
            <a:r>
              <a:rPr lang="en-GB" dirty="0" err="1"/>
              <a:t>beneficiilor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GB" dirty="0" err="1"/>
              <a:t>Sectorul</a:t>
            </a:r>
            <a:r>
              <a:rPr lang="en-GB" dirty="0"/>
              <a:t> </a:t>
            </a:r>
            <a:r>
              <a:rPr lang="en-GB" dirty="0" smtClean="0"/>
              <a:t>NG: </a:t>
            </a:r>
            <a:r>
              <a:rPr lang="en-GB" dirty="0" err="1" smtClean="0"/>
              <a:t>puternic</a:t>
            </a:r>
            <a:r>
              <a:rPr lang="en-GB" dirty="0" smtClean="0"/>
              <a:t> </a:t>
            </a:r>
            <a:r>
              <a:rPr lang="en-GB" dirty="0" err="1"/>
              <a:t>marcat</a:t>
            </a:r>
            <a:r>
              <a:rPr lang="en-GB" dirty="0"/>
              <a:t> de </a:t>
            </a:r>
            <a:r>
              <a:rPr lang="en-GB" dirty="0" err="1"/>
              <a:t>accesul</a:t>
            </a:r>
            <a:r>
              <a:rPr lang="en-GB" dirty="0"/>
              <a:t> </a:t>
            </a:r>
            <a:r>
              <a:rPr lang="en-GB" dirty="0" err="1"/>
              <a:t>inegal</a:t>
            </a:r>
            <a:r>
              <a:rPr lang="en-GB" dirty="0"/>
              <a:t> la </a:t>
            </a:r>
            <a:r>
              <a:rPr lang="en-GB" dirty="0" err="1"/>
              <a:t>resurse</a:t>
            </a:r>
            <a:r>
              <a:rPr lang="en-GB" dirty="0"/>
              <a:t> </a:t>
            </a:r>
            <a:r>
              <a:rPr lang="en-GB" dirty="0" err="1"/>
              <a:t>financiare</a:t>
            </a:r>
            <a:r>
              <a:rPr lang="en-GB" dirty="0"/>
              <a:t>, de </a:t>
            </a:r>
            <a:r>
              <a:rPr lang="en-GB" dirty="0" err="1"/>
              <a:t>lipsa</a:t>
            </a:r>
            <a:r>
              <a:rPr lang="en-GB" dirty="0"/>
              <a:t> </a:t>
            </a:r>
            <a:r>
              <a:rPr lang="en-GB" dirty="0" err="1"/>
              <a:t>susținerii</a:t>
            </a:r>
            <a:r>
              <a:rPr lang="en-GB" dirty="0"/>
              <a:t> din </a:t>
            </a:r>
            <a:r>
              <a:rPr lang="en-GB" dirty="0" err="1"/>
              <a:t>bugetele</a:t>
            </a:r>
            <a:r>
              <a:rPr lang="en-GB" dirty="0"/>
              <a:t> </a:t>
            </a:r>
            <a:r>
              <a:rPr lang="en-GB" dirty="0" err="1"/>
              <a:t>publice</a:t>
            </a:r>
            <a:r>
              <a:rPr lang="en-GB" dirty="0"/>
              <a:t>, </a:t>
            </a:r>
            <a:r>
              <a:rPr lang="en-GB" dirty="0" err="1"/>
              <a:t>lipsa</a:t>
            </a:r>
            <a:r>
              <a:rPr lang="en-GB" dirty="0"/>
              <a:t> </a:t>
            </a:r>
            <a:r>
              <a:rPr lang="en-GB" dirty="0" err="1"/>
              <a:t>implicării</a:t>
            </a:r>
            <a:r>
              <a:rPr lang="en-GB" dirty="0"/>
              <a:t> active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dezvoltarea</a:t>
            </a:r>
            <a:r>
              <a:rPr lang="en-GB" dirty="0"/>
              <a:t> </a:t>
            </a:r>
            <a:r>
              <a:rPr lang="en-GB" dirty="0" err="1"/>
              <a:t>legislației</a:t>
            </a:r>
            <a:r>
              <a:rPr lang="en-GB" dirty="0"/>
              <a:t> </a:t>
            </a:r>
            <a:endParaRPr lang="en-GB" dirty="0" smtClean="0"/>
          </a:p>
          <a:p>
            <a:pPr algn="just"/>
            <a:r>
              <a:rPr lang="x-none" dirty="0" smtClean="0"/>
              <a:t>Dinamică instituțională ridicată</a:t>
            </a:r>
          </a:p>
          <a:p>
            <a:pPr algn="just"/>
            <a:r>
              <a:rPr lang="x-none" dirty="0" smtClean="0"/>
              <a:t>Instabilitate financiară a programelor</a:t>
            </a:r>
            <a:endParaRPr lang="en-US" dirty="0"/>
          </a:p>
          <a:p>
            <a:pPr lvl="0"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2480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Impactul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politicilor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și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reformelor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în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domeniul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protecției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sociale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945611"/>
            <a:ext cx="8303869" cy="5912389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err="1"/>
              <a:t>Răspunsul</a:t>
            </a:r>
            <a:r>
              <a:rPr lang="en-GB" b="1" dirty="0"/>
              <a:t> la </a:t>
            </a:r>
            <a:r>
              <a:rPr lang="en-GB" b="1" dirty="0" err="1"/>
              <a:t>criza</a:t>
            </a:r>
            <a:r>
              <a:rPr lang="en-GB" b="1" dirty="0"/>
              <a:t> </a:t>
            </a:r>
            <a:r>
              <a:rPr lang="en-GB" b="1" dirty="0" err="1"/>
              <a:t>economică</a:t>
            </a:r>
            <a:r>
              <a:rPr lang="en-GB" b="1" dirty="0"/>
              <a:t> </a:t>
            </a:r>
            <a:r>
              <a:rPr lang="en-GB" dirty="0"/>
              <a:t>a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creșterea</a:t>
            </a:r>
            <a:r>
              <a:rPr lang="en-GB" dirty="0"/>
              <a:t> </a:t>
            </a:r>
            <a:r>
              <a:rPr lang="en-GB" dirty="0" err="1"/>
              <a:t>austerității</a:t>
            </a:r>
            <a:r>
              <a:rPr lang="en-GB" dirty="0"/>
              <a:t> </a:t>
            </a:r>
            <a:r>
              <a:rPr lang="en-GB" dirty="0" err="1"/>
              <a:t>fiscale</a:t>
            </a:r>
            <a:r>
              <a:rPr lang="en-GB" dirty="0"/>
              <a:t>, </a:t>
            </a:r>
            <a:r>
              <a:rPr lang="en-GB" dirty="0" err="1"/>
              <a:t>suplimentată</a:t>
            </a:r>
            <a:r>
              <a:rPr lang="en-GB" dirty="0"/>
              <a:t> de </a:t>
            </a:r>
            <a:r>
              <a:rPr lang="en-GB" dirty="0" err="1"/>
              <a:t>răspunsuri</a:t>
            </a:r>
            <a:r>
              <a:rPr lang="en-GB" dirty="0"/>
              <a:t> de </a:t>
            </a:r>
            <a:r>
              <a:rPr lang="en-GB" dirty="0" err="1"/>
              <a:t>urgență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re-</a:t>
            </a:r>
            <a:r>
              <a:rPr lang="en-GB" dirty="0" err="1"/>
              <a:t>definirea</a:t>
            </a:r>
            <a:r>
              <a:rPr lang="en-GB" dirty="0"/>
              <a:t> </a:t>
            </a:r>
            <a:r>
              <a:rPr lang="en-GB" dirty="0" err="1"/>
              <a:t>beneficiilor</a:t>
            </a:r>
            <a:r>
              <a:rPr lang="en-GB" dirty="0"/>
              <a:t> selective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dirty="0" err="1"/>
              <a:t>conjuncturi</a:t>
            </a:r>
            <a:r>
              <a:rPr lang="en-GB" dirty="0"/>
              <a:t> </a:t>
            </a:r>
            <a:r>
              <a:rPr lang="en-GB" dirty="0" err="1"/>
              <a:t>specifice</a:t>
            </a:r>
            <a:r>
              <a:rPr lang="en-GB" dirty="0"/>
              <a:t> </a:t>
            </a:r>
            <a:endParaRPr lang="en-US" b="1" dirty="0"/>
          </a:p>
          <a:p>
            <a:r>
              <a:rPr lang="en-US" b="1" dirty="0" smtClean="0"/>
              <a:t>Rata </a:t>
            </a:r>
            <a:r>
              <a:rPr lang="en-US" b="1" dirty="0"/>
              <a:t>de </a:t>
            </a:r>
            <a:r>
              <a:rPr lang="en-US" b="1" dirty="0" err="1"/>
              <a:t>reducere</a:t>
            </a:r>
            <a:r>
              <a:rPr lang="en-US" b="1" dirty="0"/>
              <a:t> a </a:t>
            </a:r>
            <a:r>
              <a:rPr lang="en-US" b="1" dirty="0" err="1"/>
              <a:t>sărăciei</a:t>
            </a:r>
            <a:r>
              <a:rPr lang="en-US" b="1" dirty="0"/>
              <a:t> de </a:t>
            </a:r>
            <a:r>
              <a:rPr lang="en-US" b="1" dirty="0" err="1"/>
              <a:t>către</a:t>
            </a:r>
            <a:r>
              <a:rPr lang="en-US" b="1" dirty="0"/>
              <a:t> </a:t>
            </a:r>
            <a:r>
              <a:rPr lang="en-US" b="1" dirty="0" err="1"/>
              <a:t>transferurile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r>
              <a:rPr lang="en-US" b="1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populației</a:t>
            </a:r>
            <a:r>
              <a:rPr lang="en-US" dirty="0"/>
              <a:t> </a:t>
            </a:r>
            <a:r>
              <a:rPr lang="en-US" dirty="0" err="1"/>
              <a:t>adulte</a:t>
            </a:r>
            <a:r>
              <a:rPr lang="en-US" dirty="0"/>
              <a:t> </a:t>
            </a:r>
            <a:r>
              <a:rPr lang="en-US" dirty="0" err="1" smtClean="0"/>
              <a:t>comparativ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populația</a:t>
            </a:r>
            <a:r>
              <a:rPr lang="en-US" dirty="0"/>
              <a:t> de </a:t>
            </a:r>
            <a:r>
              <a:rPr lang="en-US" dirty="0" err="1"/>
              <a:t>copii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tineri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b="1" dirty="0" err="1"/>
              <a:t>Serviciile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r>
              <a:rPr lang="en-US" b="1" dirty="0"/>
              <a:t> </a:t>
            </a:r>
            <a:r>
              <a:rPr lang="en-US" dirty="0" err="1"/>
              <a:t>inegal</a:t>
            </a:r>
            <a:r>
              <a:rPr lang="en-US" dirty="0"/>
              <a:t> </a:t>
            </a:r>
            <a:r>
              <a:rPr lang="en-US" dirty="0" err="1"/>
              <a:t>dezvoltate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ne-integrate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 smtClean="0"/>
              <a:t>comunitar</a:t>
            </a:r>
            <a:r>
              <a:rPr lang="en-US" dirty="0" smtClean="0"/>
              <a:t> </a:t>
            </a:r>
          </a:p>
          <a:p>
            <a:pPr lvl="0"/>
            <a:r>
              <a:rPr lang="en-US" b="1" dirty="0" err="1" smtClean="0"/>
              <a:t>Politicile</a:t>
            </a:r>
            <a:r>
              <a:rPr lang="en-US" b="1" dirty="0" smtClean="0"/>
              <a:t> de </a:t>
            </a:r>
            <a:r>
              <a:rPr lang="en-US" b="1" dirty="0" err="1" smtClean="0"/>
              <a:t>ocupare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intr</a:t>
            </a:r>
            <a:r>
              <a:rPr lang="en-US" dirty="0" smtClean="0"/>
              <a:t>-o stare </a:t>
            </a:r>
            <a:r>
              <a:rPr lang="en-US" dirty="0" err="1" smtClean="0"/>
              <a:t>incipientă</a:t>
            </a:r>
            <a:r>
              <a:rPr lang="en-US" dirty="0" smtClean="0"/>
              <a:t>, </a:t>
            </a:r>
            <a:r>
              <a:rPr lang="en-US" dirty="0" err="1" smtClean="0"/>
              <a:t>fragmentate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decuplate</a:t>
            </a:r>
            <a:r>
              <a:rPr lang="en-US" dirty="0" smtClean="0"/>
              <a:t> de </a:t>
            </a:r>
            <a:r>
              <a:rPr lang="en-US" dirty="0" err="1" smtClean="0"/>
              <a:t>comunitățile</a:t>
            </a:r>
            <a:r>
              <a:rPr lang="en-US" dirty="0" smtClean="0"/>
              <a:t> locale</a:t>
            </a:r>
            <a:endParaRPr lang="en-US" dirty="0"/>
          </a:p>
          <a:p>
            <a:pPr lvl="0"/>
            <a:r>
              <a:rPr lang="en-US" b="1" dirty="0" err="1"/>
              <a:t>Serviciile</a:t>
            </a:r>
            <a:r>
              <a:rPr lang="en-US" b="1" dirty="0"/>
              <a:t> </a:t>
            </a:r>
            <a:r>
              <a:rPr lang="en-US" b="1" dirty="0" err="1"/>
              <a:t>medicale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educaționale</a:t>
            </a:r>
            <a:r>
              <a:rPr lang="en-US" b="1" dirty="0"/>
              <a:t> </a:t>
            </a:r>
            <a:r>
              <a:rPr lang="en-US" dirty="0" err="1"/>
              <a:t>în</a:t>
            </a:r>
            <a:r>
              <a:rPr lang="en-US" dirty="0"/>
              <a:t> continua </a:t>
            </a:r>
            <a:r>
              <a:rPr lang="en-US" dirty="0" err="1"/>
              <a:t>deteriorare</a:t>
            </a:r>
            <a:endParaRPr lang="en-US" dirty="0"/>
          </a:p>
          <a:p>
            <a:pPr lvl="0"/>
            <a:r>
              <a:rPr lang="en-US" b="1" dirty="0" err="1"/>
              <a:t>Serviciile</a:t>
            </a:r>
            <a:r>
              <a:rPr lang="en-US" b="1" dirty="0"/>
              <a:t> preventive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inexistente</a:t>
            </a:r>
            <a:endParaRPr lang="en-US" dirty="0"/>
          </a:p>
          <a:p>
            <a:r>
              <a:rPr lang="en-US" b="1" dirty="0" err="1"/>
              <a:t>Politici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programe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domeniul</a:t>
            </a:r>
            <a:r>
              <a:rPr lang="en-US" b="1" dirty="0"/>
              <a:t> </a:t>
            </a:r>
            <a:r>
              <a:rPr lang="en-US" b="1" dirty="0" err="1"/>
              <a:t>locuirii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prevenirii</a:t>
            </a:r>
            <a:r>
              <a:rPr lang="en-US" b="1" dirty="0"/>
              <a:t> </a:t>
            </a:r>
            <a:r>
              <a:rPr lang="en-US" b="1" dirty="0" err="1"/>
              <a:t>segregării</a:t>
            </a:r>
            <a:r>
              <a:rPr lang="en-US" b="1" dirty="0"/>
              <a:t> </a:t>
            </a:r>
            <a:r>
              <a:rPr lang="en-US" dirty="0" err="1"/>
              <a:t>geografice</a:t>
            </a:r>
            <a:r>
              <a:rPr lang="en-US" dirty="0"/>
              <a:t> a </a:t>
            </a:r>
            <a:r>
              <a:rPr lang="en-US" dirty="0" err="1"/>
              <a:t>sărăciei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enclavizarii</a:t>
            </a:r>
            <a:r>
              <a:rPr lang="en-US" dirty="0"/>
              <a:t> </a:t>
            </a:r>
            <a:r>
              <a:rPr lang="en-US" dirty="0" err="1"/>
              <a:t>sărăciei</a:t>
            </a:r>
            <a:r>
              <a:rPr lang="en-US" dirty="0"/>
              <a:t> </a:t>
            </a:r>
            <a:r>
              <a:rPr lang="en-US" dirty="0" err="1" smtClean="0"/>
              <a:t>lipsesc</a:t>
            </a:r>
            <a:r>
              <a:rPr lang="en-US" dirty="0" smtClean="0"/>
              <a:t> cu </a:t>
            </a:r>
            <a:r>
              <a:rPr lang="en-US" dirty="0" err="1" smtClean="0"/>
              <a:t>desăvârșire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28824"/>
              </p:ext>
            </p:extLst>
          </p:nvPr>
        </p:nvGraphicFramePr>
        <p:xfrm>
          <a:off x="51750" y="107575"/>
          <a:ext cx="9092250" cy="668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Worksheet" r:id="rId4" imgW="9626600" imgH="7073900" progId="Excel.Sheet.8">
                  <p:embed/>
                </p:oleObj>
              </mc:Choice>
              <mc:Fallback>
                <p:oleObj name="Worksheet" r:id="rId4" imgW="9626600" imgH="7073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50" y="107575"/>
                        <a:ext cx="9092250" cy="668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4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014179"/>
          </a:xfrm>
        </p:spPr>
        <p:txBody>
          <a:bodyPr/>
          <a:lstStyle/>
          <a:p>
            <a:r>
              <a:rPr lang="en-US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Intervenții</a:t>
            </a:r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necesare</a:t>
            </a:r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Aranjamente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instituționale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53522"/>
            <a:ext cx="8042276" cy="5098885"/>
          </a:xfrm>
        </p:spPr>
        <p:txBody>
          <a:bodyPr>
            <a:normAutofit/>
          </a:bodyPr>
          <a:lstStyle/>
          <a:p>
            <a:pPr lvl="0"/>
            <a:r>
              <a:rPr lang="en-GB" dirty="0" err="1"/>
              <a:t>Creșterea</a:t>
            </a:r>
            <a:r>
              <a:rPr lang="en-GB" dirty="0"/>
              <a:t> </a:t>
            </a:r>
            <a:r>
              <a:rPr lang="en-GB" dirty="0" err="1"/>
              <a:t>capacității</a:t>
            </a:r>
            <a:r>
              <a:rPr lang="en-GB" dirty="0"/>
              <a:t> de </a:t>
            </a:r>
            <a:r>
              <a:rPr lang="en-GB" dirty="0" err="1"/>
              <a:t>monitorizare</a:t>
            </a:r>
            <a:r>
              <a:rPr lang="en-GB" dirty="0"/>
              <a:t> a </a:t>
            </a:r>
            <a:r>
              <a:rPr lang="en-GB" dirty="0" err="1"/>
              <a:t>programelor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la </a:t>
            </a:r>
            <a:r>
              <a:rPr lang="en-GB" dirty="0" err="1"/>
              <a:t>nivelul</a:t>
            </a:r>
            <a:r>
              <a:rPr lang="en-GB" dirty="0"/>
              <a:t> </a:t>
            </a:r>
            <a:r>
              <a:rPr lang="en-GB" dirty="0" err="1"/>
              <a:t>administrației</a:t>
            </a:r>
            <a:r>
              <a:rPr lang="en-GB" dirty="0"/>
              <a:t> </a:t>
            </a:r>
            <a:r>
              <a:rPr lang="en-GB" dirty="0" err="1"/>
              <a:t>publice</a:t>
            </a:r>
            <a:r>
              <a:rPr lang="en-GB" dirty="0"/>
              <a:t> </a:t>
            </a:r>
            <a:endParaRPr lang="en-US" dirty="0"/>
          </a:p>
          <a:p>
            <a:pPr lvl="0"/>
            <a:r>
              <a:rPr lang="en-GB" dirty="0" err="1"/>
              <a:t>Promovarea</a:t>
            </a:r>
            <a:r>
              <a:rPr lang="en-GB" dirty="0"/>
              <a:t> </a:t>
            </a:r>
            <a:r>
              <a:rPr lang="en-GB" dirty="0" err="1"/>
              <a:t>cooperării</a:t>
            </a:r>
            <a:r>
              <a:rPr lang="en-GB" dirty="0"/>
              <a:t> </a:t>
            </a:r>
            <a:r>
              <a:rPr lang="en-GB" dirty="0" err="1"/>
              <a:t>instituționale</a:t>
            </a:r>
            <a:r>
              <a:rPr lang="en-GB" dirty="0"/>
              <a:t> inter-</a:t>
            </a:r>
            <a:r>
              <a:rPr lang="en-GB" dirty="0" err="1"/>
              <a:t>sectoriale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între</a:t>
            </a:r>
            <a:r>
              <a:rPr lang="en-GB" dirty="0"/>
              <a:t> </a:t>
            </a:r>
            <a:r>
              <a:rPr lang="en-GB" dirty="0" err="1"/>
              <a:t>diferitele</a:t>
            </a:r>
            <a:r>
              <a:rPr lang="en-GB" dirty="0"/>
              <a:t> </a:t>
            </a:r>
            <a:r>
              <a:rPr lang="en-GB" dirty="0" err="1"/>
              <a:t>niveluri</a:t>
            </a:r>
            <a:r>
              <a:rPr lang="en-GB" dirty="0"/>
              <a:t> administrative </a:t>
            </a:r>
            <a:r>
              <a:rPr lang="en-GB" dirty="0" err="1"/>
              <a:t>publice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sectorul</a:t>
            </a:r>
            <a:r>
              <a:rPr lang="en-GB" dirty="0"/>
              <a:t> non-</a:t>
            </a:r>
            <a:r>
              <a:rPr lang="en-GB" dirty="0" err="1"/>
              <a:t>guvernamental</a:t>
            </a:r>
            <a:endParaRPr lang="en-US" dirty="0"/>
          </a:p>
          <a:p>
            <a:pPr lvl="0"/>
            <a:r>
              <a:rPr lang="en-GB" dirty="0" err="1"/>
              <a:t>Creșterea</a:t>
            </a:r>
            <a:r>
              <a:rPr lang="en-GB" dirty="0"/>
              <a:t> </a:t>
            </a:r>
            <a:r>
              <a:rPr lang="en-GB" dirty="0" err="1"/>
              <a:t>stabilității</a:t>
            </a:r>
            <a:r>
              <a:rPr lang="en-GB" dirty="0"/>
              <a:t> </a:t>
            </a:r>
            <a:r>
              <a:rPr lang="en-GB" dirty="0" err="1"/>
              <a:t>instituțiilor</a:t>
            </a:r>
            <a:r>
              <a:rPr lang="en-GB" dirty="0"/>
              <a:t> </a:t>
            </a:r>
            <a:r>
              <a:rPr lang="en-GB" dirty="0" err="1"/>
              <a:t>publice</a:t>
            </a:r>
            <a:endParaRPr lang="en-US" dirty="0"/>
          </a:p>
          <a:p>
            <a:pPr lvl="0"/>
            <a:r>
              <a:rPr lang="en-GB" dirty="0" err="1"/>
              <a:t>Asigurarea</a:t>
            </a:r>
            <a:r>
              <a:rPr lang="en-GB" dirty="0"/>
              <a:t> </a:t>
            </a:r>
            <a:r>
              <a:rPr lang="en-GB" dirty="0" err="1"/>
              <a:t>stabilității</a:t>
            </a:r>
            <a:r>
              <a:rPr lang="en-GB" dirty="0"/>
              <a:t> </a:t>
            </a:r>
            <a:r>
              <a:rPr lang="en-GB" dirty="0" err="1"/>
              <a:t>financiare</a:t>
            </a:r>
            <a:r>
              <a:rPr lang="en-GB" dirty="0"/>
              <a:t> a </a:t>
            </a:r>
            <a:r>
              <a:rPr lang="en-GB" dirty="0" err="1"/>
              <a:t>programelor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</a:t>
            </a:r>
            <a:r>
              <a:rPr lang="en-GB" dirty="0" err="1" smtClean="0"/>
              <a:t>noi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3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59914"/>
          </a:xfrm>
        </p:spPr>
        <p:txBody>
          <a:bodyPr/>
          <a:lstStyle/>
          <a:p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Politici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</a:t>
            </a:r>
            <a:r>
              <a:rPr lang="en-US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cupare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0" y="741656"/>
            <a:ext cx="8695548" cy="5821999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 err="1"/>
              <a:t>Creșterea</a:t>
            </a:r>
            <a:r>
              <a:rPr lang="en-US" b="1" dirty="0"/>
              <a:t> </a:t>
            </a:r>
            <a:r>
              <a:rPr lang="en-US" b="1" dirty="0" err="1"/>
              <a:t>ocupării</a:t>
            </a:r>
            <a:r>
              <a:rPr lang="en-US" b="1" dirty="0"/>
              <a:t> </a:t>
            </a:r>
            <a:r>
              <a:rPr lang="en-US" b="1" dirty="0" err="1" smtClean="0"/>
              <a:t>formale</a:t>
            </a:r>
            <a:endParaRPr lang="en-US" dirty="0" smtClean="0"/>
          </a:p>
          <a:p>
            <a:pPr lvl="0" algn="just"/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b="1" dirty="0" err="1"/>
              <a:t>legături</a:t>
            </a:r>
            <a:r>
              <a:rPr lang="en-US" b="1" dirty="0"/>
              <a:t> </a:t>
            </a:r>
            <a:r>
              <a:rPr lang="en-US" b="1" dirty="0" err="1"/>
              <a:t>funcționale</a:t>
            </a:r>
            <a:r>
              <a:rPr lang="en-US" b="1" dirty="0"/>
              <a:t> </a:t>
            </a:r>
            <a:r>
              <a:rPr lang="en-US" b="1" dirty="0" err="1"/>
              <a:t>între</a:t>
            </a:r>
            <a:r>
              <a:rPr lang="en-US" b="1" dirty="0"/>
              <a:t> </a:t>
            </a:r>
            <a:r>
              <a:rPr lang="en-US" b="1" dirty="0" err="1"/>
              <a:t>sistemul</a:t>
            </a:r>
            <a:r>
              <a:rPr lang="en-US" b="1" dirty="0"/>
              <a:t> </a:t>
            </a:r>
            <a:r>
              <a:rPr lang="en-US" b="1" dirty="0" err="1"/>
              <a:t>educațional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piața</a:t>
            </a:r>
            <a:r>
              <a:rPr lang="en-US" b="1" dirty="0"/>
              <a:t> </a:t>
            </a:r>
            <a:r>
              <a:rPr lang="en-US" b="1" dirty="0" err="1"/>
              <a:t>muncii</a:t>
            </a:r>
            <a:r>
              <a:rPr lang="en-US" b="1" dirty="0"/>
              <a:t> </a:t>
            </a:r>
            <a:r>
              <a:rPr lang="en-US" dirty="0" err="1"/>
              <a:t>pe</a:t>
            </a:r>
            <a:r>
              <a:rPr lang="en-US" dirty="0"/>
              <a:t> de-o parte,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promovarea</a:t>
            </a:r>
            <a:r>
              <a:rPr lang="en-US" dirty="0"/>
              <a:t> </a:t>
            </a:r>
            <a:r>
              <a:rPr lang="en-US" dirty="0" err="1"/>
              <a:t>educației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pregătirii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 continue </a:t>
            </a:r>
            <a:r>
              <a:rPr lang="en-US" dirty="0" err="1"/>
              <a:t>pe</a:t>
            </a:r>
            <a:r>
              <a:rPr lang="en-US" dirty="0"/>
              <a:t> de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smtClean="0"/>
              <a:t>parte</a:t>
            </a:r>
            <a:endParaRPr lang="en-US" dirty="0"/>
          </a:p>
          <a:p>
            <a:pPr lvl="0" algn="just"/>
            <a:r>
              <a:rPr lang="en-US" b="1" dirty="0" err="1"/>
              <a:t>Politici</a:t>
            </a:r>
            <a:r>
              <a:rPr lang="en-US" b="1" dirty="0"/>
              <a:t> de </a:t>
            </a:r>
            <a:r>
              <a:rPr lang="en-US" b="1" dirty="0" err="1"/>
              <a:t>activare</a:t>
            </a:r>
            <a:r>
              <a:rPr lang="en-US" b="1" dirty="0"/>
              <a:t> a </a:t>
            </a:r>
            <a:r>
              <a:rPr lang="en-US" b="1" dirty="0" err="1"/>
              <a:t>grupurilor</a:t>
            </a:r>
            <a:r>
              <a:rPr lang="en-US" b="1" dirty="0"/>
              <a:t> </a:t>
            </a:r>
            <a:r>
              <a:rPr lang="en-US" b="1" dirty="0" err="1"/>
              <a:t>vulnerabile</a:t>
            </a:r>
            <a:r>
              <a:rPr lang="en-US" b="1" dirty="0"/>
              <a:t> – </a:t>
            </a:r>
            <a:r>
              <a:rPr lang="en-US" dirty="0" err="1"/>
              <a:t>politici</a:t>
            </a:r>
            <a:r>
              <a:rPr lang="en-US" dirty="0"/>
              <a:t> de </a:t>
            </a:r>
            <a:r>
              <a:rPr lang="en-US" dirty="0" err="1"/>
              <a:t>ocupare</a:t>
            </a:r>
            <a:r>
              <a:rPr lang="en-US" dirty="0"/>
              <a:t> 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ajungă</a:t>
            </a:r>
            <a:r>
              <a:rPr lang="en-US" dirty="0"/>
              <a:t> la </a:t>
            </a:r>
            <a:r>
              <a:rPr lang="en-US" dirty="0" err="1"/>
              <a:t>grupurile</a:t>
            </a:r>
            <a:r>
              <a:rPr lang="en-US" dirty="0"/>
              <a:t> </a:t>
            </a:r>
            <a:r>
              <a:rPr lang="en-US" dirty="0" err="1"/>
              <a:t>marginale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cuplate</a:t>
            </a:r>
            <a:r>
              <a:rPr lang="en-US" dirty="0"/>
              <a:t> 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 de </a:t>
            </a:r>
            <a:r>
              <a:rPr lang="en-US" dirty="0" err="1"/>
              <a:t>asistență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 (</a:t>
            </a:r>
            <a:r>
              <a:rPr lang="en-US" dirty="0" err="1">
                <a:solidFill>
                  <a:srgbClr val="FF0000"/>
                </a:solidFill>
              </a:rPr>
              <a:t>contracte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activare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suport</a:t>
            </a:r>
            <a:r>
              <a:rPr lang="en-US" dirty="0">
                <a:solidFill>
                  <a:srgbClr val="FF0000"/>
                </a:solidFill>
              </a:rPr>
              <a:t>/ </a:t>
            </a:r>
            <a:r>
              <a:rPr lang="en-US" dirty="0" err="1">
                <a:solidFill>
                  <a:srgbClr val="FF0000"/>
                </a:solidFill>
              </a:rPr>
              <a:t>consiliere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personalizată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familiei</a:t>
            </a:r>
            <a:r>
              <a:rPr lang="en-US" dirty="0"/>
              <a:t>, </a:t>
            </a:r>
            <a:r>
              <a:rPr lang="en-US" dirty="0" err="1"/>
              <a:t>extinderea</a:t>
            </a:r>
            <a:r>
              <a:rPr lang="en-US" dirty="0"/>
              <a:t> </a:t>
            </a:r>
            <a:r>
              <a:rPr lang="en-US" dirty="0" err="1" smtClean="0"/>
              <a:t>suportului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primele</a:t>
            </a:r>
            <a:r>
              <a:rPr lang="en-US" dirty="0"/>
              <a:t> faze ale </a:t>
            </a:r>
            <a:r>
              <a:rPr lang="en-US" dirty="0" err="1"/>
              <a:t>perioadei</a:t>
            </a:r>
            <a:r>
              <a:rPr lang="en-US" dirty="0"/>
              <a:t> de </a:t>
            </a:r>
            <a:r>
              <a:rPr lang="en-US" dirty="0" err="1"/>
              <a:t>angajare</a:t>
            </a:r>
            <a:r>
              <a:rPr lang="en-US" dirty="0"/>
              <a:t> etc</a:t>
            </a:r>
            <a:r>
              <a:rPr lang="en-US" b="1" dirty="0"/>
              <a:t>.)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8765"/>
          </a:xfrm>
        </p:spPr>
        <p:txBody>
          <a:bodyPr/>
          <a:lstStyle/>
          <a:p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Sistemul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</a:t>
            </a:r>
            <a:r>
              <a:rPr lang="en-US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eneficii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sociale</a:t>
            </a: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42274"/>
            <a:ext cx="8042276" cy="4701327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beneficiilor</a:t>
            </a:r>
            <a:r>
              <a:rPr lang="en-US" dirty="0"/>
              <a:t> </a:t>
            </a:r>
            <a:r>
              <a:rPr lang="en-US" dirty="0" err="1"/>
              <a:t>monetare</a:t>
            </a:r>
            <a:r>
              <a:rPr lang="en-US" dirty="0"/>
              <a:t> universalist-</a:t>
            </a:r>
            <a:r>
              <a:rPr lang="en-US" dirty="0" err="1"/>
              <a:t>categoriale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,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err="1"/>
              <a:t>singura</a:t>
            </a:r>
            <a:r>
              <a:rPr lang="en-US" dirty="0"/>
              <a:t> </a:t>
            </a:r>
            <a:r>
              <a:rPr lang="en-US" dirty="0" err="1"/>
              <a:t>compensație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lipsa</a:t>
            </a:r>
            <a:r>
              <a:rPr lang="en-US" dirty="0"/>
              <a:t> </a:t>
            </a:r>
            <a:r>
              <a:rPr lang="en-US" dirty="0" err="1"/>
              <a:t>serviciilor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beneficiilor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natură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momentul</a:t>
            </a:r>
            <a:r>
              <a:rPr lang="en-US" dirty="0"/>
              <a:t> de </a:t>
            </a:r>
            <a:r>
              <a:rPr lang="en-US" dirty="0" err="1"/>
              <a:t>față</a:t>
            </a:r>
            <a:endParaRPr lang="en-US" dirty="0"/>
          </a:p>
          <a:p>
            <a:pPr lvl="0"/>
            <a:r>
              <a:rPr lang="en-US" dirty="0" err="1"/>
              <a:t>Diversificarea</a:t>
            </a:r>
            <a:r>
              <a:rPr lang="en-US" dirty="0"/>
              <a:t> </a:t>
            </a:r>
            <a:r>
              <a:rPr lang="en-US" dirty="0" err="1"/>
              <a:t>beneficiilor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natură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asociate</a:t>
            </a:r>
            <a:r>
              <a:rPr lang="en-US" dirty="0"/>
              <a:t>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educațional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corelate</a:t>
            </a:r>
            <a:r>
              <a:rPr lang="en-US" dirty="0"/>
              <a:t> cu </a:t>
            </a:r>
            <a:r>
              <a:rPr lang="en-US" dirty="0" err="1"/>
              <a:t>participarea</a:t>
            </a:r>
            <a:r>
              <a:rPr lang="en-US" dirty="0"/>
              <a:t> </a:t>
            </a:r>
            <a:r>
              <a:rPr lang="en-US" dirty="0" err="1"/>
              <a:t>școlară</a:t>
            </a:r>
            <a:r>
              <a:rPr lang="en-US" dirty="0"/>
              <a:t> –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copii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6 </a:t>
            </a:r>
            <a:r>
              <a:rPr lang="en-US" dirty="0" err="1"/>
              <a:t>ani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adolescenți</a:t>
            </a:r>
            <a:endParaRPr lang="en-US" dirty="0"/>
          </a:p>
          <a:p>
            <a:pPr lvl="0"/>
            <a:r>
              <a:rPr lang="en-US" dirty="0" err="1">
                <a:solidFill>
                  <a:srgbClr val="FF0000"/>
                </a:solidFill>
              </a:rPr>
              <a:t>Îmbunătățirea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accesului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beneficii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pentru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cei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sărăci</a:t>
            </a:r>
            <a:r>
              <a:rPr lang="en-US" dirty="0">
                <a:solidFill>
                  <a:srgbClr val="FF0000"/>
                </a:solidFill>
              </a:rPr>
              <a:t> 5</a:t>
            </a:r>
            <a:r>
              <a:rPr lang="en-US" dirty="0" smtClean="0">
                <a:solidFill>
                  <a:srgbClr val="FF0000"/>
                </a:solidFill>
              </a:rPr>
              <a:t>% - </a:t>
            </a:r>
            <a:r>
              <a:rPr lang="en-US" dirty="0" err="1" smtClean="0">
                <a:solidFill>
                  <a:srgbClr val="FF0000"/>
                </a:solidFill>
              </a:rPr>
              <a:t>oportunități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pentru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locuitorii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enclavelor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sărăcie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26787"/>
          </a:xfrm>
        </p:spPr>
        <p:txBody>
          <a:bodyPr/>
          <a:lstStyle/>
          <a:p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Servicii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asistență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socială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1025"/>
            <a:ext cx="8042276" cy="481257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accesului</a:t>
            </a:r>
            <a:r>
              <a:rPr lang="en-US" dirty="0"/>
              <a:t> </a:t>
            </a:r>
            <a:r>
              <a:rPr lang="en-US" dirty="0" err="1"/>
              <a:t>comunităților</a:t>
            </a:r>
            <a:r>
              <a:rPr lang="en-US" dirty="0"/>
              <a:t> </a:t>
            </a:r>
            <a:r>
              <a:rPr lang="en-US" dirty="0" err="1"/>
              <a:t>rurale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la </a:t>
            </a:r>
            <a:r>
              <a:rPr lang="en-US" dirty="0" err="1"/>
              <a:t>servicii</a:t>
            </a:r>
            <a:r>
              <a:rPr lang="en-US" dirty="0"/>
              <a:t> </a:t>
            </a:r>
            <a:r>
              <a:rPr lang="en-US" dirty="0" err="1"/>
              <a:t>specializate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dirty="0" err="1" smtClean="0"/>
              <a:t>diversificarea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/>
              <a:t>sistematică</a:t>
            </a:r>
            <a:r>
              <a:rPr lang="en-US" dirty="0"/>
              <a:t> a </a:t>
            </a:r>
            <a:r>
              <a:rPr lang="en-US" dirty="0" err="1" smtClean="0"/>
              <a:t>acestora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prezența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funcționale</a:t>
            </a:r>
            <a:r>
              <a:rPr lang="en-US" dirty="0" smtClean="0"/>
              <a:t> de </a:t>
            </a:r>
            <a:r>
              <a:rPr lang="en-US" dirty="0" err="1" smtClean="0"/>
              <a:t>acreditare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stabilire</a:t>
            </a:r>
            <a:r>
              <a:rPr lang="en-US" dirty="0" smtClean="0"/>
              <a:t> a </a:t>
            </a:r>
            <a:r>
              <a:rPr lang="en-US" dirty="0" err="1" smtClean="0"/>
              <a:t>standardelor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b="1" i="1" dirty="0" err="1"/>
              <a:t>servicii</a:t>
            </a:r>
            <a:r>
              <a:rPr lang="en-US" b="1" i="1" dirty="0"/>
              <a:t> </a:t>
            </a:r>
            <a:r>
              <a:rPr lang="en-US" b="1" i="1" dirty="0" err="1"/>
              <a:t>unice</a:t>
            </a:r>
            <a:r>
              <a:rPr lang="en-US" b="1" i="1" dirty="0"/>
              <a:t> </a:t>
            </a:r>
            <a:r>
              <a:rPr lang="en-US" b="1" i="1" dirty="0" smtClean="0"/>
              <a:t>(hub-</a:t>
            </a:r>
            <a:r>
              <a:rPr lang="en-US" b="1" i="1" dirty="0" err="1" smtClean="0"/>
              <a:t>uri</a:t>
            </a:r>
            <a:r>
              <a:rPr lang="en-US" b="1" i="1" dirty="0" smtClean="0"/>
              <a:t>) </a:t>
            </a:r>
            <a:r>
              <a:rPr lang="en-US" dirty="0" smtClean="0"/>
              <a:t>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comunitar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conecteze</a:t>
            </a:r>
            <a:r>
              <a:rPr lang="en-US" dirty="0"/>
              <a:t> </a:t>
            </a:r>
            <a:r>
              <a:rPr lang="en-US" dirty="0" err="1"/>
              <a:t>comunitățile</a:t>
            </a:r>
            <a:r>
              <a:rPr lang="en-US" dirty="0"/>
              <a:t> la </a:t>
            </a:r>
            <a:r>
              <a:rPr lang="en-US" dirty="0" err="1"/>
              <a:t>serviciile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identifice</a:t>
            </a:r>
            <a:r>
              <a:rPr lang="en-US" dirty="0"/>
              <a:t> </a:t>
            </a:r>
            <a:r>
              <a:rPr lang="en-US" dirty="0" err="1"/>
              <a:t>modalități</a:t>
            </a:r>
            <a:r>
              <a:rPr lang="en-US" dirty="0"/>
              <a:t> de </a:t>
            </a:r>
            <a:r>
              <a:rPr lang="en-US" dirty="0" err="1"/>
              <a:t>acces</a:t>
            </a:r>
            <a:r>
              <a:rPr lang="en-US" dirty="0"/>
              <a:t> la </a:t>
            </a:r>
            <a:r>
              <a:rPr lang="en-US" dirty="0" err="1"/>
              <a:t>acestea</a:t>
            </a:r>
            <a:endParaRPr lang="en-US" dirty="0"/>
          </a:p>
          <a:p>
            <a:pPr lvl="0"/>
            <a:r>
              <a:rPr lang="en-US" dirty="0" err="1"/>
              <a:t>Asistență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 smtClean="0"/>
              <a:t>suport</a:t>
            </a:r>
            <a:r>
              <a:rPr lang="en-US" dirty="0" smtClean="0"/>
              <a:t> </a:t>
            </a:r>
            <a:r>
              <a:rPr lang="en-US" dirty="0" err="1"/>
              <a:t>personalizat</a:t>
            </a:r>
            <a:r>
              <a:rPr lang="en-US" dirty="0"/>
              <a:t> </a:t>
            </a:r>
            <a:r>
              <a:rPr lang="en-US" dirty="0" err="1"/>
              <a:t>centrat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individ</a:t>
            </a:r>
            <a:r>
              <a:rPr lang="en-US" dirty="0"/>
              <a:t>, cu accent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bunăstarea</a:t>
            </a:r>
            <a:r>
              <a:rPr lang="en-US" dirty="0"/>
              <a:t> </a:t>
            </a:r>
            <a:r>
              <a:rPr lang="en-US" dirty="0" err="1" smtClean="0"/>
              <a:t>copiilor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Un </a:t>
            </a:r>
            <a:r>
              <a:rPr lang="en-US" dirty="0" err="1" smtClean="0">
                <a:solidFill>
                  <a:srgbClr val="FF0000"/>
                </a:solidFill>
              </a:rPr>
              <a:t>pachet</a:t>
            </a:r>
            <a:r>
              <a:rPr lang="en-US" dirty="0" smtClean="0">
                <a:solidFill>
                  <a:srgbClr val="FF0000"/>
                </a:solidFill>
              </a:rPr>
              <a:t> minim de </a:t>
            </a:r>
            <a:r>
              <a:rPr lang="en-US" dirty="0" err="1" smtClean="0">
                <a:solidFill>
                  <a:srgbClr val="FF0000"/>
                </a:solidFill>
              </a:rPr>
              <a:t>servicii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sociale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11866"/>
            <a:ext cx="8042276" cy="352287"/>
          </a:xfrm>
        </p:spPr>
        <p:txBody>
          <a:bodyPr/>
          <a:lstStyle/>
          <a:p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Educație</a:t>
            </a:r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58" y="611866"/>
            <a:ext cx="8359793" cy="60630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eficace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adecvat</a:t>
            </a:r>
            <a:r>
              <a:rPr lang="en-US" dirty="0"/>
              <a:t> de </a:t>
            </a:r>
            <a:r>
              <a:rPr lang="en-US" dirty="0" err="1"/>
              <a:t>educație</a:t>
            </a:r>
            <a:r>
              <a:rPr lang="en-US" dirty="0"/>
              <a:t> </a:t>
            </a:r>
            <a:r>
              <a:rPr lang="en-US" dirty="0" err="1"/>
              <a:t>timpurie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îngrijire</a:t>
            </a:r>
            <a:r>
              <a:rPr lang="en-US" dirty="0"/>
              <a:t> a </a:t>
            </a:r>
            <a:r>
              <a:rPr lang="en-US" dirty="0" err="1"/>
              <a:t>copiilor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</a:t>
            </a:r>
            <a:r>
              <a:rPr lang="en-US" dirty="0" err="1"/>
              <a:t>finanțat</a:t>
            </a:r>
            <a:r>
              <a:rPr lang="en-US" dirty="0"/>
              <a:t> din </a:t>
            </a:r>
            <a:r>
              <a:rPr lang="en-US" dirty="0" err="1"/>
              <a:t>surse</a:t>
            </a:r>
            <a:r>
              <a:rPr lang="en-US" dirty="0"/>
              <a:t> </a:t>
            </a:r>
            <a:r>
              <a:rPr lang="en-US" dirty="0" err="1"/>
              <a:t>bugetare</a:t>
            </a:r>
            <a:r>
              <a:rPr lang="en-US" dirty="0"/>
              <a:t> multiple (</a:t>
            </a:r>
            <a:r>
              <a:rPr lang="en-US" dirty="0" err="1"/>
              <a:t>educație</a:t>
            </a:r>
            <a:r>
              <a:rPr lang="en-US" dirty="0"/>
              <a:t>, </a:t>
            </a:r>
            <a:r>
              <a:rPr lang="en-US" dirty="0" err="1"/>
              <a:t>sănătate</a:t>
            </a:r>
            <a:r>
              <a:rPr lang="en-US" dirty="0"/>
              <a:t>, </a:t>
            </a:r>
            <a:r>
              <a:rPr lang="en-US" dirty="0" err="1"/>
              <a:t>angajatori</a:t>
            </a:r>
            <a:r>
              <a:rPr lang="en-US" dirty="0"/>
              <a:t>, </a:t>
            </a:r>
            <a:r>
              <a:rPr lang="en-US" dirty="0" err="1"/>
              <a:t>taxe</a:t>
            </a:r>
            <a:r>
              <a:rPr lang="en-US" dirty="0"/>
              <a:t> locale, </a:t>
            </a:r>
            <a:r>
              <a:rPr lang="en-US" dirty="0" err="1"/>
              <a:t>protecție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)</a:t>
            </a:r>
          </a:p>
          <a:p>
            <a:pPr lvl="0"/>
            <a:r>
              <a:rPr lang="en-US" dirty="0" err="1" smtClean="0"/>
              <a:t>Diversificarea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generalizarea</a:t>
            </a:r>
            <a:r>
              <a:rPr lang="en-US" dirty="0" smtClean="0"/>
              <a:t> </a:t>
            </a:r>
            <a:r>
              <a:rPr lang="en-US" dirty="0" err="1" smtClean="0"/>
              <a:t>accesului</a:t>
            </a:r>
            <a:r>
              <a:rPr lang="en-US" dirty="0" smtClean="0"/>
              <a:t> la </a:t>
            </a:r>
            <a:r>
              <a:rPr lang="en-US" dirty="0" err="1" smtClean="0"/>
              <a:t>activități</a:t>
            </a:r>
            <a:r>
              <a:rPr lang="en-US" dirty="0" smtClean="0"/>
              <a:t> extra-</a:t>
            </a:r>
            <a:r>
              <a:rPr lang="en-US" dirty="0" err="1" smtClean="0"/>
              <a:t>școlare</a:t>
            </a:r>
            <a:endParaRPr lang="en-US" dirty="0" smtClean="0"/>
          </a:p>
          <a:p>
            <a:r>
              <a:rPr lang="en-US" dirty="0" err="1"/>
              <a:t>Desegregarea</a:t>
            </a:r>
            <a:r>
              <a:rPr lang="en-US" dirty="0"/>
              <a:t> </a:t>
            </a:r>
            <a:r>
              <a:rPr lang="en-US" dirty="0" err="1"/>
              <a:t>educației</a:t>
            </a:r>
            <a:endParaRPr lang="en-US" dirty="0"/>
          </a:p>
          <a:p>
            <a:pPr lvl="0"/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legături</a:t>
            </a:r>
            <a:r>
              <a:rPr lang="en-US" dirty="0" smtClean="0"/>
              <a:t> </a:t>
            </a:r>
            <a:r>
              <a:rPr lang="en-US" dirty="0" err="1" smtClean="0"/>
              <a:t>strânse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sistematice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unitățile</a:t>
            </a:r>
            <a:r>
              <a:rPr lang="en-US" dirty="0" smtClean="0"/>
              <a:t> </a:t>
            </a:r>
            <a:r>
              <a:rPr lang="en-US" dirty="0" err="1" smtClean="0"/>
              <a:t>școlare</a:t>
            </a:r>
            <a:r>
              <a:rPr lang="en-US" dirty="0" smtClean="0"/>
              <a:t>,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acestea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piața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organizatorii</a:t>
            </a:r>
            <a:r>
              <a:rPr lang="en-US" dirty="0" smtClean="0"/>
              <a:t> de </a:t>
            </a:r>
            <a:r>
              <a:rPr lang="en-US" dirty="0" err="1" smtClean="0"/>
              <a:t>cursuri</a:t>
            </a:r>
            <a:r>
              <a:rPr lang="en-US" dirty="0" smtClean="0"/>
              <a:t> de </a:t>
            </a:r>
            <a:r>
              <a:rPr lang="en-US" dirty="0" err="1" smtClean="0"/>
              <a:t>formare</a:t>
            </a:r>
            <a:r>
              <a:rPr lang="en-US" dirty="0" smtClean="0"/>
              <a:t> </a:t>
            </a:r>
            <a:r>
              <a:rPr lang="en-US" dirty="0" err="1" smtClean="0"/>
              <a:t>continuă</a:t>
            </a:r>
            <a:r>
              <a:rPr lang="en-US" dirty="0" smtClean="0"/>
              <a:t>,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comunitatea</a:t>
            </a:r>
            <a:r>
              <a:rPr lang="en-US" dirty="0" smtClean="0"/>
              <a:t> </a:t>
            </a:r>
            <a:r>
              <a:rPr lang="en-US" dirty="0" err="1" smtClean="0"/>
              <a:t>locală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căreia</a:t>
            </a:r>
            <a:r>
              <a:rPr lang="en-US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funcționează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Grădinița</a:t>
            </a:r>
            <a:r>
              <a:rPr lang="en-US" dirty="0" smtClean="0">
                <a:solidFill>
                  <a:srgbClr val="FF0000"/>
                </a:solidFill>
              </a:rPr>
              <a:t>: un </a:t>
            </a:r>
            <a:r>
              <a:rPr lang="en-US" dirty="0" err="1" smtClean="0">
                <a:solidFill>
                  <a:srgbClr val="FF0000"/>
                </a:solidFill>
              </a:rPr>
              <a:t>posibil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centru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diagnosticare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consiliere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educare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și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administrare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unor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servicii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medicale</a:t>
            </a:r>
            <a:r>
              <a:rPr lang="en-US" dirty="0" smtClean="0">
                <a:solidFill>
                  <a:srgbClr val="FF0000"/>
                </a:solidFill>
              </a:rPr>
              <a:t> preventive de </a:t>
            </a:r>
            <a:r>
              <a:rPr lang="en-US" dirty="0" err="1" smtClean="0">
                <a:solidFill>
                  <a:srgbClr val="FF0000"/>
                </a:solidFill>
              </a:rPr>
              <a:t>bază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56577"/>
          </a:xfrm>
        </p:spPr>
        <p:txBody>
          <a:bodyPr/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Sănătate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6650"/>
            <a:ext cx="8042276" cy="475695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acoperirii</a:t>
            </a:r>
            <a:r>
              <a:rPr lang="en-US" dirty="0"/>
              <a:t> cu </a:t>
            </a:r>
            <a:r>
              <a:rPr lang="en-US" b="1" dirty="0" err="1"/>
              <a:t>servicii</a:t>
            </a:r>
            <a:r>
              <a:rPr lang="en-US" b="1" dirty="0"/>
              <a:t> </a:t>
            </a:r>
            <a:r>
              <a:rPr lang="en-US" b="1" dirty="0" err="1"/>
              <a:t>medicale</a:t>
            </a:r>
            <a:r>
              <a:rPr lang="en-US" b="1" dirty="0"/>
              <a:t> </a:t>
            </a:r>
            <a:r>
              <a:rPr lang="en-US" b="1" dirty="0" err="1"/>
              <a:t>primare</a:t>
            </a:r>
            <a:r>
              <a:rPr lang="en-US" dirty="0"/>
              <a:t>, </a:t>
            </a:r>
            <a:r>
              <a:rPr lang="en-US" dirty="0" err="1"/>
              <a:t>dublate</a:t>
            </a:r>
            <a:r>
              <a:rPr lang="en-US" dirty="0"/>
              <a:t> de screening-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școli</a:t>
            </a:r>
            <a:endParaRPr lang="en-US" dirty="0"/>
          </a:p>
          <a:p>
            <a:pPr lvl="0"/>
            <a:r>
              <a:rPr lang="en-US" dirty="0" err="1"/>
              <a:t>Creșterea</a:t>
            </a:r>
            <a:r>
              <a:rPr lang="en-US" dirty="0"/>
              <a:t>/ </a:t>
            </a:r>
            <a:r>
              <a:rPr lang="en-US" dirty="0" err="1"/>
              <a:t>îmbunătățirea</a:t>
            </a:r>
            <a:r>
              <a:rPr lang="en-US" dirty="0"/>
              <a:t> </a:t>
            </a:r>
            <a:r>
              <a:rPr lang="en-US" dirty="0" err="1"/>
              <a:t>acoperirii</a:t>
            </a:r>
            <a:r>
              <a:rPr lang="en-US" dirty="0"/>
              <a:t> cu </a:t>
            </a:r>
            <a:r>
              <a:rPr lang="en-US" b="1" dirty="0" err="1"/>
              <a:t>servicii</a:t>
            </a:r>
            <a:r>
              <a:rPr lang="en-US" b="1" dirty="0"/>
              <a:t> </a:t>
            </a:r>
            <a:r>
              <a:rPr lang="en-US" b="1" dirty="0" err="1"/>
              <a:t>medicale</a:t>
            </a:r>
            <a:r>
              <a:rPr lang="en-US" b="1" dirty="0"/>
              <a:t> de </a:t>
            </a:r>
            <a:r>
              <a:rPr lang="en-US" b="1" dirty="0" err="1"/>
              <a:t>urgență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rural,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</a:t>
            </a:r>
            <a:r>
              <a:rPr lang="en-US" dirty="0" err="1"/>
              <a:t>izolate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enclavele</a:t>
            </a:r>
            <a:r>
              <a:rPr lang="en-US" dirty="0"/>
              <a:t> de </a:t>
            </a:r>
            <a:r>
              <a:rPr lang="en-US" dirty="0" err="1"/>
              <a:t>sărăcie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Declararea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serviciilor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și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programelor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medicale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prevenție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pentru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copii</a:t>
            </a:r>
            <a:r>
              <a:rPr lang="en-US" dirty="0">
                <a:solidFill>
                  <a:srgbClr val="FF0000"/>
                </a:solidFill>
              </a:rPr>
              <a:t> o </a:t>
            </a:r>
            <a:r>
              <a:rPr lang="en-US" dirty="0" err="1">
                <a:solidFill>
                  <a:srgbClr val="FF0000"/>
                </a:solidFill>
              </a:rPr>
              <a:t>prioritate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națională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conștientizării</a:t>
            </a:r>
            <a:r>
              <a:rPr lang="en-US" dirty="0"/>
              <a:t> </a:t>
            </a:r>
            <a:r>
              <a:rPr lang="en-US" dirty="0" err="1"/>
              <a:t>necesității</a:t>
            </a:r>
            <a:r>
              <a:rPr lang="en-US" dirty="0"/>
              <a:t> </a:t>
            </a:r>
            <a:r>
              <a:rPr lang="en-US" dirty="0" err="1"/>
              <a:t>prevenției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rândul</a:t>
            </a:r>
            <a:r>
              <a:rPr lang="en-US" dirty="0"/>
              <a:t> </a:t>
            </a:r>
            <a:r>
              <a:rPr lang="en-US" dirty="0" err="1" smtClean="0"/>
              <a:t>adolescenților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tinerilor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Extinderea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rețelelor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și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competențelor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asistenților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medicali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comunitari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pentru</a:t>
            </a:r>
            <a:r>
              <a:rPr lang="en-US" dirty="0" smtClean="0">
                <a:solidFill>
                  <a:srgbClr val="FF0000"/>
                </a:solidFill>
              </a:rPr>
              <a:t> a include </a:t>
            </a:r>
            <a:r>
              <a:rPr lang="en-US" dirty="0" err="1" smtClean="0">
                <a:solidFill>
                  <a:srgbClr val="FF0000"/>
                </a:solidFill>
              </a:rPr>
              <a:t>și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componentă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generală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prevenției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920085"/>
              </p:ext>
            </p:extLst>
          </p:nvPr>
        </p:nvGraphicFramePr>
        <p:xfrm>
          <a:off x="-8251" y="0"/>
          <a:ext cx="915005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Worksheet" r:id="rId4" imgW="8432800" imgH="5613400" progId="Excel.Sheet.8">
                  <p:embed/>
                </p:oleObj>
              </mc:Choice>
              <mc:Fallback>
                <p:oleObj name="Worksheet" r:id="rId4" imgW="8432800" imgH="56134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251" y="0"/>
                        <a:ext cx="915005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8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8666"/>
              </p:ext>
            </p:extLst>
          </p:nvPr>
        </p:nvGraphicFramePr>
        <p:xfrm>
          <a:off x="36913" y="0"/>
          <a:ext cx="9101011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Worksheet" r:id="rId4" imgW="8280400" imgH="5600700" progId="Excel.Sheet.8">
                  <p:embed/>
                </p:oleObj>
              </mc:Choice>
              <mc:Fallback>
                <p:oleObj name="Worksheet" r:id="rId4" imgW="8280400" imgH="56007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13" y="0"/>
                        <a:ext cx="9101011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8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236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Worksheet" r:id="rId4" imgW="8534400" imgH="6096000" progId="Excel.Sheet.8">
                  <p:embed/>
                </p:oleObj>
              </mc:Choice>
              <mc:Fallback>
                <p:oleObj name="Worksheet" r:id="rId4" imgW="8534400" imgH="60960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6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1682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Worksheet" r:id="rId4" imgW="8610600" imgH="5702300" progId="Excel.Sheet.8">
                  <p:embed/>
                </p:oleObj>
              </mc:Choice>
              <mc:Fallback>
                <p:oleObj name="Worksheet" r:id="rId4" imgW="8610600" imgH="57023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4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05899"/>
              </p:ext>
            </p:extLst>
          </p:nvPr>
        </p:nvGraphicFramePr>
        <p:xfrm>
          <a:off x="0" y="57550"/>
          <a:ext cx="9144000" cy="68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Worksheet" r:id="rId4" imgW="8267700" imgH="5829300" progId="Excel.Sheet.8">
                  <p:embed/>
                </p:oleObj>
              </mc:Choice>
              <mc:Fallback>
                <p:oleObj name="Worksheet" r:id="rId4" imgW="8267700" imgH="58293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7550"/>
                        <a:ext cx="9144000" cy="68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9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733453"/>
              </p:ext>
            </p:extLst>
          </p:nvPr>
        </p:nvGraphicFramePr>
        <p:xfrm>
          <a:off x="63982" y="0"/>
          <a:ext cx="901783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Worksheet" r:id="rId4" imgW="9182100" imgH="6286500" progId="Excel.Sheet.8">
                  <p:embed/>
                </p:oleObj>
              </mc:Choice>
              <mc:Fallback>
                <p:oleObj name="Worksheet" r:id="rId4" imgW="9182100" imgH="6286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82" y="0"/>
                        <a:ext cx="901783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1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136124"/>
              </p:ext>
            </p:extLst>
          </p:nvPr>
        </p:nvGraphicFramePr>
        <p:xfrm>
          <a:off x="63360" y="0"/>
          <a:ext cx="9080639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Worksheet" r:id="rId4" imgW="9537700" imgH="6451600" progId="Excel.Sheet.8">
                  <p:embed/>
                </p:oleObj>
              </mc:Choice>
              <mc:Fallback>
                <p:oleObj name="Worksheet" r:id="rId4" imgW="9537700" imgH="6451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60" y="0"/>
                        <a:ext cx="9080639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0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3163</TotalTime>
  <Words>1028</Words>
  <Application>Microsoft Office PowerPoint</Application>
  <PresentationFormat>On-screen Show (4:3)</PresentationFormat>
  <Paragraphs>80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EC Square Sans Pro Medium</vt:lpstr>
      <vt:lpstr>News Gothic MT</vt:lpstr>
      <vt:lpstr>Times New Roman</vt:lpstr>
      <vt:lpstr>Verdana</vt:lpstr>
      <vt:lpstr>Wingdings 2</vt:lpstr>
      <vt:lpstr>Breeze</vt:lpstr>
      <vt:lpstr>Worksheet</vt:lpstr>
      <vt:lpstr>PowerPoint Presentation</vt:lpstr>
      <vt:lpstr>Bunăstarea copiilor în România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Starea de sănătate și calitatea educației</vt:lpstr>
      <vt:lpstr>Accesul la și calitatea serviciilor sociale</vt:lpstr>
      <vt:lpstr>Cauze structurale</vt:lpstr>
      <vt:lpstr>Piața muncii</vt:lpstr>
      <vt:lpstr>PowerPoint Presentation</vt:lpstr>
      <vt:lpstr>PowerPoint Presentation</vt:lpstr>
      <vt:lpstr>PowerPoint Presentation</vt:lpstr>
      <vt:lpstr>Aranjamente instituționale</vt:lpstr>
      <vt:lpstr>Impactul politicilor și reformelor în domeniul protecției sociale</vt:lpstr>
      <vt:lpstr>PowerPoint Presentation</vt:lpstr>
      <vt:lpstr>Intervenții necesare Aranjamente instituționale</vt:lpstr>
      <vt:lpstr>Politici de ocupare</vt:lpstr>
      <vt:lpstr>Sistemul de beneficii sociale </vt:lpstr>
      <vt:lpstr>Servicii de asistență socială</vt:lpstr>
      <vt:lpstr>Educație </vt:lpstr>
      <vt:lpstr>Sănătate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Luana Pop</dc:creator>
  <cp:lastModifiedBy>Antonio Brugarolas</cp:lastModifiedBy>
  <cp:revision>66</cp:revision>
  <dcterms:created xsi:type="dcterms:W3CDTF">2014-10-17T05:45:54Z</dcterms:created>
  <dcterms:modified xsi:type="dcterms:W3CDTF">2014-11-13T09:53:37Z</dcterms:modified>
</cp:coreProperties>
</file>