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256" r:id="rId6"/>
    <p:sldId id="257" r:id="rId7"/>
    <p:sldId id="261" r:id="rId8"/>
    <p:sldId id="263" r:id="rId9"/>
    <p:sldId id="287" r:id="rId10"/>
    <p:sldId id="259" r:id="rId11"/>
    <p:sldId id="316" r:id="rId12"/>
    <p:sldId id="317" r:id="rId13"/>
    <p:sldId id="315" r:id="rId14"/>
    <p:sldId id="308" r:id="rId15"/>
    <p:sldId id="318" r:id="rId16"/>
    <p:sldId id="319" r:id="rId17"/>
    <p:sldId id="311" r:id="rId18"/>
    <p:sldId id="312" r:id="rId19"/>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EFF"/>
    <a:srgbClr val="99CCFF"/>
    <a:srgbClr val="3166CF"/>
    <a:srgbClr val="3E6FD2"/>
    <a:srgbClr val="2D5EC1"/>
    <a:srgbClr val="808080"/>
    <a:srgbClr val="FFD624"/>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85257" autoAdjust="0"/>
  </p:normalViewPr>
  <p:slideViewPr>
    <p:cSldViewPr>
      <p:cViewPr varScale="1">
        <p:scale>
          <a:sx n="68" d="100"/>
          <a:sy n="68" d="100"/>
        </p:scale>
        <p:origin x="912"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AA486-CE0A-4018-A93E-2EE656F557B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B2487214-242B-4F0D-AC17-7E2D14324C37}">
      <dgm:prSet phldrT="[Text]" custT="1"/>
      <dgm:spPr/>
      <dgm:t>
        <a:bodyPr/>
        <a:lstStyle/>
        <a:p>
          <a:r>
            <a:rPr lang="ro-RO" sz="1400" b="1" noProof="0" dirty="0" smtClean="0">
              <a:solidFill>
                <a:schemeClr val="accent4"/>
              </a:solidFill>
              <a:effectLst>
                <a:outerShdw blurRad="38100" dist="38100" dir="2700000" algn="tl">
                  <a:srgbClr val="000000">
                    <a:alpha val="43137"/>
                  </a:srgbClr>
                </a:outerShdw>
              </a:effectLst>
            </a:rPr>
            <a:t>Concentrare</a:t>
          </a:r>
          <a:endParaRPr lang="ro-RO" sz="1400" b="1" noProof="0" dirty="0">
            <a:solidFill>
              <a:schemeClr val="accent4"/>
            </a:solidFill>
            <a:effectLst>
              <a:outerShdw blurRad="38100" dist="38100" dir="2700000" algn="tl">
                <a:srgbClr val="000000">
                  <a:alpha val="43137"/>
                </a:srgbClr>
              </a:outerShdw>
            </a:effectLst>
          </a:endParaRPr>
        </a:p>
      </dgm:t>
    </dgm:pt>
    <dgm:pt modelId="{AF52CCA8-71D7-4C02-8170-8E03F3BAD6E7}" type="parTrans" cxnId="{54CEDFA4-E3AD-4F4C-8684-5E831FBBFAFB}">
      <dgm:prSet/>
      <dgm:spPr/>
      <dgm:t>
        <a:bodyPr/>
        <a:lstStyle/>
        <a:p>
          <a:endParaRPr lang="en-GB"/>
        </a:p>
      </dgm:t>
    </dgm:pt>
    <dgm:pt modelId="{83406063-760A-4B2C-9303-FBF5116E98CB}" type="sibTrans" cxnId="{54CEDFA4-E3AD-4F4C-8684-5E831FBBFAFB}">
      <dgm:prSet custT="1"/>
      <dgm:spPr>
        <a:solidFill>
          <a:srgbClr val="BDDEFF"/>
        </a:solidFill>
      </dgm:spPr>
      <dgm:t>
        <a:bodyPr/>
        <a:lstStyle/>
        <a:p>
          <a:endParaRPr lang="en-GB" sz="1100"/>
        </a:p>
      </dgm:t>
    </dgm:pt>
    <dgm:pt modelId="{2BB75BA0-1FCC-43D8-9DB0-4DEB0A539F65}">
      <dgm:prSet phldrT="[Text]" custT="1"/>
      <dgm:spPr>
        <a:solidFill>
          <a:srgbClr val="3166CF"/>
        </a:solidFill>
      </dgm:spPr>
      <dgm:t>
        <a:bodyPr/>
        <a:lstStyle/>
        <a:p>
          <a:r>
            <a:rPr lang="ro-RO" sz="1400" b="1" noProof="0" dirty="0" smtClean="0">
              <a:solidFill>
                <a:schemeClr val="accent4"/>
              </a:solidFill>
              <a:effectLst>
                <a:outerShdw blurRad="38100" dist="38100" dir="2700000" algn="tl">
                  <a:srgbClr val="000000">
                    <a:alpha val="43137"/>
                  </a:srgbClr>
                </a:outerShdw>
              </a:effectLst>
            </a:rPr>
            <a:t>Parteneriat </a:t>
          </a:r>
          <a:endParaRPr lang="ro-RO" sz="1400" b="1" noProof="0" dirty="0">
            <a:solidFill>
              <a:schemeClr val="accent4"/>
            </a:solidFill>
            <a:effectLst>
              <a:outerShdw blurRad="38100" dist="38100" dir="2700000" algn="tl">
                <a:srgbClr val="000000">
                  <a:alpha val="43137"/>
                </a:srgbClr>
              </a:outerShdw>
            </a:effectLst>
          </a:endParaRPr>
        </a:p>
      </dgm:t>
    </dgm:pt>
    <dgm:pt modelId="{FDF30F14-2889-463E-BEDF-16238536ABC5}" type="parTrans" cxnId="{CF9E1CDB-0604-4157-A1F7-31E40510D2AE}">
      <dgm:prSet/>
      <dgm:spPr/>
      <dgm:t>
        <a:bodyPr/>
        <a:lstStyle/>
        <a:p>
          <a:endParaRPr lang="en-GB"/>
        </a:p>
      </dgm:t>
    </dgm:pt>
    <dgm:pt modelId="{C9B65CE2-3E38-4711-BC06-B0C2EC430C21}" type="sibTrans" cxnId="{CF9E1CDB-0604-4157-A1F7-31E40510D2AE}">
      <dgm:prSet/>
      <dgm:spPr>
        <a:solidFill>
          <a:schemeClr val="accent2">
            <a:lumMod val="40000"/>
            <a:lumOff val="60000"/>
          </a:schemeClr>
        </a:solidFill>
      </dgm:spPr>
      <dgm:t>
        <a:bodyPr/>
        <a:lstStyle/>
        <a:p>
          <a:r>
            <a:rPr lang="ro-RO" b="1" dirty="0" smtClean="0">
              <a:solidFill>
                <a:schemeClr val="accent4"/>
              </a:solidFill>
              <a:effectLst>
                <a:outerShdw blurRad="38100" dist="38100" dir="2700000" algn="tl">
                  <a:srgbClr val="000000">
                    <a:alpha val="43137"/>
                  </a:srgbClr>
                </a:outerShdw>
              </a:effectLst>
            </a:rPr>
            <a:t>Programare</a:t>
          </a:r>
          <a:endParaRPr lang="en-GB" b="1" dirty="0">
            <a:solidFill>
              <a:schemeClr val="accent4"/>
            </a:solidFill>
            <a:effectLst>
              <a:outerShdw blurRad="38100" dist="38100" dir="2700000" algn="tl">
                <a:srgbClr val="000000">
                  <a:alpha val="43137"/>
                </a:srgbClr>
              </a:outerShdw>
            </a:effectLst>
          </a:endParaRPr>
        </a:p>
      </dgm:t>
    </dgm:pt>
    <dgm:pt modelId="{86D2F6F6-5E75-46AC-A4D3-673C4AC642C6}">
      <dgm:prSet phldrT="[Text]" custT="1"/>
      <dgm:spPr/>
      <dgm:t>
        <a:bodyPr/>
        <a:lstStyle/>
        <a:p>
          <a:r>
            <a:rPr lang="ro-RO" sz="1400" b="1" noProof="0" dirty="0" smtClean="0">
              <a:solidFill>
                <a:schemeClr val="accent4"/>
              </a:solidFill>
              <a:effectLst>
                <a:outerShdw blurRad="38100" dist="38100" dir="2700000" algn="tl">
                  <a:srgbClr val="000000">
                    <a:alpha val="43137"/>
                  </a:srgbClr>
                </a:outerShdw>
              </a:effectLst>
            </a:rPr>
            <a:t>Adiționalitate</a:t>
          </a:r>
          <a:endParaRPr lang="ro-RO" sz="1400" b="1" noProof="0" dirty="0">
            <a:solidFill>
              <a:schemeClr val="accent4"/>
            </a:solidFill>
            <a:effectLst>
              <a:outerShdw blurRad="38100" dist="38100" dir="2700000" algn="tl">
                <a:srgbClr val="000000">
                  <a:alpha val="43137"/>
                </a:srgbClr>
              </a:outerShdw>
            </a:effectLst>
          </a:endParaRPr>
        </a:p>
      </dgm:t>
    </dgm:pt>
    <dgm:pt modelId="{D9F0F54C-4A71-4806-BD4A-3296F858B9B2}" type="parTrans" cxnId="{0CEE8F6D-410D-4F0D-875A-84A2AD9C7F85}">
      <dgm:prSet/>
      <dgm:spPr/>
      <dgm:t>
        <a:bodyPr/>
        <a:lstStyle/>
        <a:p>
          <a:endParaRPr lang="en-GB"/>
        </a:p>
      </dgm:t>
    </dgm:pt>
    <dgm:pt modelId="{78CEB987-B7B8-42C3-BB48-F2E305F3C236}" type="sibTrans" cxnId="{0CEE8F6D-410D-4F0D-875A-84A2AD9C7F85}">
      <dgm:prSet/>
      <dgm:spPr/>
      <dgm:t>
        <a:bodyPr/>
        <a:lstStyle/>
        <a:p>
          <a:endParaRPr lang="en-GB"/>
        </a:p>
      </dgm:t>
    </dgm:pt>
    <dgm:pt modelId="{91A102BD-AAA7-45FE-8589-299F51CA5268}">
      <dgm:prSet phldrT="[Text]"/>
      <dgm:spPr/>
      <dgm:t>
        <a:bodyPr/>
        <a:lstStyle/>
        <a:p>
          <a:endParaRPr lang="ro-RO" noProof="0" dirty="0">
            <a:solidFill>
              <a:schemeClr val="tx1"/>
            </a:solidFill>
          </a:endParaRPr>
        </a:p>
      </dgm:t>
    </dgm:pt>
    <dgm:pt modelId="{0465370A-B884-41DE-A24B-F10FA3CCEAB7}" type="sibTrans" cxnId="{7DA2E75C-278E-4488-A5C1-6F78CB2EBB2D}">
      <dgm:prSet/>
      <dgm:spPr/>
      <dgm:t>
        <a:bodyPr/>
        <a:lstStyle/>
        <a:p>
          <a:endParaRPr lang="en-GB"/>
        </a:p>
      </dgm:t>
    </dgm:pt>
    <dgm:pt modelId="{021F9EBB-3752-405E-829D-6D9E9EE86DDB}" type="parTrans" cxnId="{7DA2E75C-278E-4488-A5C1-6F78CB2EBB2D}">
      <dgm:prSet/>
      <dgm:spPr/>
      <dgm:t>
        <a:bodyPr/>
        <a:lstStyle/>
        <a:p>
          <a:endParaRPr lang="en-GB"/>
        </a:p>
      </dgm:t>
    </dgm:pt>
    <dgm:pt modelId="{BDF185B6-D6BA-418B-A93C-703771BB93A1}" type="pres">
      <dgm:prSet presAssocID="{C1BAA486-CE0A-4018-A93E-2EE656F557B8}" presName="Name0" presStyleCnt="0">
        <dgm:presLayoutVars>
          <dgm:chMax/>
          <dgm:chPref/>
          <dgm:dir/>
          <dgm:animLvl val="lvl"/>
        </dgm:presLayoutVars>
      </dgm:prSet>
      <dgm:spPr/>
      <dgm:t>
        <a:bodyPr/>
        <a:lstStyle/>
        <a:p>
          <a:endParaRPr lang="en-GB"/>
        </a:p>
      </dgm:t>
    </dgm:pt>
    <dgm:pt modelId="{5F5AD344-2BE6-4945-8CB9-0D048619D10E}" type="pres">
      <dgm:prSet presAssocID="{B2487214-242B-4F0D-AC17-7E2D14324C37}" presName="composite" presStyleCnt="0"/>
      <dgm:spPr/>
    </dgm:pt>
    <dgm:pt modelId="{A8657452-7770-4483-A635-7D1CE7061188}" type="pres">
      <dgm:prSet presAssocID="{B2487214-242B-4F0D-AC17-7E2D14324C37}" presName="Parent1" presStyleLbl="node1" presStyleIdx="0" presStyleCnt="4" custScaleX="125043" custScaleY="112639" custLinFactNeighborX="17335" custLinFactNeighborY="14561">
        <dgm:presLayoutVars>
          <dgm:chMax val="1"/>
          <dgm:chPref val="1"/>
          <dgm:bulletEnabled val="1"/>
        </dgm:presLayoutVars>
      </dgm:prSet>
      <dgm:spPr/>
      <dgm:t>
        <a:bodyPr/>
        <a:lstStyle/>
        <a:p>
          <a:endParaRPr lang="en-GB"/>
        </a:p>
      </dgm:t>
    </dgm:pt>
    <dgm:pt modelId="{AF677B30-639F-409C-8182-2A12E65AFBCC}" type="pres">
      <dgm:prSet presAssocID="{B2487214-242B-4F0D-AC17-7E2D14324C37}" presName="Childtext1" presStyleLbl="revTx" presStyleIdx="0" presStyleCnt="2" custScaleX="77784" custScaleY="85330" custLinFactNeighborX="41915" custLinFactNeighborY="-28350">
        <dgm:presLayoutVars>
          <dgm:chMax val="0"/>
          <dgm:chPref val="0"/>
          <dgm:bulletEnabled val="1"/>
        </dgm:presLayoutVars>
      </dgm:prSet>
      <dgm:spPr/>
      <dgm:t>
        <a:bodyPr/>
        <a:lstStyle/>
        <a:p>
          <a:endParaRPr lang="en-GB"/>
        </a:p>
      </dgm:t>
    </dgm:pt>
    <dgm:pt modelId="{81953629-B297-47BA-B77C-A685AD6AB403}" type="pres">
      <dgm:prSet presAssocID="{B2487214-242B-4F0D-AC17-7E2D14324C37}" presName="BalanceSpacing" presStyleCnt="0"/>
      <dgm:spPr/>
    </dgm:pt>
    <dgm:pt modelId="{52E68D2B-C6BF-4E70-8F51-51221B81A875}" type="pres">
      <dgm:prSet presAssocID="{B2487214-242B-4F0D-AC17-7E2D14324C37}" presName="BalanceSpacing1" presStyleCnt="0"/>
      <dgm:spPr/>
    </dgm:pt>
    <dgm:pt modelId="{3AA85E4C-37A4-42EA-B1DD-3652C96FC526}" type="pres">
      <dgm:prSet presAssocID="{83406063-760A-4B2C-9303-FBF5116E98CB}" presName="Accent1Text" presStyleLbl="node1" presStyleIdx="1" presStyleCnt="4" custScaleX="119828" custLinFactNeighborX="15119" custLinFactNeighborY="15821"/>
      <dgm:spPr/>
      <dgm:t>
        <a:bodyPr/>
        <a:lstStyle/>
        <a:p>
          <a:endParaRPr lang="en-GB"/>
        </a:p>
      </dgm:t>
    </dgm:pt>
    <dgm:pt modelId="{47C37372-3F96-4282-A5A6-0B50C8207931}" type="pres">
      <dgm:prSet presAssocID="{83406063-760A-4B2C-9303-FBF5116E98CB}" presName="spaceBetweenRectangles" presStyleCnt="0"/>
      <dgm:spPr/>
    </dgm:pt>
    <dgm:pt modelId="{C8FA4F4B-306D-41E3-A8EC-BBE17D8A14EA}" type="pres">
      <dgm:prSet presAssocID="{2BB75BA0-1FCC-43D8-9DB0-4DEB0A539F65}" presName="composite" presStyleCnt="0"/>
      <dgm:spPr/>
    </dgm:pt>
    <dgm:pt modelId="{68F0482B-1CF3-4978-9247-2AF920CD63C2}" type="pres">
      <dgm:prSet presAssocID="{2BB75BA0-1FCC-43D8-9DB0-4DEB0A539F65}" presName="Parent1" presStyleLbl="node1" presStyleIdx="2" presStyleCnt="4" custScaleX="129509" custLinFactNeighborX="415" custLinFactNeighborY="-945">
        <dgm:presLayoutVars>
          <dgm:chMax val="1"/>
          <dgm:chPref val="1"/>
          <dgm:bulletEnabled val="1"/>
        </dgm:presLayoutVars>
      </dgm:prSet>
      <dgm:spPr/>
      <dgm:t>
        <a:bodyPr/>
        <a:lstStyle/>
        <a:p>
          <a:endParaRPr lang="en-GB"/>
        </a:p>
      </dgm:t>
    </dgm:pt>
    <dgm:pt modelId="{950794C0-F30C-4A49-A7D8-784AF2847DA4}" type="pres">
      <dgm:prSet presAssocID="{2BB75BA0-1FCC-43D8-9DB0-4DEB0A539F65}" presName="Childtext1" presStyleLbl="revTx" presStyleIdx="1" presStyleCnt="2" custLinFactY="-23492" custLinFactNeighborX="48428" custLinFactNeighborY="-100000">
        <dgm:presLayoutVars>
          <dgm:chMax val="0"/>
          <dgm:chPref val="0"/>
          <dgm:bulletEnabled val="1"/>
        </dgm:presLayoutVars>
      </dgm:prSet>
      <dgm:spPr/>
      <dgm:t>
        <a:bodyPr/>
        <a:lstStyle/>
        <a:p>
          <a:endParaRPr lang="en-GB"/>
        </a:p>
      </dgm:t>
    </dgm:pt>
    <dgm:pt modelId="{68B4DA2F-1A05-4E32-9160-DC9963244B0A}" type="pres">
      <dgm:prSet presAssocID="{2BB75BA0-1FCC-43D8-9DB0-4DEB0A539F65}" presName="BalanceSpacing" presStyleCnt="0"/>
      <dgm:spPr/>
    </dgm:pt>
    <dgm:pt modelId="{6F2F3C64-70BB-4F95-8983-B397E6C55551}" type="pres">
      <dgm:prSet presAssocID="{2BB75BA0-1FCC-43D8-9DB0-4DEB0A539F65}" presName="BalanceSpacing1" presStyleCnt="0"/>
      <dgm:spPr/>
    </dgm:pt>
    <dgm:pt modelId="{5DDE60D6-D6B9-4697-B354-643BFBB93CB2}" type="pres">
      <dgm:prSet presAssocID="{C9B65CE2-3E38-4711-BC06-B0C2EC430C21}" presName="Accent1Text" presStyleLbl="node1" presStyleIdx="3" presStyleCnt="4" custScaleX="115324" custLinFactNeighborX="-6457" custLinFactNeighborY="409"/>
      <dgm:spPr/>
      <dgm:t>
        <a:bodyPr/>
        <a:lstStyle/>
        <a:p>
          <a:endParaRPr lang="en-GB"/>
        </a:p>
      </dgm:t>
    </dgm:pt>
  </dgm:ptLst>
  <dgm:cxnLst>
    <dgm:cxn modelId="{64DF50F0-340F-426D-A250-BBE1B2F06754}" type="presOf" srcId="{91A102BD-AAA7-45FE-8589-299F51CA5268}" destId="{AF677B30-639F-409C-8182-2A12E65AFBCC}" srcOrd="0" destOrd="0" presId="urn:microsoft.com/office/officeart/2008/layout/AlternatingHexagons"/>
    <dgm:cxn modelId="{181775A7-CD19-4E1D-B028-6D603ED44DAE}" type="presOf" srcId="{C1BAA486-CE0A-4018-A93E-2EE656F557B8}" destId="{BDF185B6-D6BA-418B-A93C-703771BB93A1}" srcOrd="0" destOrd="0" presId="urn:microsoft.com/office/officeart/2008/layout/AlternatingHexagons"/>
    <dgm:cxn modelId="{1B901954-3557-4DD6-84F0-223233C74C4D}" type="presOf" srcId="{2BB75BA0-1FCC-43D8-9DB0-4DEB0A539F65}" destId="{68F0482B-1CF3-4978-9247-2AF920CD63C2}" srcOrd="0" destOrd="0" presId="urn:microsoft.com/office/officeart/2008/layout/AlternatingHexagons"/>
    <dgm:cxn modelId="{7DA2E75C-278E-4488-A5C1-6F78CB2EBB2D}" srcId="{B2487214-242B-4F0D-AC17-7E2D14324C37}" destId="{91A102BD-AAA7-45FE-8589-299F51CA5268}" srcOrd="0" destOrd="0" parTransId="{021F9EBB-3752-405E-829D-6D9E9EE86DDB}" sibTransId="{0465370A-B884-41DE-A24B-F10FA3CCEAB7}"/>
    <dgm:cxn modelId="{B22CE2DE-92EF-4E9B-8782-143B62F54CE1}" type="presOf" srcId="{C9B65CE2-3E38-4711-BC06-B0C2EC430C21}" destId="{5DDE60D6-D6B9-4697-B354-643BFBB93CB2}" srcOrd="0" destOrd="0" presId="urn:microsoft.com/office/officeart/2008/layout/AlternatingHexagons"/>
    <dgm:cxn modelId="{6352ADC5-4C7C-4067-9A41-35885212F128}" type="presOf" srcId="{B2487214-242B-4F0D-AC17-7E2D14324C37}" destId="{A8657452-7770-4483-A635-7D1CE7061188}" srcOrd="0" destOrd="0" presId="urn:microsoft.com/office/officeart/2008/layout/AlternatingHexagons"/>
    <dgm:cxn modelId="{0CEE8F6D-410D-4F0D-875A-84A2AD9C7F85}" srcId="{2BB75BA0-1FCC-43D8-9DB0-4DEB0A539F65}" destId="{86D2F6F6-5E75-46AC-A4D3-673C4AC642C6}" srcOrd="0" destOrd="0" parTransId="{D9F0F54C-4A71-4806-BD4A-3296F858B9B2}" sibTransId="{78CEB987-B7B8-42C3-BB48-F2E305F3C236}"/>
    <dgm:cxn modelId="{053DB617-1B15-4BE1-BB79-02A8403B8A3C}" type="presOf" srcId="{86D2F6F6-5E75-46AC-A4D3-673C4AC642C6}" destId="{950794C0-F30C-4A49-A7D8-784AF2847DA4}" srcOrd="0" destOrd="0" presId="urn:microsoft.com/office/officeart/2008/layout/AlternatingHexagons"/>
    <dgm:cxn modelId="{CF9E1CDB-0604-4157-A1F7-31E40510D2AE}" srcId="{C1BAA486-CE0A-4018-A93E-2EE656F557B8}" destId="{2BB75BA0-1FCC-43D8-9DB0-4DEB0A539F65}" srcOrd="1" destOrd="0" parTransId="{FDF30F14-2889-463E-BEDF-16238536ABC5}" sibTransId="{C9B65CE2-3E38-4711-BC06-B0C2EC430C21}"/>
    <dgm:cxn modelId="{E849FE88-FE0D-4858-BFCD-2BF49D3A1C50}" type="presOf" srcId="{83406063-760A-4B2C-9303-FBF5116E98CB}" destId="{3AA85E4C-37A4-42EA-B1DD-3652C96FC526}" srcOrd="0" destOrd="0" presId="urn:microsoft.com/office/officeart/2008/layout/AlternatingHexagons"/>
    <dgm:cxn modelId="{54CEDFA4-E3AD-4F4C-8684-5E831FBBFAFB}" srcId="{C1BAA486-CE0A-4018-A93E-2EE656F557B8}" destId="{B2487214-242B-4F0D-AC17-7E2D14324C37}" srcOrd="0" destOrd="0" parTransId="{AF52CCA8-71D7-4C02-8170-8E03F3BAD6E7}" sibTransId="{83406063-760A-4B2C-9303-FBF5116E98CB}"/>
    <dgm:cxn modelId="{661184D1-1674-416C-9FE1-64C9B301BA39}" type="presParOf" srcId="{BDF185B6-D6BA-418B-A93C-703771BB93A1}" destId="{5F5AD344-2BE6-4945-8CB9-0D048619D10E}" srcOrd="0" destOrd="0" presId="urn:microsoft.com/office/officeart/2008/layout/AlternatingHexagons"/>
    <dgm:cxn modelId="{D1008996-4A6E-498A-BDD4-C16A8C7796AA}" type="presParOf" srcId="{5F5AD344-2BE6-4945-8CB9-0D048619D10E}" destId="{A8657452-7770-4483-A635-7D1CE7061188}" srcOrd="0" destOrd="0" presId="urn:microsoft.com/office/officeart/2008/layout/AlternatingHexagons"/>
    <dgm:cxn modelId="{62571AB8-3A5C-4437-94CA-F1C52784E164}" type="presParOf" srcId="{5F5AD344-2BE6-4945-8CB9-0D048619D10E}" destId="{AF677B30-639F-409C-8182-2A12E65AFBCC}" srcOrd="1" destOrd="0" presId="urn:microsoft.com/office/officeart/2008/layout/AlternatingHexagons"/>
    <dgm:cxn modelId="{6EA8BF02-B90E-4880-AA53-6C245C7FC2AE}" type="presParOf" srcId="{5F5AD344-2BE6-4945-8CB9-0D048619D10E}" destId="{81953629-B297-47BA-B77C-A685AD6AB403}" srcOrd="2" destOrd="0" presId="urn:microsoft.com/office/officeart/2008/layout/AlternatingHexagons"/>
    <dgm:cxn modelId="{B713794D-5146-4744-A158-2C0D900CAB6D}" type="presParOf" srcId="{5F5AD344-2BE6-4945-8CB9-0D048619D10E}" destId="{52E68D2B-C6BF-4E70-8F51-51221B81A875}" srcOrd="3" destOrd="0" presId="urn:microsoft.com/office/officeart/2008/layout/AlternatingHexagons"/>
    <dgm:cxn modelId="{2BDC2FF4-5337-4AD1-955E-4E7CCE56D1BA}" type="presParOf" srcId="{5F5AD344-2BE6-4945-8CB9-0D048619D10E}" destId="{3AA85E4C-37A4-42EA-B1DD-3652C96FC526}" srcOrd="4" destOrd="0" presId="urn:microsoft.com/office/officeart/2008/layout/AlternatingHexagons"/>
    <dgm:cxn modelId="{427BFBD8-8B9E-409B-A8F9-9C2CFEA34594}" type="presParOf" srcId="{BDF185B6-D6BA-418B-A93C-703771BB93A1}" destId="{47C37372-3F96-4282-A5A6-0B50C8207931}" srcOrd="1" destOrd="0" presId="urn:microsoft.com/office/officeart/2008/layout/AlternatingHexagons"/>
    <dgm:cxn modelId="{C87EEBD3-3E05-4B3F-AE73-82F50711F537}" type="presParOf" srcId="{BDF185B6-D6BA-418B-A93C-703771BB93A1}" destId="{C8FA4F4B-306D-41E3-A8EC-BBE17D8A14EA}" srcOrd="2" destOrd="0" presId="urn:microsoft.com/office/officeart/2008/layout/AlternatingHexagons"/>
    <dgm:cxn modelId="{31090B9D-50EE-4D35-A4F8-C5BBBC0A8EF6}" type="presParOf" srcId="{C8FA4F4B-306D-41E3-A8EC-BBE17D8A14EA}" destId="{68F0482B-1CF3-4978-9247-2AF920CD63C2}" srcOrd="0" destOrd="0" presId="urn:microsoft.com/office/officeart/2008/layout/AlternatingHexagons"/>
    <dgm:cxn modelId="{28A3A12D-79E3-4EEB-ADF7-33369B3AEDA2}" type="presParOf" srcId="{C8FA4F4B-306D-41E3-A8EC-BBE17D8A14EA}" destId="{950794C0-F30C-4A49-A7D8-784AF2847DA4}" srcOrd="1" destOrd="0" presId="urn:microsoft.com/office/officeart/2008/layout/AlternatingHexagons"/>
    <dgm:cxn modelId="{97F63630-104E-4922-A7A1-98578202E18B}" type="presParOf" srcId="{C8FA4F4B-306D-41E3-A8EC-BBE17D8A14EA}" destId="{68B4DA2F-1A05-4E32-9160-DC9963244B0A}" srcOrd="2" destOrd="0" presId="urn:microsoft.com/office/officeart/2008/layout/AlternatingHexagons"/>
    <dgm:cxn modelId="{8DEB4B24-DAA4-42E3-99B9-25E20792A5F9}" type="presParOf" srcId="{C8FA4F4B-306D-41E3-A8EC-BBE17D8A14EA}" destId="{6F2F3C64-70BB-4F95-8983-B397E6C55551}" srcOrd="3" destOrd="0" presId="urn:microsoft.com/office/officeart/2008/layout/AlternatingHexagons"/>
    <dgm:cxn modelId="{31AE2994-B657-4215-A98A-F5953D309294}" type="presParOf" srcId="{C8FA4F4B-306D-41E3-A8EC-BBE17D8A14EA}" destId="{5DDE60D6-D6B9-4697-B354-643BFBB93CB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57452-7770-4483-A635-7D1CE7061188}">
      <dsp:nvSpPr>
        <dsp:cNvPr id="0" name=""/>
        <dsp:cNvSpPr/>
      </dsp:nvSpPr>
      <dsp:spPr>
        <a:xfrm rot="5400000">
          <a:off x="3060109" y="470171"/>
          <a:ext cx="2138288" cy="206517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kern="1200" noProof="0" dirty="0" smtClean="0">
              <a:solidFill>
                <a:schemeClr val="accent4"/>
              </a:solidFill>
              <a:effectLst>
                <a:outerShdw blurRad="38100" dist="38100" dir="2700000" algn="tl">
                  <a:srgbClr val="000000">
                    <a:alpha val="43137"/>
                  </a:srgbClr>
                </a:outerShdw>
              </a:effectLst>
            </a:rPr>
            <a:t>Concentrare</a:t>
          </a:r>
          <a:endParaRPr lang="ro-RO" sz="1400" b="1" kern="1200" noProof="0" dirty="0">
            <a:solidFill>
              <a:schemeClr val="accent4"/>
            </a:solidFill>
            <a:effectLst>
              <a:outerShdw blurRad="38100" dist="38100" dir="2700000" algn="tl">
                <a:srgbClr val="000000">
                  <a:alpha val="43137"/>
                </a:srgbClr>
              </a:outerShdw>
            </a:effectLst>
          </a:endParaRPr>
        </a:p>
      </dsp:txBody>
      <dsp:txXfrm rot="-5400000">
        <a:off x="3434977" y="783901"/>
        <a:ext cx="1388551" cy="1437712"/>
      </dsp:txXfrm>
    </dsp:sp>
    <dsp:sp modelId="{AF677B30-639F-409C-8182-2A12E65AFBCC}">
      <dsp:nvSpPr>
        <dsp:cNvPr id="0" name=""/>
        <dsp:cNvSpPr/>
      </dsp:nvSpPr>
      <dsp:spPr>
        <a:xfrm>
          <a:off x="5192855" y="417467"/>
          <a:ext cx="1647904" cy="97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ro-RO" sz="3600" kern="1200" noProof="0" dirty="0">
            <a:solidFill>
              <a:schemeClr val="tx1"/>
            </a:solidFill>
          </a:endParaRPr>
        </a:p>
      </dsp:txBody>
      <dsp:txXfrm>
        <a:off x="5192855" y="417467"/>
        <a:ext cx="1647904" cy="971920"/>
      </dsp:txXfrm>
    </dsp:sp>
    <dsp:sp modelId="{3AA85E4C-37A4-42EA-B1DD-3652C96FC526}">
      <dsp:nvSpPr>
        <dsp:cNvPr id="0" name=""/>
        <dsp:cNvSpPr/>
      </dsp:nvSpPr>
      <dsp:spPr>
        <a:xfrm rot="5400000">
          <a:off x="1359782" y="537155"/>
          <a:ext cx="1898355" cy="1979042"/>
        </a:xfrm>
        <a:prstGeom prst="hexagon">
          <a:avLst>
            <a:gd name="adj" fmla="val 25000"/>
            <a:gd name="vf" fmla="val 115470"/>
          </a:avLst>
        </a:prstGeom>
        <a:solidFill>
          <a:srgbClr val="BDDE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5400000">
        <a:off x="1649279" y="893892"/>
        <a:ext cx="1319362" cy="1265570"/>
      </dsp:txXfrm>
    </dsp:sp>
    <dsp:sp modelId="{68F0482B-1CF3-4978-9247-2AF920CD63C2}">
      <dsp:nvSpPr>
        <dsp:cNvPr id="0" name=""/>
        <dsp:cNvSpPr/>
      </dsp:nvSpPr>
      <dsp:spPr>
        <a:xfrm rot="5400000">
          <a:off x="2005365" y="1870223"/>
          <a:ext cx="1898355" cy="2138930"/>
        </a:xfrm>
        <a:prstGeom prst="hexagon">
          <a:avLst>
            <a:gd name="adj" fmla="val 25000"/>
            <a:gd name="vf" fmla="val 115470"/>
          </a:avLst>
        </a:prstGeom>
        <a:solidFill>
          <a:srgbClr val="3166C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o-RO" sz="1400" b="1" kern="1200" noProof="0" dirty="0" smtClean="0">
              <a:solidFill>
                <a:schemeClr val="accent4"/>
              </a:solidFill>
              <a:effectLst>
                <a:outerShdw blurRad="38100" dist="38100" dir="2700000" algn="tl">
                  <a:srgbClr val="000000">
                    <a:alpha val="43137"/>
                  </a:srgbClr>
                </a:outerShdw>
              </a:effectLst>
            </a:rPr>
            <a:t>Parteneriat </a:t>
          </a:r>
          <a:endParaRPr lang="ro-RO" sz="1400" b="1" kern="1200" noProof="0" dirty="0">
            <a:solidFill>
              <a:schemeClr val="accent4"/>
            </a:solidFill>
            <a:effectLst>
              <a:outerShdw blurRad="38100" dist="38100" dir="2700000" algn="tl">
                <a:srgbClr val="000000">
                  <a:alpha val="43137"/>
                </a:srgbClr>
              </a:outerShdw>
            </a:effectLst>
          </a:endParaRPr>
        </a:p>
      </dsp:txBody>
      <dsp:txXfrm rot="-5400000">
        <a:off x="2241566" y="2306904"/>
        <a:ext cx="1425954" cy="1265570"/>
      </dsp:txXfrm>
    </dsp:sp>
    <dsp:sp modelId="{950794C0-F30C-4A49-A7D8-784AF2847DA4}">
      <dsp:nvSpPr>
        <dsp:cNvPr id="0" name=""/>
        <dsp:cNvSpPr/>
      </dsp:nvSpPr>
      <dsp:spPr>
        <a:xfrm>
          <a:off x="996222" y="981531"/>
          <a:ext cx="2050223" cy="113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ro-RO" sz="1400" b="1" kern="1200" noProof="0" dirty="0" smtClean="0">
              <a:solidFill>
                <a:schemeClr val="accent4"/>
              </a:solidFill>
              <a:effectLst>
                <a:outerShdw blurRad="38100" dist="38100" dir="2700000" algn="tl">
                  <a:srgbClr val="000000">
                    <a:alpha val="43137"/>
                  </a:srgbClr>
                </a:outerShdw>
              </a:effectLst>
            </a:rPr>
            <a:t>Adiționalitate</a:t>
          </a:r>
          <a:endParaRPr lang="ro-RO" sz="1400" b="1" kern="1200" noProof="0" dirty="0">
            <a:solidFill>
              <a:schemeClr val="accent4"/>
            </a:solidFill>
            <a:effectLst>
              <a:outerShdw blurRad="38100" dist="38100" dir="2700000" algn="tl">
                <a:srgbClr val="000000">
                  <a:alpha val="43137"/>
                </a:srgbClr>
              </a:outerShdw>
            </a:effectLst>
          </a:endParaRPr>
        </a:p>
      </dsp:txBody>
      <dsp:txXfrm>
        <a:off x="996222" y="981531"/>
        <a:ext cx="2050223" cy="1139013"/>
      </dsp:txXfrm>
    </dsp:sp>
    <dsp:sp modelId="{5DDE60D6-D6B9-4697-B354-643BFBB93CB2}">
      <dsp:nvSpPr>
        <dsp:cNvPr id="0" name=""/>
        <dsp:cNvSpPr/>
      </dsp:nvSpPr>
      <dsp:spPr>
        <a:xfrm rot="5400000">
          <a:off x="3675564" y="2013065"/>
          <a:ext cx="1898355" cy="1904655"/>
        </a:xfrm>
        <a:prstGeom prst="hexagon">
          <a:avLst>
            <a:gd name="adj" fmla="val 25000"/>
            <a:gd name="vf" fmla="val 11547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ro-RO" sz="1400" b="1" kern="1200" dirty="0" smtClean="0">
              <a:solidFill>
                <a:schemeClr val="accent4"/>
              </a:solidFill>
              <a:effectLst>
                <a:outerShdw blurRad="38100" dist="38100" dir="2700000" algn="tl">
                  <a:srgbClr val="000000">
                    <a:alpha val="43137"/>
                  </a:srgbClr>
                </a:outerShdw>
              </a:effectLst>
            </a:rPr>
            <a:t>Programare</a:t>
          </a:r>
          <a:endParaRPr lang="en-GB" sz="1400" b="1" kern="1200" dirty="0">
            <a:solidFill>
              <a:schemeClr val="accent4"/>
            </a:solidFill>
            <a:effectLst>
              <a:outerShdw blurRad="38100" dist="38100" dir="2700000" algn="tl">
                <a:srgbClr val="000000">
                  <a:alpha val="43137"/>
                </a:srgbClr>
              </a:outerShdw>
            </a:effectLst>
          </a:endParaRPr>
        </a:p>
      </dsp:txBody>
      <dsp:txXfrm rot="-5400000">
        <a:off x="3989856" y="2332608"/>
        <a:ext cx="1269770" cy="126557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charset="0"/>
              </a:defRPr>
            </a:lvl1pPr>
          </a:lstStyle>
          <a:p>
            <a:fld id="{0C70B0BC-D1D9-4CA0-860C-912925BF5B53}" type="slidenum">
              <a:rPr lang="en-GB"/>
              <a:pPr/>
              <a:t>‹#›</a:t>
            </a:fld>
            <a:endParaRPr lang="en-GB"/>
          </a:p>
        </p:txBody>
      </p:sp>
    </p:spTree>
    <p:extLst>
      <p:ext uri="{BB962C8B-B14F-4D97-AF65-F5344CB8AC3E}">
        <p14:creationId xmlns:p14="http://schemas.microsoft.com/office/powerpoint/2010/main" val="319246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charset="0"/>
              </a:defRPr>
            </a:lvl1pPr>
          </a:lstStyle>
          <a:p>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charset="0"/>
              </a:defRPr>
            </a:lvl1pPr>
          </a:lstStyle>
          <a:p>
            <a:endParaRPr lang="en-GB"/>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charset="0"/>
              </a:defRPr>
            </a:lvl1pPr>
          </a:lstStyle>
          <a:p>
            <a:endParaRPr lang="en-GB"/>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charset="0"/>
              </a:defRPr>
            </a:lvl1pPr>
          </a:lstStyle>
          <a:p>
            <a:fld id="{D6A02CD6-3A6C-450C-81AD-10E2ACC716A8}" type="slidenum">
              <a:rPr lang="en-GB"/>
              <a:pPr/>
              <a:t>‹#›</a:t>
            </a:fld>
            <a:endParaRPr lang="en-GB"/>
          </a:p>
        </p:txBody>
      </p:sp>
    </p:spTree>
    <p:extLst>
      <p:ext uri="{BB962C8B-B14F-4D97-AF65-F5344CB8AC3E}">
        <p14:creationId xmlns:p14="http://schemas.microsoft.com/office/powerpoint/2010/main" val="22790169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regional_policy/how/coverage/index_en.cf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a:t>
            </a:fld>
            <a:endParaRPr lang="en-GB"/>
          </a:p>
        </p:txBody>
      </p:sp>
    </p:spTree>
    <p:extLst>
      <p:ext uri="{BB962C8B-B14F-4D97-AF65-F5344CB8AC3E}">
        <p14:creationId xmlns:p14="http://schemas.microsoft.com/office/powerpoint/2010/main" val="314940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10</a:t>
            </a:fld>
            <a:endParaRPr lang="en-GB"/>
          </a:p>
        </p:txBody>
      </p:sp>
    </p:spTree>
    <p:extLst>
      <p:ext uri="{BB962C8B-B14F-4D97-AF65-F5344CB8AC3E}">
        <p14:creationId xmlns:p14="http://schemas.microsoft.com/office/powerpoint/2010/main" val="288764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11</a:t>
            </a:fld>
            <a:endParaRPr lang="en-GB"/>
          </a:p>
        </p:txBody>
      </p:sp>
    </p:spTree>
    <p:extLst>
      <p:ext uri="{BB962C8B-B14F-4D97-AF65-F5344CB8AC3E}">
        <p14:creationId xmlns:p14="http://schemas.microsoft.com/office/powerpoint/2010/main" val="288764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12</a:t>
            </a:fld>
            <a:endParaRPr lang="en-GB"/>
          </a:p>
        </p:txBody>
      </p:sp>
    </p:spTree>
    <p:extLst>
      <p:ext uri="{BB962C8B-B14F-4D97-AF65-F5344CB8AC3E}">
        <p14:creationId xmlns:p14="http://schemas.microsoft.com/office/powerpoint/2010/main" val="132285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13</a:t>
            </a:fld>
            <a:endParaRPr lang="en-GB"/>
          </a:p>
        </p:txBody>
      </p:sp>
    </p:spTree>
    <p:extLst>
      <p:ext uri="{BB962C8B-B14F-4D97-AF65-F5344CB8AC3E}">
        <p14:creationId xmlns:p14="http://schemas.microsoft.com/office/powerpoint/2010/main" val="115431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14</a:t>
            </a:fld>
            <a:endParaRPr lang="en-GB"/>
          </a:p>
        </p:txBody>
      </p:sp>
    </p:spTree>
    <p:extLst>
      <p:ext uri="{BB962C8B-B14F-4D97-AF65-F5344CB8AC3E}">
        <p14:creationId xmlns:p14="http://schemas.microsoft.com/office/powerpoint/2010/main" val="157243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err="1" smtClean="0">
                <a:solidFill>
                  <a:schemeClr val="tx1"/>
                </a:solidFill>
                <a:latin typeface="Arial" charset="0"/>
                <a:ea typeface="+mn-ea"/>
                <a:cs typeface="+mn-cs"/>
              </a:rPr>
              <a:t>În</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perioada</a:t>
            </a:r>
            <a:r>
              <a:rPr lang="it-IT" sz="1200" b="0" i="0" u="none" strike="noStrike" kern="1200" baseline="0" dirty="0" smtClean="0">
                <a:solidFill>
                  <a:schemeClr val="tx1"/>
                </a:solidFill>
                <a:latin typeface="Arial" charset="0"/>
                <a:ea typeface="+mn-ea"/>
                <a:cs typeface="+mn-cs"/>
              </a:rPr>
              <a:t> 2014-2020, </a:t>
            </a:r>
            <a:r>
              <a:rPr lang="it-IT" sz="1200" b="0" i="0" u="none" strike="noStrike" kern="1200" baseline="0" dirty="0" err="1" smtClean="0">
                <a:solidFill>
                  <a:schemeClr val="tx1"/>
                </a:solidFill>
                <a:latin typeface="Arial" charset="0"/>
                <a:ea typeface="+mn-ea"/>
                <a:cs typeface="+mn-cs"/>
              </a:rPr>
              <a:t>au</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fost</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alocate</a:t>
            </a:r>
            <a:r>
              <a:rPr lang="it-IT" sz="1200" b="0" i="0" u="none" strike="noStrike" kern="1200" baseline="0" dirty="0" smtClean="0">
                <a:solidFill>
                  <a:schemeClr val="tx1"/>
                </a:solidFill>
                <a:latin typeface="Arial" charset="0"/>
                <a:ea typeface="+mn-ea"/>
                <a:cs typeface="+mn-cs"/>
              </a:rPr>
              <a:t> 351,8 </a:t>
            </a:r>
            <a:r>
              <a:rPr lang="it-IT" sz="1200" b="0" i="0" u="none" strike="noStrike" kern="1200" baseline="0" dirty="0" err="1" smtClean="0">
                <a:solidFill>
                  <a:schemeClr val="tx1"/>
                </a:solidFill>
                <a:latin typeface="Arial" charset="0"/>
                <a:ea typeface="+mn-ea"/>
                <a:cs typeface="+mn-cs"/>
              </a:rPr>
              <a:t>miliarde</a:t>
            </a:r>
            <a:r>
              <a:rPr lang="it-IT" sz="1200" b="0" i="0" u="none" strike="noStrike" kern="1200" baseline="0" dirty="0" smtClean="0">
                <a:solidFill>
                  <a:schemeClr val="tx1"/>
                </a:solidFill>
                <a:latin typeface="Arial" charset="0"/>
                <a:ea typeface="+mn-ea"/>
                <a:cs typeface="+mn-cs"/>
              </a:rPr>
              <a:t> de euro – </a:t>
            </a:r>
            <a:r>
              <a:rPr lang="it-IT" sz="1200" b="0" i="0" u="none" strike="noStrike" kern="1200" baseline="0" dirty="0" err="1" smtClean="0">
                <a:solidFill>
                  <a:schemeClr val="tx1"/>
                </a:solidFill>
                <a:latin typeface="Arial" charset="0"/>
                <a:ea typeface="+mn-ea"/>
                <a:cs typeface="+mn-cs"/>
              </a:rPr>
              <a:t>aproximativ</a:t>
            </a:r>
            <a:r>
              <a:rPr lang="it-IT" sz="1200" b="0" i="0" u="none" strike="noStrike" kern="1200" baseline="0" dirty="0" smtClean="0">
                <a:solidFill>
                  <a:schemeClr val="tx1"/>
                </a:solidFill>
                <a:latin typeface="Arial" charset="0"/>
                <a:ea typeface="+mn-ea"/>
                <a:cs typeface="+mn-cs"/>
              </a:rPr>
              <a:t> o </a:t>
            </a:r>
            <a:r>
              <a:rPr lang="it-IT" sz="1200" b="0" i="0" u="none" strike="noStrike" kern="1200" baseline="0" dirty="0" err="1" smtClean="0">
                <a:solidFill>
                  <a:schemeClr val="tx1"/>
                </a:solidFill>
                <a:latin typeface="Arial" charset="0"/>
                <a:ea typeface="+mn-ea"/>
                <a:cs typeface="+mn-cs"/>
              </a:rPr>
              <a:t>treime</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din</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bugetul</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total</a:t>
            </a:r>
            <a:r>
              <a:rPr lang="it-IT" sz="1200" b="0" i="0" u="none" strike="noStrike" kern="1200" baseline="0" dirty="0" smtClean="0">
                <a:solidFill>
                  <a:schemeClr val="tx1"/>
                </a:solidFill>
                <a:latin typeface="Arial" charset="0"/>
                <a:ea typeface="+mn-ea"/>
                <a:cs typeface="+mn-cs"/>
              </a:rPr>
              <a:t> al UE – </a:t>
            </a:r>
            <a:r>
              <a:rPr lang="it-IT" sz="1200" b="0" i="0" u="none" strike="noStrike" kern="1200" baseline="0" dirty="0" err="1" smtClean="0">
                <a:solidFill>
                  <a:schemeClr val="tx1"/>
                </a:solidFill>
                <a:latin typeface="Arial" charset="0"/>
                <a:ea typeface="+mn-ea"/>
                <a:cs typeface="+mn-cs"/>
              </a:rPr>
              <a:t>pentru</a:t>
            </a:r>
            <a:r>
              <a:rPr lang="it-IT" sz="1200" b="0" i="0" u="none" strike="noStrike" kern="1200" baseline="0" dirty="0" smtClean="0">
                <a:solidFill>
                  <a:schemeClr val="tx1"/>
                </a:solidFill>
                <a:latin typeface="Arial" charset="0"/>
                <a:ea typeface="+mn-ea"/>
                <a:cs typeface="+mn-cs"/>
              </a:rPr>
              <a:t> politica de </a:t>
            </a:r>
            <a:r>
              <a:rPr lang="it-IT" sz="1200" b="0" i="0" u="none" strike="noStrike" kern="1200" baseline="0" dirty="0" err="1" smtClean="0">
                <a:solidFill>
                  <a:schemeClr val="tx1"/>
                </a:solidFill>
                <a:latin typeface="Arial" charset="0"/>
                <a:ea typeface="+mn-ea"/>
                <a:cs typeface="+mn-cs"/>
              </a:rPr>
              <a:t>coeziune</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în</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vederea</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atingerii</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acestor</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obiective</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și</a:t>
            </a:r>
            <a:r>
              <a:rPr lang="it-IT" sz="1200" b="0" i="0" u="none" strike="noStrike" kern="1200" baseline="0" dirty="0" smtClean="0">
                <a:solidFill>
                  <a:schemeClr val="tx1"/>
                </a:solidFill>
                <a:latin typeface="Arial" charset="0"/>
                <a:ea typeface="+mn-ea"/>
                <a:cs typeface="+mn-cs"/>
              </a:rPr>
              <a:t> a </a:t>
            </a:r>
            <a:r>
              <a:rPr lang="it-IT" sz="1200" b="0" i="0" u="none" strike="noStrike" kern="1200" baseline="0" dirty="0" err="1" smtClean="0">
                <a:solidFill>
                  <a:schemeClr val="tx1"/>
                </a:solidFill>
                <a:latin typeface="Arial" charset="0"/>
                <a:ea typeface="+mn-ea"/>
                <a:cs typeface="+mn-cs"/>
              </a:rPr>
              <a:t>îndeplinirii</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diverselor</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nevoi</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existente</a:t>
            </a:r>
            <a:r>
              <a:rPr lang="it-IT" sz="1200" b="0" i="0" u="none" strike="noStrike" kern="1200" baseline="0" dirty="0" smtClean="0">
                <a:solidFill>
                  <a:schemeClr val="tx1"/>
                </a:solidFill>
                <a:latin typeface="Arial" charset="0"/>
                <a:ea typeface="+mn-ea"/>
                <a:cs typeface="+mn-cs"/>
              </a:rPr>
              <a:t> la </a:t>
            </a:r>
            <a:r>
              <a:rPr lang="it-IT" sz="1200" b="0" i="0" u="none" strike="noStrike" kern="1200" baseline="0" dirty="0" err="1" smtClean="0">
                <a:solidFill>
                  <a:schemeClr val="tx1"/>
                </a:solidFill>
                <a:latin typeface="Arial" charset="0"/>
                <a:ea typeface="+mn-ea"/>
                <a:cs typeface="+mn-cs"/>
              </a:rPr>
              <a:t>nivelul</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tuturor</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regiunilor</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din</a:t>
            </a:r>
            <a:r>
              <a:rPr lang="it-IT" sz="1200" b="0" i="0" u="none" strike="noStrike" kern="1200" baseline="0" dirty="0" smtClean="0">
                <a:solidFill>
                  <a:schemeClr val="tx1"/>
                </a:solidFill>
                <a:latin typeface="Arial" charset="0"/>
                <a:ea typeface="+mn-ea"/>
                <a:cs typeface="+mn-cs"/>
              </a:rPr>
              <a:t> UE</a:t>
            </a:r>
          </a:p>
          <a:p>
            <a:endParaRPr lang="it-IT" sz="1200" b="0" i="0" u="none" strike="noStrike" kern="1200" baseline="0" dirty="0" smtClean="0">
              <a:solidFill>
                <a:schemeClr val="tx1"/>
              </a:solidFill>
              <a:latin typeface="Arial" charset="0"/>
              <a:ea typeface="+mn-ea"/>
              <a:cs typeface="+mn-cs"/>
            </a:endParaRPr>
          </a:p>
          <a:p>
            <a:r>
              <a:rPr lang="vi-VN" sz="1200" b="0" i="0" u="none" strike="noStrike" kern="1200" baseline="0" dirty="0" smtClean="0">
                <a:solidFill>
                  <a:schemeClr val="tx1"/>
                </a:solidFill>
                <a:latin typeface="Arial" charset="0"/>
                <a:ea typeface="+mn-ea"/>
                <a:cs typeface="+mn-cs"/>
              </a:rPr>
              <a:t>Politica de coeziune este un catalizator pentru finanțări suplimentare</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din fonduri publice și private, deoarece aceasta impune statelor membre</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cofinanțarea din bugetul național și generează totodată încredere</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în rândul investitorilor.</a:t>
            </a:r>
          </a:p>
          <a:p>
            <a:r>
              <a:rPr lang="vi-VN" sz="1200" b="0" i="0" u="none" strike="noStrike" kern="1200" baseline="0" dirty="0" smtClean="0">
                <a:solidFill>
                  <a:schemeClr val="tx1"/>
                </a:solidFill>
                <a:latin typeface="Arial" charset="0"/>
                <a:ea typeface="+mn-ea"/>
                <a:cs typeface="+mn-cs"/>
              </a:rPr>
              <a:t>Luând în calcul contribuțiile naționale și alte investiții private, impactul</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politicii de coeziune pentru perioada 2014-2020 este estimat la aproximativ</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450 de miliarde de euro.</a:t>
            </a:r>
            <a:endParaRPr lang="it-IT" sz="1200" b="0" i="0" u="none" strike="noStrike" kern="1200" baseline="0" dirty="0" smtClean="0">
              <a:solidFill>
                <a:schemeClr val="tx1"/>
              </a:solidFill>
              <a:latin typeface="Arial" charset="0"/>
              <a:ea typeface="+mn-ea"/>
              <a:cs typeface="+mn-cs"/>
            </a:endParaRPr>
          </a:p>
          <a:p>
            <a:endParaRPr lang="it-IT" sz="1200" b="0" i="0" u="none" strike="noStrike" kern="1200" baseline="0" dirty="0" smtClean="0">
              <a:solidFill>
                <a:schemeClr val="tx1"/>
              </a:solidFill>
              <a:latin typeface="Arial" charset="0"/>
              <a:ea typeface="+mn-ea"/>
              <a:cs typeface="+mn-cs"/>
            </a:endParaRPr>
          </a:p>
          <a:p>
            <a:r>
              <a:rPr lang="it-IT" sz="1200" b="0" i="0" u="none" strike="noStrike" kern="1200" baseline="0" dirty="0" err="1" smtClean="0">
                <a:solidFill>
                  <a:schemeClr val="tx1"/>
                </a:solidFill>
                <a:latin typeface="Arial" charset="0"/>
                <a:ea typeface="+mn-ea"/>
                <a:cs typeface="+mn-cs"/>
              </a:rPr>
              <a:t>Cea</a:t>
            </a:r>
            <a:r>
              <a:rPr lang="it-IT" sz="1200" b="0" i="0" u="none" strike="noStrike" kern="1200" baseline="0" dirty="0" smtClean="0">
                <a:solidFill>
                  <a:schemeClr val="tx1"/>
                </a:solidFill>
                <a:latin typeface="Arial" charset="0"/>
                <a:ea typeface="+mn-ea"/>
                <a:cs typeface="+mn-cs"/>
              </a:rPr>
              <a:t> mai mare parte a </a:t>
            </a:r>
            <a:r>
              <a:rPr lang="it-IT" sz="1200" b="0" i="0" u="none" strike="noStrike" kern="1200" baseline="0" dirty="0" err="1" smtClean="0">
                <a:solidFill>
                  <a:schemeClr val="tx1"/>
                </a:solidFill>
                <a:latin typeface="Arial" charset="0"/>
                <a:ea typeface="+mn-ea"/>
                <a:cs typeface="+mn-cs"/>
              </a:rPr>
              <a:t>fondurilor</a:t>
            </a:r>
            <a:r>
              <a:rPr lang="it-IT" sz="1200" b="0" i="0" u="none" strike="noStrike" kern="1200" baseline="0" dirty="0" smtClean="0">
                <a:solidFill>
                  <a:schemeClr val="tx1"/>
                </a:solidFill>
                <a:latin typeface="Arial" charset="0"/>
                <a:ea typeface="+mn-ea"/>
                <a:cs typeface="+mn-cs"/>
              </a:rPr>
              <a:t> de care </a:t>
            </a:r>
            <a:r>
              <a:rPr lang="it-IT" sz="1200" b="0" i="0" u="none" strike="noStrike" kern="1200" baseline="0" dirty="0" err="1" smtClean="0">
                <a:solidFill>
                  <a:schemeClr val="tx1"/>
                </a:solidFill>
                <a:latin typeface="Arial" charset="0"/>
                <a:ea typeface="+mn-ea"/>
                <a:cs typeface="+mn-cs"/>
              </a:rPr>
              <a:t>dispune</a:t>
            </a:r>
            <a:r>
              <a:rPr lang="it-IT" sz="1200" b="0" i="0" u="none" strike="noStrike" kern="1200" baseline="0" dirty="0" smtClean="0">
                <a:solidFill>
                  <a:schemeClr val="tx1"/>
                </a:solidFill>
                <a:latin typeface="Arial" charset="0"/>
                <a:ea typeface="+mn-ea"/>
                <a:cs typeface="+mn-cs"/>
              </a:rPr>
              <a:t> politica de </a:t>
            </a:r>
            <a:r>
              <a:rPr lang="it-IT" sz="1200" b="0" i="0" u="none" strike="noStrike" kern="1200" baseline="0" dirty="0" err="1" smtClean="0">
                <a:solidFill>
                  <a:schemeClr val="tx1"/>
                </a:solidFill>
                <a:latin typeface="Arial" charset="0"/>
                <a:ea typeface="+mn-ea"/>
                <a:cs typeface="+mn-cs"/>
              </a:rPr>
              <a:t>coeziune</a:t>
            </a:r>
            <a:r>
              <a:rPr lang="it-IT"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sunt orientate către țările și regiunile europene mai slab dezvoltate, în</a:t>
            </a:r>
            <a:r>
              <a:rPr lang="en-GB" sz="1200" b="0" i="0" u="none" strike="noStrike" kern="1200" baseline="0" dirty="0" smtClean="0">
                <a:solidFill>
                  <a:schemeClr val="tx1"/>
                </a:solidFill>
                <a:latin typeface="Arial" charset="0"/>
                <a:ea typeface="+mn-ea"/>
                <a:cs typeface="+mn-cs"/>
              </a:rPr>
              <a:t> </a:t>
            </a:r>
            <a:r>
              <a:rPr lang="vi-VN" sz="1200" b="0" i="0" u="none" strike="noStrike" kern="1200" baseline="0" dirty="0" smtClean="0">
                <a:solidFill>
                  <a:schemeClr val="tx1"/>
                </a:solidFill>
                <a:latin typeface="Arial" charset="0"/>
                <a:ea typeface="+mn-ea"/>
                <a:cs typeface="+mn-cs"/>
              </a:rPr>
              <a:t>scopul sprijinirii acestora în vederea recuperării și reducerii decalajelor</a:t>
            </a:r>
            <a:r>
              <a:rPr lang="en-GB"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economice</a:t>
            </a:r>
            <a:r>
              <a:rPr lang="it-IT" sz="1200" b="0" i="0" u="none" strike="noStrike" kern="1200" baseline="0" dirty="0" smtClean="0">
                <a:solidFill>
                  <a:schemeClr val="tx1"/>
                </a:solidFill>
                <a:latin typeface="Arial" charset="0"/>
                <a:ea typeface="+mn-ea"/>
                <a:cs typeface="+mn-cs"/>
              </a:rPr>
              <a:t>, sociale </a:t>
            </a:r>
            <a:r>
              <a:rPr lang="it-IT" sz="1200" b="0" i="0" u="none" strike="noStrike" kern="1200" baseline="0" dirty="0" err="1" smtClean="0">
                <a:solidFill>
                  <a:schemeClr val="tx1"/>
                </a:solidFill>
                <a:latin typeface="Arial" charset="0"/>
                <a:ea typeface="+mn-ea"/>
                <a:cs typeface="+mn-cs"/>
              </a:rPr>
              <a:t>și</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teritoriale</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existente</a:t>
            </a:r>
            <a:r>
              <a:rPr lang="it-IT" sz="1200" b="0" i="0" u="none" strike="noStrike" kern="1200" baseline="0" dirty="0" smtClean="0">
                <a:solidFill>
                  <a:schemeClr val="tx1"/>
                </a:solidFill>
                <a:latin typeface="Arial" charset="0"/>
                <a:ea typeface="+mn-ea"/>
                <a:cs typeface="+mn-cs"/>
              </a:rPr>
              <a:t> </a:t>
            </a:r>
            <a:r>
              <a:rPr lang="it-IT" sz="1200" b="0" i="0" u="none" strike="noStrike" kern="1200" baseline="0" dirty="0" err="1" smtClean="0">
                <a:solidFill>
                  <a:schemeClr val="tx1"/>
                </a:solidFill>
                <a:latin typeface="Arial" charset="0"/>
                <a:ea typeface="+mn-ea"/>
                <a:cs typeface="+mn-cs"/>
              </a:rPr>
              <a:t>în</a:t>
            </a:r>
            <a:r>
              <a:rPr lang="it-IT" sz="1200" b="0" i="0" u="none" strike="noStrike" kern="1200" baseline="0" dirty="0" smtClean="0">
                <a:solidFill>
                  <a:schemeClr val="tx1"/>
                </a:solidFill>
                <a:latin typeface="Arial" charset="0"/>
                <a:ea typeface="+mn-ea"/>
                <a:cs typeface="+mn-cs"/>
              </a:rPr>
              <a:t> continuare la </a:t>
            </a:r>
            <a:r>
              <a:rPr lang="it-IT" sz="1200" b="0" i="0" u="none" strike="noStrike" kern="1200" baseline="0" dirty="0" err="1" smtClean="0">
                <a:solidFill>
                  <a:schemeClr val="tx1"/>
                </a:solidFill>
                <a:latin typeface="Arial" charset="0"/>
                <a:ea typeface="+mn-ea"/>
                <a:cs typeface="+mn-cs"/>
              </a:rPr>
              <a:t>nivelul</a:t>
            </a:r>
            <a:r>
              <a:rPr lang="it-IT" sz="1200" b="0" i="0" u="none" strike="noStrike" kern="1200" baseline="0" dirty="0" smtClean="0">
                <a:solidFill>
                  <a:schemeClr val="tx1"/>
                </a:solidFill>
                <a:latin typeface="Arial" charset="0"/>
                <a:ea typeface="+mn-ea"/>
                <a:cs typeface="+mn-cs"/>
              </a:rPr>
              <a:t> UE.</a:t>
            </a:r>
            <a:endParaRPr lang="en-GB" dirty="0"/>
          </a:p>
        </p:txBody>
      </p:sp>
      <p:sp>
        <p:nvSpPr>
          <p:cNvPr id="4" name="Slide Number Placeholder 3"/>
          <p:cNvSpPr>
            <a:spLocks noGrp="1"/>
          </p:cNvSpPr>
          <p:nvPr>
            <p:ph type="sldNum" sz="quarter" idx="10"/>
          </p:nvPr>
        </p:nvSpPr>
        <p:spPr/>
        <p:txBody>
          <a:bodyPr/>
          <a:lstStyle/>
          <a:p>
            <a:fld id="{D6A02CD6-3A6C-450C-81AD-10E2ACC716A8}" type="slidenum">
              <a:rPr lang="en-GB" smtClean="0"/>
              <a:pPr/>
              <a:t>2</a:t>
            </a:fld>
            <a:endParaRPr lang="en-GB"/>
          </a:p>
        </p:txBody>
      </p:sp>
    </p:spTree>
    <p:extLst>
      <p:ext uri="{BB962C8B-B14F-4D97-AF65-F5344CB8AC3E}">
        <p14:creationId xmlns:p14="http://schemas.microsoft.com/office/powerpoint/2010/main" val="254421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3</a:t>
            </a:fld>
            <a:endParaRPr lang="en-GB"/>
          </a:p>
        </p:txBody>
      </p:sp>
    </p:spTree>
    <p:extLst>
      <p:ext uri="{BB962C8B-B14F-4D97-AF65-F5344CB8AC3E}">
        <p14:creationId xmlns:p14="http://schemas.microsoft.com/office/powerpoint/2010/main" val="274021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079">
              <a:defRPr/>
            </a:pPr>
            <a:r>
              <a:rPr lang="en-GB" b="1" dirty="0" err="1" smtClean="0"/>
              <a:t>Concentrare</a:t>
            </a:r>
            <a:endParaRPr lang="en-GB" b="1" dirty="0" smtClean="0"/>
          </a:p>
          <a:p>
            <a:pPr defTabSz="906079">
              <a:defRPr/>
            </a:pPr>
            <a:r>
              <a:rPr lang="vi-VN" dirty="0" smtClean="0"/>
              <a:t>Acest principiu are trei aspecte: Concentrarea resurselor: cea mai mare parte a resurselor puse la dispoziţie prin fondurile structurale (70% pentru perioada 2014-2020) sunt orientate către regiunile şi ţările cele mai sărace. </a:t>
            </a:r>
          </a:p>
          <a:p>
            <a:pPr defTabSz="906079">
              <a:defRPr/>
            </a:pPr>
            <a:r>
              <a:rPr lang="vi-VN" dirty="0" smtClean="0"/>
              <a:t>Concentrarea efortului: Direcţionarea investiţiilor către priorităţile cheie de creştere </a:t>
            </a:r>
          </a:p>
          <a:p>
            <a:pPr marL="169890" indent="-169890" defTabSz="906079">
              <a:buFont typeface="Arial" panose="020B0604020202020204" pitchFamily="34" charset="0"/>
              <a:buChar char="•"/>
              <a:defRPr/>
            </a:pPr>
            <a:r>
              <a:rPr lang="vi-VN" dirty="0" smtClean="0"/>
              <a:t>Cercetare şi inovare </a:t>
            </a:r>
          </a:p>
          <a:p>
            <a:pPr marL="169890" indent="-169890" defTabSz="906079">
              <a:buFont typeface="Arial" panose="020B0604020202020204" pitchFamily="34" charset="0"/>
              <a:buChar char="•"/>
              <a:defRPr/>
            </a:pPr>
            <a:r>
              <a:rPr lang="vi-VN" dirty="0" smtClean="0"/>
              <a:t>Tehnologiile informaţiei şi comunicaţiilor (TIC) </a:t>
            </a:r>
          </a:p>
          <a:p>
            <a:pPr marL="169890" indent="-169890" defTabSz="906079">
              <a:buFont typeface="Arial" panose="020B0604020202020204" pitchFamily="34" charset="0"/>
              <a:buChar char="•"/>
              <a:defRPr/>
            </a:pPr>
            <a:r>
              <a:rPr lang="vi-VN" dirty="0" smtClean="0"/>
              <a:t>Creşterea competitivităţii întreprinderilor mici şi mijlocii (IMM-uri) </a:t>
            </a:r>
          </a:p>
          <a:p>
            <a:pPr marL="169890" indent="-169890" defTabSz="906079">
              <a:buFont typeface="Arial" panose="020B0604020202020204" pitchFamily="34" charset="0"/>
              <a:buChar char="•"/>
              <a:defRPr/>
            </a:pPr>
            <a:r>
              <a:rPr lang="vi-VN" dirty="0" smtClean="0"/>
              <a:t>Sprijinirea trecerii la o economie cu emisii reduse de carbon </a:t>
            </a:r>
          </a:p>
          <a:p>
            <a:pPr defTabSz="906079">
              <a:defRPr/>
            </a:pPr>
            <a:r>
              <a:rPr lang="vi-VN" dirty="0" smtClean="0"/>
              <a:t>Concentrarea cheltuielilor: la începutul fiecărei perioade de programare, se stabileşte o finanţare anuală pentru fiecare program. Aceste fonduri trebuie cheltuite într-un interval de doi ani de la alocare (regula lui N+2) </a:t>
            </a:r>
          </a:p>
          <a:p>
            <a:pPr defTabSz="906079">
              <a:defRPr/>
            </a:pPr>
            <a:endParaRPr lang="en-GB" dirty="0" smtClean="0"/>
          </a:p>
          <a:p>
            <a:pPr defTabSz="906079">
              <a:defRPr/>
            </a:pPr>
            <a:r>
              <a:rPr lang="vi-VN" b="1" dirty="0" smtClean="0"/>
              <a:t>Principiul programării</a:t>
            </a:r>
            <a:endParaRPr lang="en-GB" b="1" dirty="0" smtClean="0"/>
          </a:p>
          <a:p>
            <a:pPr defTabSz="906079">
              <a:defRPr/>
            </a:pPr>
            <a:r>
              <a:rPr lang="vi-VN" dirty="0" smtClean="0"/>
              <a:t>Politica de coeziune nu finanţează proiecte individuale, ci programe naţionale multianuale aliniate la obiectivele şi priorităţile UE. </a:t>
            </a:r>
          </a:p>
          <a:p>
            <a:pPr defTabSz="906079">
              <a:defRPr/>
            </a:pPr>
            <a:endParaRPr lang="vi-VN" dirty="0" smtClean="0"/>
          </a:p>
          <a:p>
            <a:pPr defTabSz="906079">
              <a:defRPr/>
            </a:pPr>
            <a:r>
              <a:rPr lang="vi-VN" b="1" dirty="0" smtClean="0"/>
              <a:t>Principiul parteneriatului</a:t>
            </a:r>
            <a:endParaRPr lang="en-GB" b="1" dirty="0" smtClean="0"/>
          </a:p>
          <a:p>
            <a:pPr defTabSz="906079">
              <a:defRPr/>
            </a:pPr>
            <a:r>
              <a:rPr lang="vi-VN" dirty="0" smtClean="0"/>
              <a:t>Fiecare program este elaborat printr-un proces colectiv la care participă autorităţile de la nivel local, naţional sau regional şi european, parteneri sociali şi organizaţii ale societăţii civile.</a:t>
            </a:r>
            <a:endParaRPr lang="en-GB" dirty="0" smtClean="0"/>
          </a:p>
          <a:p>
            <a:pPr defTabSz="906079">
              <a:defRPr/>
            </a:pPr>
            <a:r>
              <a:rPr lang="vi-VN" dirty="0" smtClean="0"/>
              <a:t>Acest parteneriat se aplică tuturor stadiilor procesului de programare, de la concepţie, gestionare şi implementare până la monitorizare şi evaluare.</a:t>
            </a:r>
          </a:p>
          <a:p>
            <a:pPr defTabSz="906079">
              <a:defRPr/>
            </a:pPr>
            <a:endParaRPr lang="en-GB" dirty="0" smtClean="0"/>
          </a:p>
          <a:p>
            <a:pPr defTabSz="906079">
              <a:defRPr/>
            </a:pPr>
            <a:r>
              <a:rPr lang="vi-VN" b="1" dirty="0" smtClean="0"/>
              <a:t>Principiul adiţionalităţii</a:t>
            </a:r>
          </a:p>
          <a:p>
            <a:pPr defTabSz="906079">
              <a:defRPr/>
            </a:pPr>
            <a:r>
              <a:rPr lang="vi-VN" dirty="0" smtClean="0"/>
              <a:t>Finanţarea oferită prin fondurile structurale europene nu poate înlocui cheltuielile efectuate de un stat membru, la nivel naţional.</a:t>
            </a:r>
          </a:p>
          <a:p>
            <a:pPr defTabSz="906079">
              <a:defRPr/>
            </a:pPr>
            <a:r>
              <a:rPr lang="vi-VN" dirty="0" smtClean="0"/>
              <a:t>Comisia convine cu fiecare ţară nivelul cheltuielilor publice eligibile pentru perioada de programare şi verifică respectarea acestei condiţii la mijlocul perioadei de programare (2018) şi la sfârşitul acesteia (2022).</a:t>
            </a:r>
          </a:p>
          <a:p>
            <a:pPr defTabSz="906079">
              <a:defRPr/>
            </a:pPr>
            <a:r>
              <a:rPr lang="vi-VN" dirty="0" smtClean="0"/>
              <a:t>Scopul este de a stabili obiective realiste, dar ambiţioase, pentru cheltuielile publice structurale, în aşa fel încât să se garanteze că fondurile structurale reprezintă o valoare adăugată reală. În general, nivelul mediu al cheltuielilor anuale nu trebuie să se situeze sub cel înregistrat în perioada de programare anterioară.</a:t>
            </a:r>
          </a:p>
          <a:p>
            <a:pPr defTabSz="906079">
              <a:defRPr/>
            </a:pPr>
            <a:endParaRPr lang="vi-VN" dirty="0" smtClean="0"/>
          </a:p>
          <a:p>
            <a:pPr defTabSz="906079">
              <a:defRPr/>
            </a:pPr>
            <a:endParaRPr lang="vi-VN" dirty="0" smtClean="0"/>
          </a:p>
          <a:p>
            <a:pPr defTabSz="906079">
              <a:defRPr/>
            </a:pPr>
            <a:endParaRPr lang="vi-VN" dirty="0" smtClean="0"/>
          </a:p>
          <a:p>
            <a:endParaRPr lang="en-GB" dirty="0" smtClean="0"/>
          </a:p>
          <a:p>
            <a:pPr defTabSz="906079">
              <a:defRPr/>
            </a:pPr>
            <a:endParaRPr lang="vi-VN" dirty="0"/>
          </a:p>
          <a:p>
            <a:pPr defTabSz="906079">
              <a:defRPr/>
            </a:pPr>
            <a:endParaRPr lang="vi-VN" dirty="0"/>
          </a:p>
          <a:p>
            <a:endParaRPr lang="en-GB" dirty="0"/>
          </a:p>
        </p:txBody>
      </p:sp>
      <p:sp>
        <p:nvSpPr>
          <p:cNvPr id="4" name="Slide Number Placeholder 3"/>
          <p:cNvSpPr>
            <a:spLocks noGrp="1"/>
          </p:cNvSpPr>
          <p:nvPr>
            <p:ph type="sldNum" sz="quarter" idx="10"/>
          </p:nvPr>
        </p:nvSpPr>
        <p:spPr/>
        <p:txBody>
          <a:bodyPr/>
          <a:lstStyle/>
          <a:p>
            <a:fld id="{D6A02CD6-3A6C-450C-81AD-10E2ACC716A8}" type="slidenum">
              <a:rPr lang="en-GB" smtClean="0"/>
              <a:pPr/>
              <a:t>4</a:t>
            </a:fld>
            <a:endParaRPr lang="en-GB"/>
          </a:p>
        </p:txBody>
      </p:sp>
    </p:spTree>
    <p:extLst>
      <p:ext uri="{BB962C8B-B14F-4D97-AF65-F5344CB8AC3E}">
        <p14:creationId xmlns:p14="http://schemas.microsoft.com/office/powerpoint/2010/main" val="66356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Cinci Fonduri principale conlucrează pentru sprijinirea dezvoltării economice a tuturor ţărilor din UE, în conformitate cu obiectivele strategiei Europa 2020: </a:t>
            </a:r>
            <a:endParaRPr lang="en-GB" dirty="0" smtClean="0"/>
          </a:p>
          <a:p>
            <a:pPr defTabSz="906079">
              <a:defRPr/>
            </a:pPr>
            <a:r>
              <a:rPr lang="vi-VN" dirty="0" smtClean="0">
                <a:hlinkClick r:id="rId3"/>
              </a:rPr>
              <a:t>Fiecare regiune din UE</a:t>
            </a:r>
            <a:r>
              <a:rPr lang="vi-VN" dirty="0" smtClean="0"/>
              <a:t> poate beneficia de sprijin din partea FEDR şi FSE. Cu toate acestea, doar regiunile mai puţin dezvoltate pot beneficia de sprijin din partea Fondului de coeziune. </a:t>
            </a:r>
            <a:endParaRPr lang="ro-RO" dirty="0" smtClean="0"/>
          </a:p>
          <a:p>
            <a:pPr defTabSz="906079">
              <a:defRPr/>
            </a:pPr>
            <a:endParaRPr lang="ro-RO" dirty="0" smtClean="0"/>
          </a:p>
          <a:p>
            <a:pPr defTabSz="906079">
              <a:defRPr/>
            </a:pPr>
            <a:r>
              <a:rPr lang="vi-VN" dirty="0" smtClean="0">
                <a:effectLst/>
              </a:rPr>
              <a:t>România va primi, în total, în exerciţiul financiar multianual 2014-2020, 39,88 mld. euro – fonduri structurale şi de coeziune şi fonduri destinate agriculturii - faţă de 33,5 mld. euro cât i-a fost alocat în perioada 2007-2013. Adică o creştere de 18%.</a:t>
            </a:r>
            <a:endParaRPr lang="ro-RO" dirty="0" smtClean="0">
              <a:effectLst/>
            </a:endParaRPr>
          </a:p>
          <a:p>
            <a:pPr defTabSz="906079">
              <a:defRPr/>
            </a:pPr>
            <a:endParaRPr lang="ro-RO" dirty="0" smtClean="0"/>
          </a:p>
          <a:p>
            <a:r>
              <a:rPr lang="vi-VN" b="1" dirty="0" smtClean="0"/>
              <a:t>Fondurile alocate României între 2014-2020</a:t>
            </a:r>
            <a:endParaRPr lang="vi-VN" dirty="0" smtClean="0">
              <a:effectLst/>
            </a:endParaRPr>
          </a:p>
          <a:p>
            <a:r>
              <a:rPr lang="vi-VN" b="1" dirty="0" smtClean="0">
                <a:effectLst/>
              </a:rPr>
              <a:t>Fondurile structurale: +10%</a:t>
            </a:r>
            <a:endParaRPr lang="vi-VN" dirty="0" smtClean="0">
              <a:effectLst/>
            </a:endParaRPr>
          </a:p>
          <a:p>
            <a:r>
              <a:rPr lang="vi-VN" dirty="0" smtClean="0">
                <a:effectLst/>
              </a:rPr>
              <a:t>România va primi, între 2014-2020, 21,82 mld. euro, în creştere cu 10% faţă de alocările din perioada 2007-2013 (19,8 mld. euro).</a:t>
            </a:r>
            <a:endParaRPr lang="ro-RO" dirty="0" smtClean="0">
              <a:effectLst/>
            </a:endParaRPr>
          </a:p>
          <a:p>
            <a:endParaRPr lang="ro-RO" dirty="0" smtClean="0">
              <a:effectLst/>
            </a:endParaRPr>
          </a:p>
          <a:p>
            <a:r>
              <a:rPr lang="vi-VN" dirty="0" smtClean="0"/>
              <a:t>FEDR urmăreşte consolidarea coeziunii economice şi sociale în cadrul Uniunii Europene prin corectarea dezechilibrelor existente între regiunile acesteia. </a:t>
            </a:r>
          </a:p>
          <a:p>
            <a:endParaRPr lang="vi-VN" dirty="0" smtClean="0"/>
          </a:p>
          <a:p>
            <a:r>
              <a:rPr lang="vi-VN" dirty="0" smtClean="0"/>
              <a:t>FEDR îşi concentrează investiţiile asupra mai multor domenii prioritare cheie. Această abordare este cunoscută sub denumirea de „concentrare tematică”: </a:t>
            </a:r>
          </a:p>
          <a:p>
            <a:endParaRPr lang="vi-VN" dirty="0" smtClean="0"/>
          </a:p>
          <a:p>
            <a:pPr marL="169890" indent="-169890">
              <a:buFont typeface="Arial" panose="020B0604020202020204" pitchFamily="34" charset="0"/>
              <a:buChar char="•"/>
            </a:pPr>
            <a:r>
              <a:rPr lang="vi-VN" dirty="0" smtClean="0"/>
              <a:t>Inovare şi cercetare; </a:t>
            </a:r>
          </a:p>
          <a:p>
            <a:pPr marL="169890" indent="-169890">
              <a:buFont typeface="Arial" panose="020B0604020202020204" pitchFamily="34" charset="0"/>
              <a:buChar char="•"/>
            </a:pPr>
            <a:r>
              <a:rPr lang="vi-VN" dirty="0" smtClean="0"/>
              <a:t>Agenda digitală; </a:t>
            </a:r>
          </a:p>
          <a:p>
            <a:pPr marL="169890" indent="-169890">
              <a:buFont typeface="Arial" panose="020B0604020202020204" pitchFamily="34" charset="0"/>
              <a:buChar char="•"/>
            </a:pPr>
            <a:r>
              <a:rPr lang="vi-VN" dirty="0" smtClean="0"/>
              <a:t>Sprijin pentru întreprinderile mici şi mijlocii (IMM-uri); </a:t>
            </a:r>
          </a:p>
          <a:p>
            <a:pPr marL="169890" indent="-169890">
              <a:buFont typeface="Arial" panose="020B0604020202020204" pitchFamily="34" charset="0"/>
              <a:buChar char="•"/>
            </a:pPr>
            <a:r>
              <a:rPr lang="vi-VN" dirty="0" smtClean="0"/>
              <a:t>Economie cu emisii reduse de carbon. </a:t>
            </a:r>
          </a:p>
          <a:p>
            <a:r>
              <a:rPr lang="vi-VN" dirty="0" smtClean="0"/>
              <a:t>Resursele FEDR alocate acestor priorităţi depind de categoria regiunii. </a:t>
            </a:r>
          </a:p>
          <a:p>
            <a:endParaRPr lang="vi-VN" dirty="0" smtClean="0"/>
          </a:p>
          <a:p>
            <a:r>
              <a:rPr lang="vi-VN" dirty="0" smtClean="0"/>
              <a:t>În regiunile mai dezvoltate, cel puţin 80% din fonduri trebuie să se concentreze pe cel puţin două dintre aceste priorităţi; </a:t>
            </a:r>
          </a:p>
          <a:p>
            <a:r>
              <a:rPr lang="vi-VN" dirty="0" smtClean="0"/>
              <a:t>În regiunile de tranziţie, concentrarea este de 60% din fonduri; </a:t>
            </a:r>
          </a:p>
          <a:p>
            <a:r>
              <a:rPr lang="vi-VN" dirty="0" smtClean="0"/>
              <a:t>Concentrarea este de 50% în regiunile mai puţin dezvoltate. </a:t>
            </a:r>
          </a:p>
          <a:p>
            <a:r>
              <a:rPr lang="vi-VN" dirty="0" smtClean="0"/>
              <a:t>În plus, unele resurse FEDR trebuie să fie canalizate în mod specific spre proiectele legate de o economie cu emisii reduse de carbon: </a:t>
            </a:r>
          </a:p>
          <a:p>
            <a:endParaRPr lang="vi-VN" dirty="0" smtClean="0"/>
          </a:p>
          <a:p>
            <a:r>
              <a:rPr lang="vi-VN" dirty="0" smtClean="0"/>
              <a:t>Regiunile mai dezvoltate: 20%; </a:t>
            </a:r>
          </a:p>
          <a:p>
            <a:r>
              <a:rPr lang="vi-VN" dirty="0" smtClean="0"/>
              <a:t>Regiunile de tranziţie: 15%; şi </a:t>
            </a:r>
          </a:p>
          <a:p>
            <a:r>
              <a:rPr lang="vi-VN" dirty="0" smtClean="0"/>
              <a:t>Regiunile mai puţin dezvoltate: 12%. </a:t>
            </a:r>
          </a:p>
          <a:p>
            <a:r>
              <a:rPr lang="vi-VN" dirty="0" smtClean="0"/>
              <a:t>Cooperarea teritorială europeană</a:t>
            </a:r>
          </a:p>
          <a:p>
            <a:endParaRPr lang="vi-VN" dirty="0" smtClean="0"/>
          </a:p>
          <a:p>
            <a:r>
              <a:rPr lang="vi-VN" dirty="0" smtClean="0"/>
              <a:t>În cadrul programelor de cooperare teritorială europeană, cel puţin 80% din fonduri se vor concentra asupra celor patru domenii prioritare menţionate mai sus. </a:t>
            </a:r>
          </a:p>
          <a:p>
            <a:endParaRPr lang="vi-VN" dirty="0" smtClean="0"/>
          </a:p>
          <a:p>
            <a:r>
              <a:rPr lang="vi-VN" dirty="0" smtClean="0"/>
              <a:t>Caracteristici teritoriale specifice</a:t>
            </a:r>
          </a:p>
          <a:p>
            <a:endParaRPr lang="vi-VN" dirty="0" smtClean="0"/>
          </a:p>
          <a:p>
            <a:r>
              <a:rPr lang="vi-VN" dirty="0" smtClean="0"/>
              <a:t>FEDR acordă, de asemenea, o atenţie deosebită caracteristicilor teritoriale specifice. Acţiunile FEDR vizează reducerea problemelor economice, de mediu şi sociale în zonele urbane, punându-se un accent special pe dezvoltarea urbană durabilă. Cel puţin 5% din resursele FEDR sunt rezervate pentru acest sector, prin intermediul „acţiunilor integrate” gestionate de oraşe. </a:t>
            </a:r>
          </a:p>
          <a:p>
            <a:endParaRPr lang="vi-VN" dirty="0" smtClean="0"/>
          </a:p>
          <a:p>
            <a:r>
              <a:rPr lang="vi-VN" dirty="0" smtClean="0"/>
              <a:t>Zonele dezavantajate în mod natural din punct de vedere geografic (zone izolate, muntoase sau slab populate) beneficiază de tratament special. În cele din urmă, zonele ultraperiferice beneficiază, de asemenea, de asistenţă specifică de la FEDR pentru abordarea potenţialelor dezavantaje cauzate de gradul de izolare a acestora. </a:t>
            </a:r>
            <a:endParaRPr lang="en-GB" dirty="0" smtClean="0"/>
          </a:p>
          <a:p>
            <a:endParaRPr lang="vi-VN" dirty="0" smtClean="0">
              <a:effectLst/>
            </a:endParaRPr>
          </a:p>
          <a:p>
            <a:endParaRPr lang="ro-RO" b="1" dirty="0" smtClean="0">
              <a:effectLst/>
            </a:endParaRPr>
          </a:p>
          <a:p>
            <a:endParaRPr lang="en-GB" dirty="0"/>
          </a:p>
        </p:txBody>
      </p:sp>
      <p:sp>
        <p:nvSpPr>
          <p:cNvPr id="4" name="Slide Number Placeholder 3"/>
          <p:cNvSpPr>
            <a:spLocks noGrp="1"/>
          </p:cNvSpPr>
          <p:nvPr>
            <p:ph type="sldNum" sz="quarter" idx="10"/>
          </p:nvPr>
        </p:nvSpPr>
        <p:spPr/>
        <p:txBody>
          <a:bodyPr/>
          <a:lstStyle/>
          <a:p>
            <a:fld id="{D6A02CD6-3A6C-450C-81AD-10E2ACC716A8}" type="slidenum">
              <a:rPr lang="en-GB" smtClean="0"/>
              <a:pPr/>
              <a:t>5</a:t>
            </a:fld>
            <a:endParaRPr lang="en-GB"/>
          </a:p>
        </p:txBody>
      </p:sp>
    </p:spTree>
    <p:extLst>
      <p:ext uri="{BB962C8B-B14F-4D97-AF65-F5344CB8AC3E}">
        <p14:creationId xmlns:p14="http://schemas.microsoft.com/office/powerpoint/2010/main" val="426207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A02CD6-3A6C-450C-81AD-10E2ACC716A8}" type="slidenum">
              <a:rPr lang="en-GB" smtClean="0"/>
              <a:pPr/>
              <a:t>6</a:t>
            </a:fld>
            <a:endParaRPr lang="en-GB"/>
          </a:p>
        </p:txBody>
      </p:sp>
    </p:spTree>
    <p:extLst>
      <p:ext uri="{BB962C8B-B14F-4D97-AF65-F5344CB8AC3E}">
        <p14:creationId xmlns:p14="http://schemas.microsoft.com/office/powerpoint/2010/main" val="69142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7</a:t>
            </a:fld>
            <a:endParaRPr lang="en-GB"/>
          </a:p>
        </p:txBody>
      </p:sp>
    </p:spTree>
    <p:extLst>
      <p:ext uri="{BB962C8B-B14F-4D97-AF65-F5344CB8AC3E}">
        <p14:creationId xmlns:p14="http://schemas.microsoft.com/office/powerpoint/2010/main" val="413357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o-RO" sz="1200" i="0" dirty="0" smtClean="0"/>
              <a:t>Preșcolari: c</a:t>
            </a:r>
            <a:r>
              <a:rPr lang="vi-VN" sz="1200" i="0" dirty="0" smtClean="0"/>
              <a:t>reșterea participării, accesibilității și calității educației și îngrijirii copiilor, în special pentru grupa de vârstă 0-3 ani</a:t>
            </a:r>
            <a:endParaRPr lang="ro-RO" sz="1200" i="0" dirty="0" smtClean="0"/>
          </a:p>
          <a:p>
            <a:endParaRPr lang="en-GB" dirty="0"/>
          </a:p>
        </p:txBody>
      </p:sp>
      <p:sp>
        <p:nvSpPr>
          <p:cNvPr id="4" name="Slide Number Placeholder 3"/>
          <p:cNvSpPr>
            <a:spLocks noGrp="1"/>
          </p:cNvSpPr>
          <p:nvPr>
            <p:ph type="sldNum" sz="quarter" idx="10"/>
          </p:nvPr>
        </p:nvSpPr>
        <p:spPr/>
        <p:txBody>
          <a:bodyPr/>
          <a:lstStyle/>
          <a:p>
            <a:fld id="{D6A02CD6-3A6C-450C-81AD-10E2ACC716A8}" type="slidenum">
              <a:rPr lang="en-GB" smtClean="0"/>
              <a:pPr/>
              <a:t>8</a:t>
            </a:fld>
            <a:endParaRPr lang="en-GB"/>
          </a:p>
        </p:txBody>
      </p:sp>
    </p:spTree>
    <p:extLst>
      <p:ext uri="{BB962C8B-B14F-4D97-AF65-F5344CB8AC3E}">
        <p14:creationId xmlns:p14="http://schemas.microsoft.com/office/powerpoint/2010/main" val="136113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A02CD6-3A6C-450C-81AD-10E2ACC716A8}" type="slidenum">
              <a:rPr lang="en-GB" smtClean="0"/>
              <a:pPr/>
              <a:t>9</a:t>
            </a:fld>
            <a:endParaRPr lang="en-GB"/>
          </a:p>
        </p:txBody>
      </p:sp>
    </p:spTree>
    <p:extLst>
      <p:ext uri="{BB962C8B-B14F-4D97-AF65-F5344CB8AC3E}">
        <p14:creationId xmlns:p14="http://schemas.microsoft.com/office/powerpoint/2010/main" val="2701708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sp>
        <p:nvSpPr>
          <p:cNvPr id="3076" name="Rectangle 4"/>
          <p:cNvSpPr>
            <a:spLocks noGrp="1" noChangeArrowheads="1"/>
          </p:cNvSpPr>
          <p:nvPr>
            <p:ph type="ctrTitle"/>
          </p:nvPr>
        </p:nvSpPr>
        <p:spPr>
          <a:xfrm>
            <a:off x="4067175" y="2565400"/>
            <a:ext cx="4968875"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r>
              <a:rPr lang="en-GB" dirty="0" smtClean="0"/>
              <a:t>08/04/2014</a:t>
            </a:r>
            <a:endParaRPr lang="en-GB" dirty="0"/>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302F0D-3513-4867-A3B7-329A52407E1E}" type="slidenum">
              <a:rPr lang="en-GB"/>
              <a:pPr/>
              <a:t>‹#›</a:t>
            </a:fld>
            <a:endParaRPr lang="en-GB"/>
          </a:p>
        </p:txBody>
      </p:sp>
      <p:pic>
        <p:nvPicPr>
          <p:cNvPr id="3111" name="Picture 39" descr="LOGO CE_Vertical_RO_quadri_H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1000125"/>
          </a:xfrm>
          <a:prstGeom prst="rect">
            <a:avLst/>
          </a:prstGeom>
          <a:noFill/>
          <a:extLst>
            <a:ext uri="{909E8E84-426E-40DD-AFC4-6F175D3DCCD1}">
              <a14:hiddenFill xmlns:a14="http://schemas.microsoft.com/office/drawing/2010/main">
                <a:solidFill>
                  <a:srgbClr val="FFFFFF"/>
                </a:solidFill>
              </a14:hiddenFill>
            </a:ext>
          </a:extLst>
        </p:spPr>
      </p:pic>
      <p:sp>
        <p:nvSpPr>
          <p:cNvPr id="3112" name="Rectangle 40"/>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9"/>
              </a:srgbClr>
            </a:outerShdw>
          </a:effectLst>
        </p:spPr>
        <p:txBody>
          <a:bodyPr lIns="54000" anchor="ctr"/>
          <a:lstStyle/>
          <a:p>
            <a:pPr defTabSz="457200"/>
            <a:r>
              <a:rPr lang="fr-BE" sz="900">
                <a:solidFill>
                  <a:srgbClr val="FFFFFF"/>
                </a:solidFill>
                <a:latin typeface="Calibri" pitchFamily="34" charset="0"/>
              </a:rPr>
              <a:t>Politica regională</a:t>
            </a:r>
            <a:endParaRPr lang="en-GB" sz="900">
              <a:solidFill>
                <a:srgbClr val="FFFFFF"/>
              </a:solidFill>
              <a:latin typeface="Calibri"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CC50FBC-A955-4E48-A356-27C017EE0DD4}" type="slidenum">
              <a:rPr lang="en-GB"/>
              <a:pPr/>
              <a:t>‹#›</a:t>
            </a:fld>
            <a:endParaRPr lang="en-GB"/>
          </a:p>
        </p:txBody>
      </p:sp>
    </p:spTree>
    <p:extLst>
      <p:ext uri="{BB962C8B-B14F-4D97-AF65-F5344CB8AC3E}">
        <p14:creationId xmlns:p14="http://schemas.microsoft.com/office/powerpoint/2010/main" val="18758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339850"/>
            <a:ext cx="205898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39850"/>
            <a:ext cx="60293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809719A-2328-483C-B7D1-AC237CDC85A1}" type="slidenum">
              <a:rPr lang="en-GB"/>
              <a:pPr/>
              <a:t>‹#›</a:t>
            </a:fld>
            <a:endParaRPr lang="en-GB"/>
          </a:p>
        </p:txBody>
      </p:sp>
    </p:spTree>
    <p:extLst>
      <p:ext uri="{BB962C8B-B14F-4D97-AF65-F5344CB8AC3E}">
        <p14:creationId xmlns:p14="http://schemas.microsoft.com/office/powerpoint/2010/main" val="262116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BA0800E-5D8C-4D7E-B937-B97ECFCB410B}" type="slidenum">
              <a:rPr lang="en-GB"/>
              <a:pPr/>
              <a:t>‹#›</a:t>
            </a:fld>
            <a:endParaRPr lang="en-GB"/>
          </a:p>
        </p:txBody>
      </p:sp>
    </p:spTree>
    <p:extLst>
      <p:ext uri="{BB962C8B-B14F-4D97-AF65-F5344CB8AC3E}">
        <p14:creationId xmlns:p14="http://schemas.microsoft.com/office/powerpoint/2010/main" val="13466595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A0EC409-D60B-44F3-AADB-0847EA5C6D1C}" type="slidenum">
              <a:rPr lang="en-GB"/>
              <a:pPr/>
              <a:t>‹#›</a:t>
            </a:fld>
            <a:endParaRPr lang="en-GB"/>
          </a:p>
        </p:txBody>
      </p:sp>
    </p:spTree>
    <p:extLst>
      <p:ext uri="{BB962C8B-B14F-4D97-AF65-F5344CB8AC3E}">
        <p14:creationId xmlns:p14="http://schemas.microsoft.com/office/powerpoint/2010/main" val="428550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242C0B5-EBBA-4D20-BC84-B80587B8035F}" type="slidenum">
              <a:rPr lang="en-GB"/>
              <a:pPr/>
              <a:t>‹#›</a:t>
            </a:fld>
            <a:endParaRPr lang="en-GB"/>
          </a:p>
        </p:txBody>
      </p:sp>
    </p:spTree>
    <p:extLst>
      <p:ext uri="{BB962C8B-B14F-4D97-AF65-F5344CB8AC3E}">
        <p14:creationId xmlns:p14="http://schemas.microsoft.com/office/powerpoint/2010/main" val="122722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393BECF-FC19-4C51-9957-3799311191AC}" type="slidenum">
              <a:rPr lang="en-GB"/>
              <a:pPr/>
              <a:t>‹#›</a:t>
            </a:fld>
            <a:endParaRPr lang="en-GB"/>
          </a:p>
        </p:txBody>
      </p:sp>
    </p:spTree>
    <p:extLst>
      <p:ext uri="{BB962C8B-B14F-4D97-AF65-F5344CB8AC3E}">
        <p14:creationId xmlns:p14="http://schemas.microsoft.com/office/powerpoint/2010/main" val="321382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1F2A1DD-1CBF-477A-AE58-7140FC084137}" type="slidenum">
              <a:rPr lang="en-GB"/>
              <a:pPr/>
              <a:t>‹#›</a:t>
            </a:fld>
            <a:endParaRPr lang="en-GB"/>
          </a:p>
        </p:txBody>
      </p:sp>
    </p:spTree>
    <p:extLst>
      <p:ext uri="{BB962C8B-B14F-4D97-AF65-F5344CB8AC3E}">
        <p14:creationId xmlns:p14="http://schemas.microsoft.com/office/powerpoint/2010/main" val="105391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42E7D93-EEB1-40F3-A720-57F093660FD4}" type="slidenum">
              <a:rPr lang="en-GB"/>
              <a:pPr/>
              <a:t>‹#›</a:t>
            </a:fld>
            <a:endParaRPr lang="en-GB"/>
          </a:p>
        </p:txBody>
      </p:sp>
    </p:spTree>
    <p:extLst>
      <p:ext uri="{BB962C8B-B14F-4D97-AF65-F5344CB8AC3E}">
        <p14:creationId xmlns:p14="http://schemas.microsoft.com/office/powerpoint/2010/main" val="75794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1FC394B-4D3B-4062-940F-80A61E818E53}" type="slidenum">
              <a:rPr lang="en-GB"/>
              <a:pPr/>
              <a:t>‹#›</a:t>
            </a:fld>
            <a:endParaRPr lang="en-GB"/>
          </a:p>
        </p:txBody>
      </p:sp>
    </p:spTree>
    <p:extLst>
      <p:ext uri="{BB962C8B-B14F-4D97-AF65-F5344CB8AC3E}">
        <p14:creationId xmlns:p14="http://schemas.microsoft.com/office/powerpoint/2010/main" val="20823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07E1C32-9397-495C-9167-97201458EAC5}" type="slidenum">
              <a:rPr lang="en-GB"/>
              <a:pPr/>
              <a:t>‹#›</a:t>
            </a:fld>
            <a:endParaRPr lang="en-GB"/>
          </a:p>
        </p:txBody>
      </p:sp>
    </p:spTree>
    <p:extLst>
      <p:ext uri="{BB962C8B-B14F-4D97-AF65-F5344CB8AC3E}">
        <p14:creationId xmlns:p14="http://schemas.microsoft.com/office/powerpoint/2010/main" val="33194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dirty="0" smtClean="0"/>
              <a:t>Second </a:t>
            </a:r>
            <a:r>
              <a:rPr lang="fr-BE" dirty="0" err="1" smtClean="0"/>
              <a:t>level</a:t>
            </a:r>
            <a:endParaRPr lang="en-GB" dirty="0" smtClean="0"/>
          </a:p>
          <a:p>
            <a:pPr lvl="1"/>
            <a:r>
              <a:rPr lang="en-GB" dirty="0" smtClean="0"/>
              <a:t>Third level</a:t>
            </a:r>
          </a:p>
          <a:p>
            <a:pPr lvl="2"/>
            <a:r>
              <a:rPr lang="en-GB" dirty="0"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r>
              <a:rPr lang="en-GB" dirty="0" smtClean="0"/>
              <a:t>08/04/2014</a:t>
            </a: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763CAC52-F518-4FA5-9F70-30BD42251339}"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60" name="Picture 36" descr="LOGO CE_Vertical_RO_NEG_quadri_H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37"/>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Rectangle 6"/>
          <p:cNvSpPr>
            <a:spLocks noChangeArrowheads="1"/>
          </p:cNvSpPr>
          <p:nvPr userDrawn="1"/>
        </p:nvSpPr>
        <p:spPr bwMode="auto">
          <a:xfrm>
            <a:off x="4267200" y="6575425"/>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9"/>
              </a:srgbClr>
            </a:outerShdw>
          </a:effectLst>
        </p:spPr>
        <p:txBody>
          <a:bodyPr lIns="54000" anchor="ctr"/>
          <a:lstStyle/>
          <a:p>
            <a:pPr defTabSz="457200"/>
            <a:r>
              <a:rPr lang="fr-BE" sz="900">
                <a:solidFill>
                  <a:srgbClr val="FFFFFF"/>
                </a:solidFill>
                <a:latin typeface="Calibri" pitchFamily="34" charset="0"/>
              </a:rPr>
              <a:t>Politica regională</a:t>
            </a:r>
            <a:endParaRPr lang="en-GB" sz="9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marL="358775" algn="l" rtl="0" fontAlgn="base">
        <a:spcBef>
          <a:spcPct val="0"/>
        </a:spcBef>
        <a:spcAft>
          <a:spcPct val="0"/>
        </a:spcAft>
        <a:defRPr sz="2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18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16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691680" y="2060848"/>
            <a:ext cx="7128346" cy="790575"/>
          </a:xfrm>
        </p:spPr>
        <p:txBody>
          <a:bodyPr/>
          <a:lstStyle/>
          <a:p>
            <a:r>
              <a:rPr lang="en-GB" sz="6600" dirty="0" smtClean="0"/>
              <a:t/>
            </a:r>
            <a:br>
              <a:rPr lang="en-GB" sz="6600" dirty="0" smtClean="0"/>
            </a:br>
            <a:r>
              <a:rPr lang="en-GB" sz="6600" dirty="0"/>
              <a:t/>
            </a:r>
            <a:br>
              <a:rPr lang="en-GB" sz="6600" dirty="0"/>
            </a:br>
            <a:r>
              <a:rPr lang="ro-RO" sz="3600" dirty="0" smtClean="0"/>
              <a:t>Sprijinul FESI pentru combaterea excluziunii sociale</a:t>
            </a:r>
            <a:r>
              <a:rPr lang="en-GB" sz="3600" dirty="0" smtClean="0"/>
              <a:t> </a:t>
            </a:r>
            <a:r>
              <a:rPr lang="ro-RO" sz="3600" dirty="0" smtClean="0"/>
              <a:t>și a sărăciei în rândul copiilor</a:t>
            </a:r>
            <a:r>
              <a:rPr lang="en-GB" sz="3600" dirty="0" smtClean="0"/>
              <a:t> </a:t>
            </a:r>
            <a:endParaRPr lang="ro-RO"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25" y="1339851"/>
            <a:ext cx="8136988" cy="576981"/>
          </a:xfrm>
        </p:spPr>
        <p:txBody>
          <a:bodyPr/>
          <a:lstStyle/>
          <a:p>
            <a:r>
              <a:rPr lang="ro-RO" dirty="0" smtClean="0"/>
              <a:t>Investiții FEDR prin POR: rezultate intermediare</a:t>
            </a:r>
            <a:endParaRPr lang="en-GB" dirty="0"/>
          </a:p>
        </p:txBody>
      </p:sp>
      <p:sp>
        <p:nvSpPr>
          <p:cNvPr id="3" name="Content Placeholder 2"/>
          <p:cNvSpPr>
            <a:spLocks noGrp="1"/>
          </p:cNvSpPr>
          <p:nvPr>
            <p:ph idx="1"/>
          </p:nvPr>
        </p:nvSpPr>
        <p:spPr>
          <a:xfrm>
            <a:off x="515116" y="2061171"/>
            <a:ext cx="8229600" cy="4176464"/>
          </a:xfrm>
        </p:spPr>
        <p:txBody>
          <a:bodyPr/>
          <a:lstStyle/>
          <a:p>
            <a:pPr algn="just"/>
            <a:r>
              <a:rPr lang="ro-RO" sz="1400" i="0" dirty="0" smtClean="0"/>
              <a:t>Axa 3 – îmbunătățirea infrastructurii sociale (școli, centre comunitare, spitale și ambulatorii)</a:t>
            </a:r>
          </a:p>
          <a:p>
            <a:pPr algn="just"/>
            <a:r>
              <a:rPr lang="ro-RO" sz="1400" i="0" dirty="0" smtClean="0"/>
              <a:t>Sprijin complementar prin Axa 1 – Dezvoltare urbană (centre comunitare, maternale, locuințe sociale etc.)</a:t>
            </a:r>
          </a:p>
          <a:p>
            <a:pPr algn="just"/>
            <a:endParaRPr lang="ro-RO" sz="1400" i="0" dirty="0" smtClean="0"/>
          </a:p>
          <a:p>
            <a:pPr algn="just"/>
            <a:r>
              <a:rPr lang="ro-RO" sz="1400" i="0" dirty="0" smtClean="0"/>
              <a:t>Date disponibile la sfârșitul lunii mai 2014</a:t>
            </a:r>
            <a:r>
              <a:rPr lang="en-GB" sz="1400" i="0" dirty="0" smtClean="0"/>
              <a:t>:</a:t>
            </a:r>
            <a:endParaRPr lang="ro-RO" sz="1400" i="0" dirty="0" smtClean="0"/>
          </a:p>
          <a:p>
            <a:r>
              <a:rPr lang="ro-RO" sz="1400" i="0" dirty="0"/>
              <a:t/>
            </a:r>
            <a:br>
              <a:rPr lang="ro-RO" sz="1400" i="0" dirty="0"/>
            </a:br>
            <a:r>
              <a:rPr lang="en-GB" sz="1400" i="0" dirty="0" smtClean="0"/>
              <a:t>- </a:t>
            </a:r>
            <a:r>
              <a:rPr lang="ro-RO" sz="1400" i="0" dirty="0" smtClean="0"/>
              <a:t>îmbunătățirea infrastructurii în 155 </a:t>
            </a:r>
            <a:r>
              <a:rPr lang="ro-RO" sz="1400" i="0" dirty="0"/>
              <a:t>u</a:t>
            </a:r>
            <a:r>
              <a:rPr lang="vi-VN" sz="1400" i="0" dirty="0" smtClean="0"/>
              <a:t>nităţi </a:t>
            </a:r>
            <a:r>
              <a:rPr lang="vi-VN" sz="1400" i="0" dirty="0"/>
              <a:t>şcolare,  aparţinând învăţământului </a:t>
            </a:r>
            <a:r>
              <a:rPr lang="vi-VN" sz="1400" i="0" dirty="0" smtClean="0"/>
              <a:t>obligatoriu</a:t>
            </a:r>
            <a:r>
              <a:rPr lang="ro-RO" sz="1400" i="0" dirty="0" smtClean="0"/>
              <a:t> (finalizate) din totalul de 250 contractate; contractarea continuă și în prezent</a:t>
            </a:r>
          </a:p>
          <a:p>
            <a:r>
              <a:rPr lang="en-GB" sz="1400" i="0" dirty="0" smtClean="0"/>
              <a:t>- </a:t>
            </a:r>
            <a:r>
              <a:rPr lang="ro-RO" sz="1400" i="0" dirty="0" smtClean="0"/>
              <a:t>95 000 elevi beneficiari ai investițiilor</a:t>
            </a:r>
            <a:endParaRPr lang="ro-RO" sz="1400" i="0" dirty="0"/>
          </a:p>
          <a:p>
            <a:r>
              <a:rPr lang="en-GB" sz="1400" i="0" dirty="0" smtClean="0"/>
              <a:t>- </a:t>
            </a:r>
            <a:r>
              <a:rPr lang="ro-RO" sz="1400" i="0" dirty="0" smtClean="0"/>
              <a:t>peste 150 unități din domeniile sănătate și asistență socială reabilitate (finalizate), </a:t>
            </a:r>
            <a:endParaRPr lang="en-GB" sz="1400" i="0" dirty="0" smtClean="0"/>
          </a:p>
          <a:p>
            <a:r>
              <a:rPr lang="en-GB" sz="1400" i="0" dirty="0" smtClean="0"/>
              <a:t>&gt; </a:t>
            </a:r>
            <a:r>
              <a:rPr lang="ro-RO" sz="1400" i="0" dirty="0" smtClean="0"/>
              <a:t>15 </a:t>
            </a:r>
            <a:r>
              <a:rPr lang="ro-RO" sz="1400" i="0" dirty="0"/>
              <a:t>000 beneficiari </a:t>
            </a:r>
            <a:r>
              <a:rPr lang="en-GB" sz="1400" i="0" dirty="0" smtClean="0"/>
              <a:t> </a:t>
            </a:r>
            <a:r>
              <a:rPr lang="en-GB" sz="1400" i="0" dirty="0" err="1" smtClean="0"/>
              <a:t>copii</a:t>
            </a:r>
            <a:endParaRPr lang="ro-RO" sz="1400" i="0" dirty="0" smtClean="0"/>
          </a:p>
          <a:p>
            <a:r>
              <a:rPr lang="ro-RO" sz="1400" i="0" dirty="0" smtClean="0"/>
              <a:t>- proiecte pilot – abordare integrată lansate in Cluj-Napoca și Brăila</a:t>
            </a:r>
            <a:endParaRPr lang="en-GB" sz="1400" i="0" dirty="0"/>
          </a:p>
        </p:txBody>
      </p:sp>
    </p:spTree>
    <p:extLst>
      <p:ext uri="{BB962C8B-B14F-4D97-AF65-F5344CB8AC3E}">
        <p14:creationId xmlns:p14="http://schemas.microsoft.com/office/powerpoint/2010/main" val="2158253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925" y="1339851"/>
            <a:ext cx="8136988" cy="576981"/>
          </a:xfrm>
        </p:spPr>
        <p:txBody>
          <a:bodyPr/>
          <a:lstStyle/>
          <a:p>
            <a:r>
              <a:rPr lang="ro-RO" dirty="0" smtClean="0"/>
              <a:t>Investiții FEDR prin POR: priorități 2014-2020</a:t>
            </a:r>
            <a:endParaRPr lang="en-GB" dirty="0"/>
          </a:p>
        </p:txBody>
      </p:sp>
      <p:sp>
        <p:nvSpPr>
          <p:cNvPr id="3" name="Content Placeholder 2"/>
          <p:cNvSpPr>
            <a:spLocks noGrp="1"/>
          </p:cNvSpPr>
          <p:nvPr>
            <p:ph idx="1"/>
          </p:nvPr>
        </p:nvSpPr>
        <p:spPr>
          <a:xfrm>
            <a:off x="515116" y="2061171"/>
            <a:ext cx="8229600" cy="4176464"/>
          </a:xfrm>
        </p:spPr>
        <p:txBody>
          <a:bodyPr/>
          <a:lstStyle/>
          <a:p>
            <a:pPr algn="just"/>
            <a:endParaRPr lang="ro-RO" sz="1400" i="0" dirty="0" smtClean="0"/>
          </a:p>
          <a:p>
            <a:endParaRPr lang="en-GB" sz="1400" i="0" dirty="0"/>
          </a:p>
        </p:txBody>
      </p:sp>
      <p:grpSp>
        <p:nvGrpSpPr>
          <p:cNvPr id="4" name="Group 3"/>
          <p:cNvGrpSpPr/>
          <p:nvPr/>
        </p:nvGrpSpPr>
        <p:grpSpPr>
          <a:xfrm>
            <a:off x="814972" y="1934927"/>
            <a:ext cx="7774680" cy="279090"/>
            <a:chOff x="300559" y="2996498"/>
            <a:chExt cx="7774680" cy="279090"/>
          </a:xfrm>
        </p:grpSpPr>
        <p:sp>
          <p:nvSpPr>
            <p:cNvPr id="5" name="Round Same Side Corner Rectangle 4"/>
            <p:cNvSpPr/>
            <p:nvPr/>
          </p:nvSpPr>
          <p:spPr>
            <a:xfrm rot="5400000">
              <a:off x="4048354" y="-751297"/>
              <a:ext cx="279090" cy="777468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 Same Side Corner Rectangle 4"/>
            <p:cNvSpPr/>
            <p:nvPr/>
          </p:nvSpPr>
          <p:spPr>
            <a:xfrm>
              <a:off x="300559" y="3010122"/>
              <a:ext cx="7761056" cy="2518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a:lnSpc>
                  <a:spcPct val="90000"/>
                </a:lnSpc>
                <a:spcBef>
                  <a:spcPct val="0"/>
                </a:spcBef>
                <a:spcAft>
                  <a:spcPct val="15000"/>
                </a:spcAft>
              </a:pPr>
              <a:r>
                <a:rPr lang="ro-RO" sz="1200" b="1" kern="1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 9 - Incluziune socială şi combaterea sărăciei</a:t>
              </a:r>
              <a:endParaRPr lang="en-GB" sz="1200" kern="1200" dirty="0"/>
            </a:p>
          </p:txBody>
        </p:sp>
      </p:grpSp>
      <p:grpSp>
        <p:nvGrpSpPr>
          <p:cNvPr id="7" name="Group 6"/>
          <p:cNvGrpSpPr/>
          <p:nvPr/>
        </p:nvGrpSpPr>
        <p:grpSpPr>
          <a:xfrm>
            <a:off x="814972" y="2371446"/>
            <a:ext cx="7774680" cy="279090"/>
            <a:chOff x="300559" y="3370798"/>
            <a:chExt cx="7774680" cy="279090"/>
          </a:xfrm>
        </p:grpSpPr>
        <p:sp>
          <p:nvSpPr>
            <p:cNvPr id="8" name="Round Same Side Corner Rectangle 7"/>
            <p:cNvSpPr/>
            <p:nvPr/>
          </p:nvSpPr>
          <p:spPr>
            <a:xfrm rot="5400000">
              <a:off x="4048354" y="-376997"/>
              <a:ext cx="279090" cy="777468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 Same Side Corner Rectangle 4"/>
            <p:cNvSpPr/>
            <p:nvPr/>
          </p:nvSpPr>
          <p:spPr>
            <a:xfrm>
              <a:off x="300559" y="3384422"/>
              <a:ext cx="7761056" cy="2518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0" lvl="1" algn="l" defTabSz="533400">
                <a:lnSpc>
                  <a:spcPct val="90000"/>
                </a:lnSpc>
                <a:spcBef>
                  <a:spcPct val="0"/>
                </a:spcBef>
                <a:spcAft>
                  <a:spcPct val="15000"/>
                </a:spcAft>
              </a:pPr>
              <a:r>
                <a:rPr lang="ro-RO" sz="1200" b="1" kern="12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OT 10 - Educaţie, competenţe şi învăţare pe tot parcursul vieţii</a:t>
              </a:r>
              <a:endParaRPr lang="en-GB" sz="1200" kern="1200" dirty="0"/>
            </a:p>
          </p:txBody>
        </p:sp>
      </p:grpSp>
      <p:sp>
        <p:nvSpPr>
          <p:cNvPr id="10" name="Rectangle 9"/>
          <p:cNvSpPr/>
          <p:nvPr/>
        </p:nvSpPr>
        <p:spPr>
          <a:xfrm>
            <a:off x="814972" y="3068960"/>
            <a:ext cx="7213412" cy="2877711"/>
          </a:xfrm>
          <a:prstGeom prst="rect">
            <a:avLst/>
          </a:prstGeom>
        </p:spPr>
        <p:txBody>
          <a:bodyPr wrap="square">
            <a:spAutoFit/>
          </a:bodyPr>
          <a:lstStyle/>
          <a:p>
            <a:pPr marL="171450" indent="-171450" algn="just">
              <a:spcBef>
                <a:spcPts val="600"/>
              </a:spcBef>
              <a:spcAft>
                <a:spcPts val="600"/>
              </a:spcAft>
              <a:buBlip>
                <a:blip r:embed="rId3"/>
              </a:buBlip>
            </a:pPr>
            <a:r>
              <a:rPr lang="ro-RO" dirty="0" smtClean="0"/>
              <a:t>investițiile în educația pre-școlară, primară </a:t>
            </a:r>
            <a:r>
              <a:rPr lang="ro-RO" dirty="0"/>
              <a:t>ș</a:t>
            </a:r>
            <a:r>
              <a:rPr lang="ro-RO" dirty="0" smtClean="0"/>
              <a:t>i gimnazială se vor adresa grupurilor vulnerabile și teritoriilor dezavantajate – asigurarea accesului </a:t>
            </a:r>
            <a:r>
              <a:rPr lang="ro-RO" dirty="0"/>
              <a:t>copiilor de vârste </a:t>
            </a:r>
            <a:r>
              <a:rPr lang="ro-RO" dirty="0" smtClean="0"/>
              <a:t>mici la educație si îngrijire,  prevenirea părăsirii timpurii a școlii, în special în zonele </a:t>
            </a:r>
            <a:r>
              <a:rPr lang="ro-RO" dirty="0"/>
              <a:t>cu </a:t>
            </a:r>
            <a:r>
              <a:rPr lang="ro-RO" dirty="0" smtClean="0"/>
              <a:t>abandonul </a:t>
            </a:r>
            <a:r>
              <a:rPr lang="ro-RO" dirty="0"/>
              <a:t>școlar </a:t>
            </a:r>
            <a:r>
              <a:rPr lang="ro-RO" dirty="0" smtClean="0"/>
              <a:t>și o rată scăzută a participării (zone rurale,  grupuri defavorizate - copii romi, SEN etc.) </a:t>
            </a:r>
          </a:p>
          <a:p>
            <a:pPr marL="171450" indent="-171450" algn="just">
              <a:spcBef>
                <a:spcPts val="600"/>
              </a:spcBef>
              <a:spcAft>
                <a:spcPts val="600"/>
              </a:spcAft>
              <a:buBlip>
                <a:blip r:embed="rId3"/>
              </a:buBlip>
            </a:pPr>
            <a:r>
              <a:rPr lang="ro-RO" dirty="0" smtClean="0"/>
              <a:t>extinderea, diversificarea și accesibilizarea </a:t>
            </a:r>
            <a:r>
              <a:rPr lang="ro-RO" dirty="0"/>
              <a:t>serviciilor sociale </a:t>
            </a:r>
            <a:r>
              <a:rPr lang="ro-RO" dirty="0" smtClean="0"/>
              <a:t>și </a:t>
            </a:r>
            <a:r>
              <a:rPr lang="ro-RO" dirty="0"/>
              <a:t>medicale </a:t>
            </a:r>
            <a:r>
              <a:rPr lang="ro-RO" dirty="0" smtClean="0"/>
              <a:t>în </a:t>
            </a:r>
            <a:r>
              <a:rPr lang="ro-RO" dirty="0"/>
              <a:t>cadrul </a:t>
            </a:r>
            <a:r>
              <a:rPr lang="ro-RO" dirty="0" smtClean="0"/>
              <a:t>comunității, </a:t>
            </a:r>
            <a:r>
              <a:rPr lang="ro-RO" dirty="0"/>
              <a:t>contribuind astfel la </a:t>
            </a:r>
            <a:r>
              <a:rPr lang="ro-RO" dirty="0" smtClean="0"/>
              <a:t>îmbunătățirea capacitații </a:t>
            </a:r>
            <a:r>
              <a:rPr lang="ro-RO" dirty="0"/>
              <a:t>de </a:t>
            </a:r>
            <a:r>
              <a:rPr lang="ro-RO" dirty="0" smtClean="0"/>
              <a:t>răspuns </a:t>
            </a:r>
            <a:r>
              <a:rPr lang="ro-RO" dirty="0"/>
              <a:t>a acestor sisteme la nevoile copiilor </a:t>
            </a:r>
            <a:r>
              <a:rPr lang="ro-RO" dirty="0" smtClean="0"/>
              <a:t>defavorizați, </a:t>
            </a:r>
            <a:r>
              <a:rPr lang="ro-RO" dirty="0"/>
              <a:t>inclusiv prin prevenirea bolilor, accesul la </a:t>
            </a:r>
            <a:r>
              <a:rPr lang="ro-RO" dirty="0" smtClean="0"/>
              <a:t>sănătate și </a:t>
            </a:r>
            <a:r>
              <a:rPr lang="ro-RO" dirty="0"/>
              <a:t>servicii sociale, acces la </a:t>
            </a:r>
            <a:r>
              <a:rPr lang="ro-RO" dirty="0" smtClean="0"/>
              <a:t>locuințe </a:t>
            </a:r>
            <a:r>
              <a:rPr lang="ro-RO" dirty="0"/>
              <a:t>sociale de </a:t>
            </a:r>
            <a:r>
              <a:rPr lang="ro-RO" dirty="0" smtClean="0"/>
              <a:t>tip </a:t>
            </a:r>
            <a:r>
              <a:rPr lang="ro-RO" dirty="0"/>
              <a:t>familial sau comunitar prin continuarea procesului de </a:t>
            </a:r>
            <a:r>
              <a:rPr lang="ro-RO" dirty="0" smtClean="0"/>
              <a:t>dezinstituționalizare</a:t>
            </a:r>
          </a:p>
          <a:p>
            <a:pPr marL="171450" indent="-171450" algn="just">
              <a:spcBef>
                <a:spcPts val="600"/>
              </a:spcBef>
              <a:spcAft>
                <a:spcPts val="600"/>
              </a:spcAft>
              <a:buBlip>
                <a:blip r:embed="rId3"/>
              </a:buBlip>
            </a:pPr>
            <a:r>
              <a:rPr lang="ro-RO" dirty="0" smtClean="0"/>
              <a:t>Utilizarea CLLD (FEDR+FSE) pentru implementarea unor intervenții integrate destinate incluziunii sociale și combaterii sărăciei în zonele urbane </a:t>
            </a:r>
          </a:p>
          <a:p>
            <a:pPr algn="just"/>
            <a:endParaRPr lang="ro-RO" dirty="0" smtClean="0"/>
          </a:p>
        </p:txBody>
      </p:sp>
    </p:spTree>
    <p:extLst>
      <p:ext uri="{BB962C8B-B14F-4D97-AF65-F5344CB8AC3E}">
        <p14:creationId xmlns:p14="http://schemas.microsoft.com/office/powerpoint/2010/main" val="174741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39851"/>
            <a:ext cx="8230369" cy="720998"/>
          </a:xfrm>
        </p:spPr>
        <p:txBody>
          <a:bodyPr/>
          <a:lstStyle/>
          <a:p>
            <a:r>
              <a:rPr lang="ro-RO" dirty="0" smtClean="0"/>
              <a:t>Mesaje cheie</a:t>
            </a:r>
            <a:endParaRPr lang="en-GB" dirty="0"/>
          </a:p>
        </p:txBody>
      </p:sp>
      <p:sp>
        <p:nvSpPr>
          <p:cNvPr id="3" name="Content Placeholder 2"/>
          <p:cNvSpPr>
            <a:spLocks noGrp="1"/>
          </p:cNvSpPr>
          <p:nvPr>
            <p:ph idx="1"/>
          </p:nvPr>
        </p:nvSpPr>
        <p:spPr>
          <a:xfrm>
            <a:off x="467544" y="2204864"/>
            <a:ext cx="8229600" cy="3529013"/>
          </a:xfrm>
        </p:spPr>
        <p:txBody>
          <a:bodyPr/>
          <a:lstStyle/>
          <a:p>
            <a:pPr algn="just">
              <a:spcBef>
                <a:spcPts val="600"/>
              </a:spcBef>
              <a:spcAft>
                <a:spcPts val="600"/>
              </a:spcAft>
              <a:buBlip>
                <a:blip r:embed="rId3"/>
              </a:buBlip>
            </a:pPr>
            <a:r>
              <a:rPr lang="ro-RO" sz="1400" i="0" dirty="0" smtClean="0"/>
              <a:t>intervențiile FESI - abordare integrată, </a:t>
            </a:r>
            <a:r>
              <a:rPr lang="ro-RO" sz="1400" i="0" dirty="0"/>
              <a:t>î</a:t>
            </a:r>
            <a:r>
              <a:rPr lang="ro-RO" sz="1400" i="0" dirty="0" smtClean="0"/>
              <a:t>n care investiția in clădire / infrastructură să nu fie izolată de cea în oameni și servicii, asigurând astfel sustenabilitatea și eficacitatea investițiilor</a:t>
            </a:r>
          </a:p>
          <a:p>
            <a:pPr algn="just">
              <a:spcBef>
                <a:spcPts val="600"/>
              </a:spcBef>
              <a:spcAft>
                <a:spcPts val="600"/>
              </a:spcAft>
              <a:buBlip>
                <a:blip r:embed="rId3"/>
              </a:buBlip>
            </a:pPr>
            <a:r>
              <a:rPr lang="ro-RO" sz="1400" i="0" dirty="0" smtClean="0"/>
              <a:t>Abordare globală – strategii sectoriale (</a:t>
            </a:r>
            <a:r>
              <a:rPr lang="ro-RO" sz="1400" i="0" dirty="0" err="1" smtClean="0"/>
              <a:t>ExAC</a:t>
            </a:r>
            <a:r>
              <a:rPr lang="ro-RO" sz="1400" i="0" dirty="0" smtClean="0"/>
              <a:t>), măsuri sistemice, capacitate administrativă, inclusiv la nivel local</a:t>
            </a:r>
          </a:p>
          <a:p>
            <a:pPr algn="just">
              <a:spcBef>
                <a:spcPts val="600"/>
              </a:spcBef>
              <a:spcAft>
                <a:spcPts val="600"/>
              </a:spcAft>
              <a:buBlip>
                <a:blip r:embed="rId3"/>
              </a:buBlip>
            </a:pPr>
            <a:r>
              <a:rPr lang="ro-RO" sz="1400" i="0" dirty="0" smtClean="0"/>
              <a:t>FEDR/POR: intervenții calibrate la dimensiunea nevoilor de incluziune socială - accent sporit pe intervențiile adresate grupurilor expuse unui risc sporit din cauza defavorizărilor  multiple (e.g. copiii romi)</a:t>
            </a:r>
          </a:p>
          <a:p>
            <a:pPr algn="just"/>
            <a:endParaRPr lang="ro-RO" sz="1400" i="0" dirty="0"/>
          </a:p>
        </p:txBody>
      </p:sp>
    </p:spTree>
    <p:extLst>
      <p:ext uri="{BB962C8B-B14F-4D97-AF65-F5344CB8AC3E}">
        <p14:creationId xmlns:p14="http://schemas.microsoft.com/office/powerpoint/2010/main" val="771480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56792"/>
            <a:ext cx="8000972" cy="490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2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subTitle" idx="1"/>
          </p:nvPr>
        </p:nvSpPr>
        <p:spPr>
          <a:xfrm>
            <a:off x="611188" y="1484313"/>
            <a:ext cx="8532812" cy="3960812"/>
          </a:xfrm>
        </p:spPr>
        <p:txBody>
          <a:bodyPr/>
          <a:lstStyle/>
          <a:p>
            <a:r>
              <a:rPr lang="ro-RO" sz="3400" dirty="0" smtClean="0"/>
              <a:t>Pentru mai multe informații:</a:t>
            </a:r>
            <a:endParaRPr lang="fr-BE" sz="3400" dirty="0"/>
          </a:p>
          <a:p>
            <a:endParaRPr lang="fr-BE" sz="3400" dirty="0"/>
          </a:p>
          <a:p>
            <a:r>
              <a:rPr lang="fr-BE" sz="3400" dirty="0"/>
              <a:t> </a:t>
            </a:r>
            <a:r>
              <a:rPr lang="fr-BE" dirty="0" err="1"/>
              <a:t>InfoRegio</a:t>
            </a:r>
            <a:r>
              <a:rPr lang="fr-BE" dirty="0"/>
              <a:t>:</a:t>
            </a:r>
            <a:br>
              <a:rPr lang="fr-BE" dirty="0"/>
            </a:br>
            <a:r>
              <a:rPr lang="fr-BE" dirty="0"/>
              <a:t>	</a:t>
            </a:r>
            <a:r>
              <a:rPr lang="fr-BE" sz="2600" dirty="0" smtClean="0"/>
              <a:t>ec.europa.eu/</a:t>
            </a:r>
            <a:r>
              <a:rPr lang="fr-BE" sz="2600" dirty="0" err="1" smtClean="0"/>
              <a:t>inforegio</a:t>
            </a:r>
            <a:r>
              <a:rPr lang="ro-RO" sz="2600" dirty="0" smtClean="0"/>
              <a:t> </a:t>
            </a:r>
            <a:endParaRPr lang="fr-BE" sz="2600" dirty="0"/>
          </a:p>
          <a:p>
            <a:endParaRPr lang="fr-BE" dirty="0"/>
          </a:p>
        </p:txBody>
      </p:sp>
    </p:spTree>
    <p:extLst>
      <p:ext uri="{BB962C8B-B14F-4D97-AF65-F5344CB8AC3E}">
        <p14:creationId xmlns:p14="http://schemas.microsoft.com/office/powerpoint/2010/main" val="425038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528" y="980728"/>
            <a:ext cx="8229600" cy="936625"/>
          </a:xfrm>
        </p:spPr>
        <p:txBody>
          <a:bodyPr/>
          <a:lstStyle/>
          <a:p>
            <a:r>
              <a:rPr lang="ro-RO" dirty="0" smtClean="0"/>
              <a:t>Ce este Politica de Coeziune?</a:t>
            </a:r>
            <a:endParaRPr lang="en-US" dirty="0"/>
          </a:p>
        </p:txBody>
      </p:sp>
      <p:sp>
        <p:nvSpPr>
          <p:cNvPr id="83971" name="Rectangle 3"/>
          <p:cNvSpPr>
            <a:spLocks noGrp="1" noChangeArrowheads="1"/>
          </p:cNvSpPr>
          <p:nvPr>
            <p:ph type="body" idx="1"/>
          </p:nvPr>
        </p:nvSpPr>
        <p:spPr>
          <a:xfrm>
            <a:off x="251520" y="2060848"/>
            <a:ext cx="8280920" cy="4320480"/>
          </a:xfrm>
        </p:spPr>
        <p:txBody>
          <a:bodyPr/>
          <a:lstStyle/>
          <a:p>
            <a:pPr algn="just">
              <a:buFont typeface="Wingdings" panose="05000000000000000000" pitchFamily="2" charset="2"/>
              <a:buChar char="q"/>
            </a:pPr>
            <a:r>
              <a:rPr lang="ro-RO" dirty="0" smtClean="0"/>
              <a:t>O politică de investiții = </a:t>
            </a:r>
            <a:r>
              <a:rPr lang="vi-VN" i="0" dirty="0" smtClean="0"/>
              <a:t>principalul instrument al UE pentru a atinge obiectivele </a:t>
            </a:r>
            <a:r>
              <a:rPr lang="en-GB" i="0" dirty="0" smtClean="0"/>
              <a:t>S</a:t>
            </a:r>
            <a:r>
              <a:rPr lang="vi-VN" i="0" dirty="0" smtClean="0"/>
              <a:t>trategiei Europa 2020 </a:t>
            </a:r>
            <a:endParaRPr lang="en-GB" i="0" dirty="0" smtClean="0"/>
          </a:p>
          <a:p>
            <a:pPr>
              <a:buFont typeface="Wingdings" panose="05000000000000000000" pitchFamily="2" charset="2"/>
              <a:buChar char="q"/>
            </a:pPr>
            <a:endParaRPr lang="en-GB" dirty="0">
              <a:effectLst/>
            </a:endParaRPr>
          </a:p>
          <a:p>
            <a:pPr algn="just"/>
            <a:r>
              <a:rPr lang="vi-VN" i="0" dirty="0" smtClean="0">
                <a:effectLst/>
              </a:rPr>
              <a:t>Exprimă</a:t>
            </a:r>
            <a:r>
              <a:rPr lang="ro-RO" i="0" dirty="0" smtClean="0">
                <a:effectLst/>
              </a:rPr>
              <a:t> </a:t>
            </a:r>
            <a:r>
              <a:rPr lang="vi-VN" dirty="0" smtClean="0">
                <a:effectLst/>
              </a:rPr>
              <a:t>solidaritatea</a:t>
            </a:r>
            <a:r>
              <a:rPr lang="vi-VN" i="0" dirty="0" smtClean="0">
                <a:effectLst/>
              </a:rPr>
              <a:t> UE faţă de ţările şi regiunile mai puţin dezvoltate, concentrând fondurile în domeniile şi în sectoarele în care acestea pot avea un rol important</a:t>
            </a:r>
            <a:r>
              <a:rPr lang="en-GB" i="0" dirty="0" smtClean="0">
                <a:effectLst/>
              </a:rPr>
              <a:t>. </a:t>
            </a:r>
            <a:endParaRPr lang="en-US" i="0" dirty="0"/>
          </a:p>
        </p:txBody>
      </p:sp>
      <p:grpSp>
        <p:nvGrpSpPr>
          <p:cNvPr id="6" name="Group 959"/>
          <p:cNvGrpSpPr>
            <a:grpSpLocks/>
          </p:cNvGrpSpPr>
          <p:nvPr/>
        </p:nvGrpSpPr>
        <p:grpSpPr bwMode="auto">
          <a:xfrm>
            <a:off x="623183" y="4791193"/>
            <a:ext cx="1358006" cy="1369194"/>
            <a:chOff x="-501" y="2069"/>
            <a:chExt cx="1249" cy="1258"/>
          </a:xfrm>
        </p:grpSpPr>
        <p:pic>
          <p:nvPicPr>
            <p:cNvPr id="7" name="Picture 955" descr="imag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 y="2069"/>
              <a:ext cx="1249"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958"/>
            <p:cNvSpPr>
              <a:spLocks noChangeAspect="1" noChangeArrowheads="1"/>
            </p:cNvSpPr>
            <p:nvPr/>
          </p:nvSpPr>
          <p:spPr bwMode="gray">
            <a:xfrm>
              <a:off x="-501" y="2069"/>
              <a:ext cx="1240" cy="12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BE">
                <a:ea typeface="Geneva" charset="-128"/>
              </a:endParaRPr>
            </a:p>
          </p:txBody>
        </p:sp>
      </p:grpSp>
      <p:grpSp>
        <p:nvGrpSpPr>
          <p:cNvPr id="12" name="Group 969"/>
          <p:cNvGrpSpPr>
            <a:grpSpLocks/>
          </p:cNvGrpSpPr>
          <p:nvPr/>
        </p:nvGrpSpPr>
        <p:grpSpPr bwMode="auto">
          <a:xfrm>
            <a:off x="2339752" y="4400280"/>
            <a:ext cx="1363765" cy="1222956"/>
            <a:chOff x="930" y="1525"/>
            <a:chExt cx="1551" cy="1551"/>
          </a:xfrm>
        </p:grpSpPr>
        <p:pic>
          <p:nvPicPr>
            <p:cNvPr id="13" name="Picture 967" descr="image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 y="1525"/>
              <a:ext cx="1551"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944"/>
            <p:cNvSpPr>
              <a:spLocks noChangeAspect="1" noChangeArrowheads="1"/>
            </p:cNvSpPr>
            <p:nvPr/>
          </p:nvSpPr>
          <p:spPr bwMode="gray">
            <a:xfrm>
              <a:off x="935" y="1530"/>
              <a:ext cx="1541" cy="1541"/>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BE">
                <a:ea typeface="Geneva" charset="-128"/>
              </a:endParaRPr>
            </a:p>
          </p:txBody>
        </p:sp>
      </p:grpSp>
      <p:grpSp>
        <p:nvGrpSpPr>
          <p:cNvPr id="15" name="Group 934"/>
          <p:cNvGrpSpPr>
            <a:grpSpLocks/>
          </p:cNvGrpSpPr>
          <p:nvPr/>
        </p:nvGrpSpPr>
        <p:grpSpPr bwMode="auto">
          <a:xfrm>
            <a:off x="5849004" y="4398001"/>
            <a:ext cx="1138079" cy="1116976"/>
            <a:chOff x="2211" y="1350"/>
            <a:chExt cx="1249" cy="1258"/>
          </a:xfrm>
        </p:grpSpPr>
        <p:pic>
          <p:nvPicPr>
            <p:cNvPr id="16" name="Picture 930" descr="imag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1" y="1350"/>
              <a:ext cx="1249" cy="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924"/>
            <p:cNvSpPr>
              <a:spLocks noChangeAspect="1" noChangeArrowheads="1"/>
            </p:cNvSpPr>
            <p:nvPr/>
          </p:nvSpPr>
          <p:spPr bwMode="gray">
            <a:xfrm>
              <a:off x="2219" y="1354"/>
              <a:ext cx="1240" cy="124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BE">
                <a:ea typeface="Geneva" charset="-128"/>
              </a:endParaRPr>
            </a:p>
          </p:txBody>
        </p:sp>
      </p:grpSp>
      <p:sp>
        <p:nvSpPr>
          <p:cNvPr id="18" name="Rectangle 935"/>
          <p:cNvSpPr>
            <a:spLocks noChangeArrowheads="1"/>
          </p:cNvSpPr>
          <p:nvPr/>
        </p:nvSpPr>
        <p:spPr bwMode="gray">
          <a:xfrm>
            <a:off x="5133479" y="5632526"/>
            <a:ext cx="2271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spcBef>
                <a:spcPct val="0"/>
              </a:spcBef>
              <a:buClr>
                <a:schemeClr val="hlink"/>
              </a:buClr>
              <a:buFontTx/>
              <a:buNone/>
            </a:pPr>
            <a:r>
              <a:rPr lang="ro-RO" b="1" dirty="0" smtClean="0">
                <a:solidFill>
                  <a:schemeClr val="tx1"/>
                </a:solidFill>
                <a:ea typeface="Geneva" charset="-128"/>
              </a:rPr>
              <a:t>Transporturi</a:t>
            </a:r>
            <a:endParaRPr lang="ro-RO" b="1" dirty="0">
              <a:solidFill>
                <a:schemeClr val="tx1"/>
              </a:solidFill>
              <a:ea typeface="Geneva" charset="-128"/>
            </a:endParaRPr>
          </a:p>
        </p:txBody>
      </p:sp>
      <p:sp>
        <p:nvSpPr>
          <p:cNvPr id="19" name="Text Box 945"/>
          <p:cNvSpPr txBox="1">
            <a:spLocks noChangeArrowheads="1"/>
          </p:cNvSpPr>
          <p:nvPr/>
        </p:nvSpPr>
        <p:spPr bwMode="gray">
          <a:xfrm>
            <a:off x="7056342" y="5632526"/>
            <a:ext cx="2088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a:solidFill>
                  <a:schemeClr val="tx1"/>
                </a:solidFill>
                <a:latin typeface="Arial" pitchFamily="34" charset="0"/>
                <a:cs typeface="Arial" pitchFamily="34" charset="0"/>
              </a:defRPr>
            </a:lvl1pPr>
            <a:lvl2pPr marL="742950" indent="-285750">
              <a:spcBef>
                <a:spcPct val="0"/>
              </a:spcBef>
              <a:defRPr>
                <a:solidFill>
                  <a:schemeClr val="tx1"/>
                </a:solidFill>
                <a:latin typeface="Arial" pitchFamily="34" charset="0"/>
                <a:cs typeface="Arial" pitchFamily="34" charset="0"/>
              </a:defRPr>
            </a:lvl2pPr>
            <a:lvl3pPr marL="1143000" indent="-228600">
              <a:spcBef>
                <a:spcPct val="0"/>
              </a:spcBef>
              <a:defRPr>
                <a:solidFill>
                  <a:schemeClr val="tx1"/>
                </a:solidFill>
                <a:latin typeface="Arial" pitchFamily="34" charset="0"/>
                <a:cs typeface="Arial" pitchFamily="34" charset="0"/>
              </a:defRPr>
            </a:lvl3pPr>
            <a:lvl4pPr marL="1600200" indent="-228600">
              <a:spcBef>
                <a:spcPct val="0"/>
              </a:spcBef>
              <a:defRPr>
                <a:solidFill>
                  <a:schemeClr val="tx1"/>
                </a:solidFill>
                <a:latin typeface="Arial" pitchFamily="34" charset="0"/>
                <a:cs typeface="Arial" pitchFamily="34" charset="0"/>
              </a:defRPr>
            </a:lvl4pPr>
            <a:lvl5pPr marL="2057400" indent="-228600">
              <a:spcBef>
                <a:spcPct val="0"/>
              </a:spcBef>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lnSpc>
                <a:spcPct val="100000"/>
              </a:lnSpc>
              <a:spcBef>
                <a:spcPct val="50000"/>
              </a:spcBef>
              <a:buFontTx/>
              <a:buNone/>
            </a:pPr>
            <a:r>
              <a:rPr lang="ro-RO" b="1" dirty="0" smtClean="0">
                <a:latin typeface="+mj-lt"/>
                <a:ea typeface="Geneva" charset="-128"/>
              </a:rPr>
              <a:t>Educație</a:t>
            </a:r>
            <a:endParaRPr lang="ro-RO" b="1" dirty="0">
              <a:latin typeface="+mj-lt"/>
              <a:ea typeface="Geneva" charset="-128"/>
            </a:endParaRPr>
          </a:p>
        </p:txBody>
      </p:sp>
      <p:sp>
        <p:nvSpPr>
          <p:cNvPr id="20" name="Text Box 946"/>
          <p:cNvSpPr txBox="1">
            <a:spLocks noChangeArrowheads="1"/>
          </p:cNvSpPr>
          <p:nvPr/>
        </p:nvSpPr>
        <p:spPr bwMode="gray">
          <a:xfrm>
            <a:off x="395536" y="4194676"/>
            <a:ext cx="1595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a:solidFill>
                  <a:schemeClr val="tx1"/>
                </a:solidFill>
                <a:latin typeface="Arial" pitchFamily="34" charset="0"/>
                <a:cs typeface="Arial" pitchFamily="34" charset="0"/>
              </a:defRPr>
            </a:lvl1pPr>
            <a:lvl2pPr marL="742950" indent="-285750">
              <a:spcBef>
                <a:spcPct val="0"/>
              </a:spcBef>
              <a:defRPr>
                <a:solidFill>
                  <a:schemeClr val="tx1"/>
                </a:solidFill>
                <a:latin typeface="Arial" pitchFamily="34" charset="0"/>
                <a:cs typeface="Arial" pitchFamily="34" charset="0"/>
              </a:defRPr>
            </a:lvl2pPr>
            <a:lvl3pPr marL="1143000" indent="-228600">
              <a:spcBef>
                <a:spcPct val="0"/>
              </a:spcBef>
              <a:defRPr>
                <a:solidFill>
                  <a:schemeClr val="tx1"/>
                </a:solidFill>
                <a:latin typeface="Arial" pitchFamily="34" charset="0"/>
                <a:cs typeface="Arial" pitchFamily="34" charset="0"/>
              </a:defRPr>
            </a:lvl3pPr>
            <a:lvl4pPr marL="1600200" indent="-228600">
              <a:spcBef>
                <a:spcPct val="0"/>
              </a:spcBef>
              <a:defRPr>
                <a:solidFill>
                  <a:schemeClr val="tx1"/>
                </a:solidFill>
                <a:latin typeface="Arial" pitchFamily="34" charset="0"/>
                <a:cs typeface="Arial" pitchFamily="34" charset="0"/>
              </a:defRPr>
            </a:lvl4pPr>
            <a:lvl5pPr marL="2057400" indent="-228600">
              <a:spcBef>
                <a:spcPct val="0"/>
              </a:spcBef>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ro-RO" b="1" dirty="0" smtClean="0">
                <a:latin typeface="+mj-lt"/>
                <a:ea typeface="Geneva" charset="-128"/>
              </a:rPr>
              <a:t>Cercetare</a:t>
            </a:r>
            <a:r>
              <a:rPr lang="ro-RO" b="1" dirty="0" smtClean="0">
                <a:ea typeface="Geneva" charset="-128"/>
              </a:rPr>
              <a:t> &amp; inovare</a:t>
            </a:r>
          </a:p>
        </p:txBody>
      </p:sp>
      <p:sp>
        <p:nvSpPr>
          <p:cNvPr id="21" name="Rectangle 937"/>
          <p:cNvSpPr>
            <a:spLocks noChangeArrowheads="1"/>
          </p:cNvSpPr>
          <p:nvPr/>
        </p:nvSpPr>
        <p:spPr bwMode="gray">
          <a:xfrm>
            <a:off x="2411760" y="5838774"/>
            <a:ext cx="9541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00000"/>
              </a:lnSpc>
              <a:spcBef>
                <a:spcPct val="0"/>
              </a:spcBef>
              <a:buFontTx/>
              <a:buNone/>
            </a:pPr>
            <a:r>
              <a:rPr lang="ro-RO" b="1" dirty="0" smtClean="0">
                <a:solidFill>
                  <a:schemeClr val="tx1"/>
                </a:solidFill>
                <a:ea typeface="Geneva" charset="-128"/>
              </a:rPr>
              <a:t>Sănătate</a:t>
            </a:r>
            <a:endParaRPr lang="ro-RO" b="1" dirty="0">
              <a:solidFill>
                <a:schemeClr val="tx1"/>
              </a:solidFill>
              <a:ea typeface="Geneva" charset="-128"/>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312" y="4613436"/>
            <a:ext cx="1440268" cy="1005857"/>
          </a:xfrm>
          <a:prstGeom prst="ellipse">
            <a:avLst/>
          </a:prstGeom>
          <a:ln w="0" cap="rnd">
            <a:noFill/>
          </a:ln>
          <a:effectLst/>
          <a:scene3d>
            <a:camera prst="orthographicFront"/>
            <a:lightRig rig="contrasting" dir="t">
              <a:rot lat="0" lon="0" rev="3000000"/>
            </a:lightRig>
          </a:scene3d>
          <a:sp3d contourW="7620">
            <a:bevelT w="95250" h="31750"/>
            <a:contourClr>
              <a:srgbClr val="333333"/>
            </a:contourClr>
          </a:sp3d>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250538"/>
            <a:ext cx="1449037" cy="1040973"/>
          </a:xfrm>
          <a:prstGeom prst="ellipse">
            <a:avLst/>
          </a:prstGeom>
          <a:ln w="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937"/>
          <p:cNvSpPr>
            <a:spLocks noChangeArrowheads="1"/>
          </p:cNvSpPr>
          <p:nvPr/>
        </p:nvSpPr>
        <p:spPr bwMode="gray">
          <a:xfrm>
            <a:off x="4101661" y="4557068"/>
            <a:ext cx="109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00000"/>
              </a:lnSpc>
              <a:spcBef>
                <a:spcPct val="0"/>
              </a:spcBef>
              <a:buFontTx/>
              <a:buNone/>
            </a:pPr>
            <a:r>
              <a:rPr lang="ro-RO" b="1" dirty="0" smtClean="0">
                <a:solidFill>
                  <a:schemeClr val="tx1"/>
                </a:solidFill>
                <a:ea typeface="Geneva" charset="-128"/>
              </a:rPr>
              <a:t>Incluziune</a:t>
            </a:r>
          </a:p>
          <a:p>
            <a:pPr algn="ctr">
              <a:lnSpc>
                <a:spcPct val="100000"/>
              </a:lnSpc>
              <a:spcBef>
                <a:spcPct val="0"/>
              </a:spcBef>
              <a:buFontTx/>
              <a:buNone/>
            </a:pPr>
            <a:r>
              <a:rPr lang="ro-RO" b="1" dirty="0" smtClean="0">
                <a:solidFill>
                  <a:schemeClr val="tx1"/>
                </a:solidFill>
                <a:ea typeface="Geneva" charset="-128"/>
              </a:rPr>
              <a:t> sociala</a:t>
            </a:r>
            <a:endParaRPr lang="ro-RO" b="1" dirty="0">
              <a:solidFill>
                <a:schemeClr val="tx1"/>
              </a:solidFill>
              <a:ea typeface="Geneva" charset="-128"/>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700808"/>
            <a:ext cx="438125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85"/>
          <p:cNvSpPr>
            <a:spLocks noChangeArrowheads="1"/>
          </p:cNvSpPr>
          <p:nvPr/>
        </p:nvSpPr>
        <p:spPr bwMode="gray">
          <a:xfrm>
            <a:off x="467544" y="1690687"/>
            <a:ext cx="207583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buFontTx/>
              <a:buNone/>
              <a:tabLst>
                <a:tab pos="355600" algn="l"/>
              </a:tabLst>
            </a:pPr>
            <a:endParaRPr lang="en-US" sz="1100" b="1" dirty="0" smtClean="0">
              <a:ea typeface="Geneva" charset="-128"/>
            </a:endParaRPr>
          </a:p>
          <a:p>
            <a:pPr>
              <a:lnSpc>
                <a:spcPct val="100000"/>
              </a:lnSpc>
              <a:spcBef>
                <a:spcPct val="0"/>
              </a:spcBef>
              <a:buFontTx/>
              <a:buNone/>
              <a:tabLst>
                <a:tab pos="355600" algn="l"/>
              </a:tabLst>
            </a:pPr>
            <a:endParaRPr lang="en-US" sz="1100" b="1" dirty="0">
              <a:ea typeface="Geneva" charset="-128"/>
            </a:endParaRPr>
          </a:p>
          <a:p>
            <a:pPr>
              <a:lnSpc>
                <a:spcPct val="100000"/>
              </a:lnSpc>
              <a:spcBef>
                <a:spcPct val="0"/>
              </a:spcBef>
              <a:buFontTx/>
              <a:buNone/>
              <a:tabLst>
                <a:tab pos="355600" algn="l"/>
              </a:tabLst>
            </a:pPr>
            <a:endParaRPr lang="en-US" sz="1100" b="1" dirty="0">
              <a:ea typeface="Geneva" charset="-128"/>
            </a:endParaRPr>
          </a:p>
          <a:p>
            <a:pPr>
              <a:lnSpc>
                <a:spcPct val="100000"/>
              </a:lnSpc>
              <a:spcBef>
                <a:spcPct val="0"/>
              </a:spcBef>
              <a:buFontTx/>
              <a:buNone/>
              <a:tabLst>
                <a:tab pos="355600" algn="l"/>
              </a:tabLst>
            </a:pPr>
            <a:endParaRPr lang="fr-BE" sz="1100" b="1" dirty="0">
              <a:ea typeface="Geneva" charset="-128"/>
            </a:endParaRPr>
          </a:p>
        </p:txBody>
      </p:sp>
      <p:grpSp>
        <p:nvGrpSpPr>
          <p:cNvPr id="13" name="Group 1765"/>
          <p:cNvGrpSpPr>
            <a:grpSpLocks/>
          </p:cNvGrpSpPr>
          <p:nvPr/>
        </p:nvGrpSpPr>
        <p:grpSpPr bwMode="auto">
          <a:xfrm>
            <a:off x="467544" y="2996952"/>
            <a:ext cx="3983041" cy="184150"/>
            <a:chOff x="1292" y="755"/>
            <a:chExt cx="2509" cy="116"/>
          </a:xfrm>
        </p:grpSpPr>
        <p:sp>
          <p:nvSpPr>
            <p:cNvPr id="14" name="Rectangle 1766"/>
            <p:cNvSpPr>
              <a:spLocks noChangeArrowheads="1"/>
            </p:cNvSpPr>
            <p:nvPr/>
          </p:nvSpPr>
          <p:spPr bwMode="gray">
            <a:xfrm>
              <a:off x="1292" y="777"/>
              <a:ext cx="92" cy="92"/>
            </a:xfrm>
            <a:prstGeom prst="rect">
              <a:avLst/>
            </a:prstGeom>
            <a:solidFill>
              <a:srgbClr val="AC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15" name="Rectangle 1767"/>
            <p:cNvSpPr>
              <a:spLocks noChangeArrowheads="1"/>
            </p:cNvSpPr>
            <p:nvPr/>
          </p:nvSpPr>
          <p:spPr bwMode="gray">
            <a:xfrm>
              <a:off x="1418" y="755"/>
              <a:ext cx="23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ro-RO" dirty="0" smtClean="0">
                  <a:solidFill>
                    <a:srgbClr val="000000"/>
                  </a:solidFill>
                  <a:ea typeface="Geneva" charset="-128"/>
                </a:rPr>
                <a:t>Regiuni mai puţin dezvoltate: 27% populația UE </a:t>
              </a:r>
              <a:endParaRPr lang="ro-RO" dirty="0">
                <a:solidFill>
                  <a:srgbClr val="000000"/>
                </a:solidFill>
                <a:ea typeface="Geneva" charset="-128"/>
              </a:endParaRPr>
            </a:p>
          </p:txBody>
        </p:sp>
      </p:grpSp>
      <p:grpSp>
        <p:nvGrpSpPr>
          <p:cNvPr id="16" name="Group 1768"/>
          <p:cNvGrpSpPr>
            <a:grpSpLocks/>
          </p:cNvGrpSpPr>
          <p:nvPr/>
        </p:nvGrpSpPr>
        <p:grpSpPr bwMode="auto">
          <a:xfrm>
            <a:off x="467544" y="3356992"/>
            <a:ext cx="3270255" cy="184150"/>
            <a:chOff x="1937" y="755"/>
            <a:chExt cx="2060" cy="116"/>
          </a:xfrm>
        </p:grpSpPr>
        <p:sp>
          <p:nvSpPr>
            <p:cNvPr id="17" name="Rectangle 1769"/>
            <p:cNvSpPr>
              <a:spLocks noChangeArrowheads="1"/>
            </p:cNvSpPr>
            <p:nvPr/>
          </p:nvSpPr>
          <p:spPr bwMode="gray">
            <a:xfrm>
              <a:off x="1937" y="777"/>
              <a:ext cx="92" cy="9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18" name="Rectangle 1770"/>
            <p:cNvSpPr>
              <a:spLocks noChangeArrowheads="1"/>
            </p:cNvSpPr>
            <p:nvPr/>
          </p:nvSpPr>
          <p:spPr bwMode="gray">
            <a:xfrm>
              <a:off x="2063" y="755"/>
              <a:ext cx="19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ro-RO" dirty="0" smtClean="0">
                  <a:solidFill>
                    <a:schemeClr val="tx1"/>
                  </a:solidFill>
                  <a:ea typeface="Geneva" charset="-128"/>
                </a:rPr>
                <a:t>Regiuni de tranziţie: 12% populația UE </a:t>
              </a:r>
              <a:endParaRPr lang="ro-RO" dirty="0">
                <a:solidFill>
                  <a:schemeClr val="tx1"/>
                </a:solidFill>
                <a:ea typeface="Geneva" charset="-128"/>
              </a:endParaRPr>
            </a:p>
          </p:txBody>
        </p:sp>
      </p:grpSp>
      <p:grpSp>
        <p:nvGrpSpPr>
          <p:cNvPr id="19" name="Group 1771"/>
          <p:cNvGrpSpPr>
            <a:grpSpLocks/>
          </p:cNvGrpSpPr>
          <p:nvPr/>
        </p:nvGrpSpPr>
        <p:grpSpPr bwMode="auto">
          <a:xfrm>
            <a:off x="467544" y="3717032"/>
            <a:ext cx="3532193" cy="184150"/>
            <a:chOff x="3354" y="755"/>
            <a:chExt cx="2225" cy="116"/>
          </a:xfrm>
        </p:grpSpPr>
        <p:sp>
          <p:nvSpPr>
            <p:cNvPr id="20" name="Rectangle 1772"/>
            <p:cNvSpPr>
              <a:spLocks noChangeArrowheads="1"/>
            </p:cNvSpPr>
            <p:nvPr/>
          </p:nvSpPr>
          <p:spPr bwMode="gray">
            <a:xfrm>
              <a:off x="3354" y="777"/>
              <a:ext cx="92" cy="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21" name="Rectangle 1773"/>
            <p:cNvSpPr>
              <a:spLocks noChangeArrowheads="1"/>
            </p:cNvSpPr>
            <p:nvPr/>
          </p:nvSpPr>
          <p:spPr bwMode="gray">
            <a:xfrm>
              <a:off x="3480" y="755"/>
              <a:ext cx="20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ro-RO" dirty="0" smtClean="0">
                  <a:solidFill>
                    <a:srgbClr val="000000"/>
                  </a:solidFill>
                  <a:ea typeface="Geneva" charset="-128"/>
                </a:rPr>
                <a:t>Regiuni mai dezvoltate: 61% populația UE </a:t>
              </a:r>
              <a:endParaRPr lang="ro-RO" dirty="0">
                <a:solidFill>
                  <a:srgbClr val="000000"/>
                </a:solidFill>
                <a:ea typeface="Geneva" charset="-128"/>
              </a:endParaRPr>
            </a:p>
          </p:txBody>
        </p:sp>
      </p:grpSp>
      <p:grpSp>
        <p:nvGrpSpPr>
          <p:cNvPr id="23" name="Group 686"/>
          <p:cNvGrpSpPr>
            <a:grpSpLocks/>
          </p:cNvGrpSpPr>
          <p:nvPr/>
        </p:nvGrpSpPr>
        <p:grpSpPr bwMode="auto">
          <a:xfrm>
            <a:off x="482451" y="1612900"/>
            <a:ext cx="1457325" cy="180975"/>
            <a:chOff x="1292" y="755"/>
            <a:chExt cx="918" cy="114"/>
          </a:xfrm>
        </p:grpSpPr>
        <p:sp>
          <p:nvSpPr>
            <p:cNvPr id="24" name="Rectangle 687"/>
            <p:cNvSpPr>
              <a:spLocks noChangeArrowheads="1"/>
            </p:cNvSpPr>
            <p:nvPr/>
          </p:nvSpPr>
          <p:spPr bwMode="gray">
            <a:xfrm>
              <a:off x="1292" y="777"/>
              <a:ext cx="92" cy="92"/>
            </a:xfrm>
            <a:prstGeom prst="rect">
              <a:avLst/>
            </a:prstGeom>
            <a:solidFill>
              <a:srgbClr val="AC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25" name="Rectangle 688"/>
            <p:cNvSpPr>
              <a:spLocks noChangeArrowheads="1"/>
            </p:cNvSpPr>
            <p:nvPr/>
          </p:nvSpPr>
          <p:spPr bwMode="gray">
            <a:xfrm>
              <a:off x="1418" y="755"/>
              <a:ext cx="79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fr-BE" sz="900" dirty="0">
                  <a:solidFill>
                    <a:srgbClr val="000000"/>
                  </a:solidFill>
                  <a:ea typeface="Geneva" charset="-128"/>
                </a:rPr>
                <a:t>&lt; 75 </a:t>
              </a:r>
              <a:r>
                <a:rPr lang="fr-FR" sz="900" dirty="0">
                  <a:solidFill>
                    <a:srgbClr val="000000"/>
                  </a:solidFill>
                  <a:ea typeface="Geneva" charset="-128"/>
                </a:rPr>
                <a:t>% </a:t>
              </a:r>
              <a:r>
                <a:rPr lang="fr-FR" sz="900" dirty="0" err="1">
                  <a:solidFill>
                    <a:srgbClr val="000000"/>
                  </a:solidFill>
                  <a:ea typeface="Geneva" charset="-128"/>
                </a:rPr>
                <a:t>din</a:t>
              </a:r>
              <a:r>
                <a:rPr lang="fr-FR" sz="900" dirty="0">
                  <a:solidFill>
                    <a:srgbClr val="000000"/>
                  </a:solidFill>
                  <a:ea typeface="Geneva" charset="-128"/>
                </a:rPr>
                <a:t> media UE</a:t>
              </a:r>
            </a:p>
          </p:txBody>
        </p:sp>
      </p:grpSp>
      <p:sp>
        <p:nvSpPr>
          <p:cNvPr id="26" name="Rectangle 689"/>
          <p:cNvSpPr>
            <a:spLocks noChangeArrowheads="1"/>
          </p:cNvSpPr>
          <p:nvPr/>
        </p:nvSpPr>
        <p:spPr bwMode="gray">
          <a:xfrm>
            <a:off x="468312" y="1196975"/>
            <a:ext cx="18802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spcBef>
                <a:spcPct val="0"/>
              </a:spcBef>
              <a:buFontTx/>
              <a:buNone/>
            </a:pPr>
            <a:r>
              <a:rPr lang="ro-RO" sz="1100" b="1" dirty="0" smtClean="0">
                <a:solidFill>
                  <a:srgbClr val="000000"/>
                </a:solidFill>
                <a:ea typeface="Geneva" charset="-128"/>
              </a:rPr>
              <a:t>PIB/cap de locuitor*</a:t>
            </a:r>
            <a:endParaRPr lang="ro-RO" sz="1100" b="1" dirty="0">
              <a:solidFill>
                <a:srgbClr val="000000"/>
              </a:solidFill>
              <a:ea typeface="Geneva" charset="-128"/>
            </a:endParaRPr>
          </a:p>
        </p:txBody>
      </p:sp>
      <p:grpSp>
        <p:nvGrpSpPr>
          <p:cNvPr id="27" name="Group 1744"/>
          <p:cNvGrpSpPr>
            <a:grpSpLocks/>
          </p:cNvGrpSpPr>
          <p:nvPr/>
        </p:nvGrpSpPr>
        <p:grpSpPr bwMode="auto">
          <a:xfrm>
            <a:off x="489423" y="1816100"/>
            <a:ext cx="657225" cy="180975"/>
            <a:chOff x="1937" y="755"/>
            <a:chExt cx="414" cy="114"/>
          </a:xfrm>
        </p:grpSpPr>
        <p:sp>
          <p:nvSpPr>
            <p:cNvPr id="28" name="Rectangle 1745"/>
            <p:cNvSpPr>
              <a:spLocks noChangeArrowheads="1"/>
            </p:cNvSpPr>
            <p:nvPr/>
          </p:nvSpPr>
          <p:spPr bwMode="gray">
            <a:xfrm>
              <a:off x="1937" y="777"/>
              <a:ext cx="92" cy="9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29" name="Rectangle 1746"/>
            <p:cNvSpPr>
              <a:spLocks noChangeArrowheads="1"/>
            </p:cNvSpPr>
            <p:nvPr/>
          </p:nvSpPr>
          <p:spPr bwMode="gray">
            <a:xfrm>
              <a:off x="2063" y="755"/>
              <a:ext cx="2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fr-FR" sz="800" dirty="0">
                  <a:solidFill>
                    <a:srgbClr val="000000"/>
                  </a:solidFill>
                  <a:ea typeface="Geneva" charset="-128"/>
                </a:rPr>
                <a:t>75-90 %</a:t>
              </a:r>
              <a:endParaRPr lang="fr-FR" sz="800" dirty="0">
                <a:ea typeface="Geneva" charset="-128"/>
              </a:endParaRPr>
            </a:p>
          </p:txBody>
        </p:sp>
      </p:grpSp>
      <p:grpSp>
        <p:nvGrpSpPr>
          <p:cNvPr id="30" name="Group 1747"/>
          <p:cNvGrpSpPr>
            <a:grpSpLocks/>
          </p:cNvGrpSpPr>
          <p:nvPr/>
        </p:nvGrpSpPr>
        <p:grpSpPr bwMode="auto">
          <a:xfrm>
            <a:off x="473747" y="2028825"/>
            <a:ext cx="598488" cy="180975"/>
            <a:chOff x="3354" y="755"/>
            <a:chExt cx="377" cy="114"/>
          </a:xfrm>
        </p:grpSpPr>
        <p:sp>
          <p:nvSpPr>
            <p:cNvPr id="31" name="Rectangle 1748"/>
            <p:cNvSpPr>
              <a:spLocks noChangeArrowheads="1"/>
            </p:cNvSpPr>
            <p:nvPr/>
          </p:nvSpPr>
          <p:spPr bwMode="gray">
            <a:xfrm>
              <a:off x="3354" y="777"/>
              <a:ext cx="92" cy="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BE">
                <a:ea typeface="Geneva" charset="-128"/>
              </a:endParaRPr>
            </a:p>
          </p:txBody>
        </p:sp>
        <p:sp>
          <p:nvSpPr>
            <p:cNvPr id="32" name="Rectangle 1749"/>
            <p:cNvSpPr>
              <a:spLocks noChangeArrowheads="1"/>
            </p:cNvSpPr>
            <p:nvPr/>
          </p:nvSpPr>
          <p:spPr bwMode="gray">
            <a:xfrm>
              <a:off x="3480" y="755"/>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FontTx/>
                <a:buNone/>
              </a:pPr>
              <a:r>
                <a:rPr lang="fr-BE" sz="800" dirty="0">
                  <a:solidFill>
                    <a:srgbClr val="000000"/>
                  </a:solidFill>
                  <a:ea typeface="Geneva" charset="-128"/>
                </a:rPr>
                <a:t>&gt; 90 %</a:t>
              </a:r>
              <a:endParaRPr lang="fr-BE" sz="800" dirty="0">
                <a:ea typeface="Geneva" charset="-128"/>
              </a:endParaRPr>
            </a:p>
          </p:txBody>
        </p:sp>
      </p:grpSp>
      <p:sp>
        <p:nvSpPr>
          <p:cNvPr id="33" name="Rectangle 30"/>
          <p:cNvSpPr>
            <a:spLocks noChangeArrowheads="1"/>
          </p:cNvSpPr>
          <p:nvPr/>
        </p:nvSpPr>
        <p:spPr bwMode="auto">
          <a:xfrm>
            <a:off x="3491880" y="4653136"/>
            <a:ext cx="1187847" cy="259045"/>
          </a:xfrm>
          <a:prstGeom prst="rect">
            <a:avLst/>
          </a:prstGeom>
          <a:solidFill>
            <a:srgbClr val="99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defRPr/>
            </a:pPr>
            <a:r>
              <a:rPr lang="de-DE" sz="1100" b="1" dirty="0" smtClean="0">
                <a:solidFill>
                  <a:srgbClr val="000066"/>
                </a:solidFill>
              </a:rPr>
              <a:t>2014 </a:t>
            </a:r>
            <a:r>
              <a:rPr lang="de-DE" sz="1100" b="1" dirty="0">
                <a:solidFill>
                  <a:srgbClr val="000066"/>
                </a:solidFill>
              </a:rPr>
              <a:t>- </a:t>
            </a:r>
            <a:r>
              <a:rPr lang="de-DE" sz="1100" b="1" dirty="0" smtClean="0">
                <a:solidFill>
                  <a:srgbClr val="000066"/>
                </a:solidFill>
              </a:rPr>
              <a:t>2020</a:t>
            </a:r>
            <a:endParaRPr lang="de-DE" sz="1100" b="1" dirty="0">
              <a:solidFill>
                <a:srgbClr val="000066"/>
              </a:solidFill>
              <a:effectLst>
                <a:outerShdw blurRad="38100" dist="38100" dir="2700000" algn="tl">
                  <a:srgbClr val="000000"/>
                </a:outerShdw>
              </a:effectLst>
            </a:endParaRPr>
          </a:p>
        </p:txBody>
      </p:sp>
    </p:spTree>
    <p:extLst>
      <p:ext uri="{BB962C8B-B14F-4D97-AF65-F5344CB8AC3E}">
        <p14:creationId xmlns:p14="http://schemas.microsoft.com/office/powerpoint/2010/main" val="3842424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3096345" cy="648990"/>
          </a:xfrm>
        </p:spPr>
        <p:txBody>
          <a:bodyPr/>
          <a:lstStyle/>
          <a:p>
            <a:r>
              <a:rPr lang="en-GB" dirty="0" smtClean="0"/>
              <a:t>Principii </a:t>
            </a:r>
            <a:endParaRPr lang="en-GB" dirty="0"/>
          </a:p>
        </p:txBody>
      </p:sp>
      <p:graphicFrame>
        <p:nvGraphicFramePr>
          <p:cNvPr id="4" name="Diagram 3"/>
          <p:cNvGraphicFramePr/>
          <p:nvPr>
            <p:extLst>
              <p:ext uri="{D42A27DB-BD31-4B8C-83A1-F6EECF244321}">
                <p14:modId xmlns:p14="http://schemas.microsoft.com/office/powerpoint/2010/main" val="4045125534"/>
              </p:ext>
            </p:extLst>
          </p:nvPr>
        </p:nvGraphicFramePr>
        <p:xfrm>
          <a:off x="1763688" y="1988840"/>
          <a:ext cx="6840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21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5"/>
            <a:ext cx="8157592" cy="720080"/>
          </a:xfrm>
        </p:spPr>
        <p:txBody>
          <a:bodyPr/>
          <a:lstStyle/>
          <a:p>
            <a:r>
              <a:rPr lang="ro-RO" dirty="0"/>
              <a:t>Perioada 2014 -2020</a:t>
            </a:r>
            <a:r>
              <a:rPr lang="en-GB" dirty="0"/>
              <a:t>: </a:t>
            </a:r>
            <a:r>
              <a:rPr lang="ro-RO" dirty="0" smtClean="0"/>
              <a:t>Regulamentul</a:t>
            </a:r>
            <a:r>
              <a:rPr lang="en-GB" dirty="0" smtClean="0"/>
              <a:t> </a:t>
            </a:r>
            <a:r>
              <a:rPr lang="en-GB" dirty="0"/>
              <a:t>CE 1303/2013</a:t>
            </a:r>
            <a:endParaRPr lang="ro-RO" dirty="0"/>
          </a:p>
        </p:txBody>
      </p:sp>
      <p:sp>
        <p:nvSpPr>
          <p:cNvPr id="3" name="Content Placeholder 2"/>
          <p:cNvSpPr>
            <a:spLocks noGrp="1"/>
          </p:cNvSpPr>
          <p:nvPr>
            <p:ph idx="1"/>
          </p:nvPr>
        </p:nvSpPr>
        <p:spPr>
          <a:xfrm>
            <a:off x="251520" y="1916832"/>
            <a:ext cx="8435280" cy="4608512"/>
          </a:xfrm>
        </p:spPr>
        <p:txBody>
          <a:bodyPr/>
          <a:lstStyle/>
          <a:p>
            <a:pPr marL="0" lvl="1" indent="0">
              <a:buClr>
                <a:schemeClr val="bg1"/>
              </a:buClr>
              <a:buNone/>
            </a:pPr>
            <a:r>
              <a:rPr lang="vi-VN" sz="1200" dirty="0" smtClean="0">
                <a:solidFill>
                  <a:schemeClr val="hlink"/>
                </a:solidFill>
                <a:ea typeface="+mn-ea"/>
                <a:cs typeface="+mn-cs"/>
              </a:rPr>
              <a:t>Simplificare</a:t>
            </a:r>
            <a:r>
              <a:rPr lang="en-GB" sz="1200" dirty="0" smtClean="0">
                <a:solidFill>
                  <a:schemeClr val="hlink"/>
                </a:solidFill>
                <a:ea typeface="+mn-ea"/>
                <a:cs typeface="+mn-cs"/>
              </a:rPr>
              <a:t> &amp; </a:t>
            </a:r>
            <a:r>
              <a:rPr lang="en-GB" sz="1200" dirty="0" err="1" smtClean="0">
                <a:solidFill>
                  <a:schemeClr val="hlink"/>
                </a:solidFill>
                <a:ea typeface="+mn-ea"/>
                <a:cs typeface="+mn-cs"/>
              </a:rPr>
              <a:t>concentrare</a:t>
            </a:r>
            <a:r>
              <a:rPr lang="vi-VN" sz="1200" b="0" dirty="0" smtClean="0">
                <a:solidFill>
                  <a:schemeClr val="accent2"/>
                </a:solidFill>
              </a:rPr>
              <a:t>: </a:t>
            </a:r>
            <a:r>
              <a:rPr lang="vi-VN" sz="1200" b="0" dirty="0">
                <a:solidFill>
                  <a:schemeClr val="accent2"/>
                </a:solidFill>
              </a:rPr>
              <a:t>același set de norme pentru cinci</a:t>
            </a:r>
            <a:r>
              <a:rPr lang="en-GB" sz="1200" b="0" dirty="0">
                <a:solidFill>
                  <a:schemeClr val="accent2"/>
                </a:solidFill>
              </a:rPr>
              <a:t> </a:t>
            </a:r>
            <a:r>
              <a:rPr lang="vi-VN" sz="1200" b="1" i="0" dirty="0" smtClean="0">
                <a:solidFill>
                  <a:schemeClr val="accent2"/>
                </a:solidFill>
                <a:effectLst>
                  <a:outerShdw blurRad="38100" dist="38100" dir="2700000" algn="tl">
                    <a:srgbClr val="000000">
                      <a:alpha val="43137"/>
                    </a:srgbClr>
                  </a:outerShdw>
                </a:effectLst>
              </a:rPr>
              <a:t>Fonduri </a:t>
            </a:r>
            <a:r>
              <a:rPr lang="vi-VN" sz="1200" b="1" i="0" dirty="0">
                <a:solidFill>
                  <a:schemeClr val="accent2"/>
                </a:solidFill>
                <a:effectLst>
                  <a:outerShdw blurRad="38100" dist="38100" dir="2700000" algn="tl">
                    <a:srgbClr val="000000">
                      <a:alpha val="43137"/>
                    </a:srgbClr>
                  </a:outerShdw>
                </a:effectLst>
              </a:rPr>
              <a:t>structurale şi de investiţii </a:t>
            </a:r>
            <a:r>
              <a:rPr lang="vi-VN" sz="1200" b="1" i="0" dirty="0" smtClean="0">
                <a:solidFill>
                  <a:schemeClr val="accent2"/>
                </a:solidFill>
                <a:effectLst>
                  <a:outerShdw blurRad="38100" dist="38100" dir="2700000" algn="tl">
                    <a:srgbClr val="000000">
                      <a:alpha val="43137"/>
                    </a:srgbClr>
                  </a:outerShdw>
                </a:effectLst>
              </a:rPr>
              <a:t>europene</a:t>
            </a:r>
            <a:endParaRPr lang="en-GB" sz="1200" dirty="0">
              <a:solidFill>
                <a:schemeClr val="accent2"/>
              </a:solidFill>
            </a:endParaRPr>
          </a:p>
          <a:p>
            <a:pPr lvl="1"/>
            <a:r>
              <a:rPr lang="vi-VN" sz="1200" b="0" dirty="0">
                <a:solidFill>
                  <a:schemeClr val="accent2"/>
                </a:solidFill>
              </a:rPr>
              <a:t>Fondul european de dezvoltare regională (FE</a:t>
            </a:r>
            <a:r>
              <a:rPr lang="ro-RO" sz="1200" b="0" dirty="0">
                <a:solidFill>
                  <a:schemeClr val="accent2"/>
                </a:solidFill>
              </a:rPr>
              <a:t>DR)</a:t>
            </a:r>
            <a:endParaRPr lang="en-GB" sz="1200" b="0" dirty="0">
              <a:solidFill>
                <a:schemeClr val="accent2"/>
              </a:solidFill>
            </a:endParaRPr>
          </a:p>
          <a:p>
            <a:pPr lvl="1"/>
            <a:r>
              <a:rPr lang="vi-VN" sz="1200" b="0" dirty="0">
                <a:solidFill>
                  <a:schemeClr val="accent2"/>
                </a:solidFill>
              </a:rPr>
              <a:t>Fondul social european (FSE) </a:t>
            </a:r>
            <a:endParaRPr lang="en-GB" sz="1200" b="0" dirty="0">
              <a:solidFill>
                <a:schemeClr val="accent2"/>
              </a:solidFill>
            </a:endParaRPr>
          </a:p>
          <a:p>
            <a:pPr lvl="1"/>
            <a:r>
              <a:rPr lang="vi-VN" sz="1200" b="0" dirty="0">
                <a:solidFill>
                  <a:schemeClr val="accent2"/>
                </a:solidFill>
              </a:rPr>
              <a:t>Fondul de coeziune (FC) </a:t>
            </a:r>
            <a:endParaRPr lang="en-GB" sz="1200" b="0" dirty="0">
              <a:solidFill>
                <a:schemeClr val="accent2"/>
              </a:solidFill>
            </a:endParaRPr>
          </a:p>
          <a:p>
            <a:pPr lvl="1"/>
            <a:r>
              <a:rPr lang="vi-VN" sz="1200" b="0" dirty="0">
                <a:solidFill>
                  <a:schemeClr val="accent2"/>
                </a:solidFill>
              </a:rPr>
              <a:t>Fondul european agricol pentru dezvoltare rurală (FEADR</a:t>
            </a:r>
            <a:r>
              <a:rPr lang="ro-RO" sz="1200" b="0" dirty="0">
                <a:solidFill>
                  <a:schemeClr val="accent2"/>
                </a:solidFill>
              </a:rPr>
              <a:t>)</a:t>
            </a:r>
            <a:endParaRPr lang="en-GB" sz="1200" b="0" dirty="0">
              <a:solidFill>
                <a:schemeClr val="accent2"/>
              </a:solidFill>
            </a:endParaRPr>
          </a:p>
          <a:p>
            <a:pPr lvl="1"/>
            <a:r>
              <a:rPr lang="vi-VN" sz="1200" b="0" dirty="0">
                <a:solidFill>
                  <a:schemeClr val="accent2"/>
                </a:solidFill>
              </a:rPr>
              <a:t>Fondul european pentru pescuit şi afaceri maritime </a:t>
            </a:r>
            <a:r>
              <a:rPr lang="ro-RO" sz="1200" b="0" dirty="0">
                <a:solidFill>
                  <a:schemeClr val="accent2"/>
                </a:solidFill>
              </a:rPr>
              <a:t>(</a:t>
            </a:r>
            <a:r>
              <a:rPr lang="ro-RO" sz="1200" b="0" dirty="0" smtClean="0">
                <a:solidFill>
                  <a:schemeClr val="accent2"/>
                </a:solidFill>
              </a:rPr>
              <a:t>FEPAM)</a:t>
            </a:r>
            <a:endParaRPr lang="en-GB" sz="1200" b="0" dirty="0">
              <a:solidFill>
                <a:schemeClr val="accent2"/>
              </a:solidFill>
            </a:endParaRPr>
          </a:p>
          <a:p>
            <a:pPr marL="457200" lvl="1" indent="0">
              <a:buNone/>
            </a:pPr>
            <a:endParaRPr lang="en-GB" sz="1200" b="0" dirty="0" smtClean="0">
              <a:solidFill>
                <a:schemeClr val="accent2"/>
              </a:solidFill>
            </a:endParaRPr>
          </a:p>
          <a:p>
            <a:pPr marL="0" lvl="1" indent="0">
              <a:buNone/>
            </a:pPr>
            <a:r>
              <a:rPr lang="vi-VN" sz="1200" b="0" dirty="0" smtClean="0">
                <a:solidFill>
                  <a:schemeClr val="accent2"/>
                </a:solidFill>
              </a:rPr>
              <a:t>Politica </a:t>
            </a:r>
            <a:r>
              <a:rPr lang="vi-VN" sz="1200" b="0" dirty="0">
                <a:solidFill>
                  <a:schemeClr val="accent2"/>
                </a:solidFill>
              </a:rPr>
              <a:t>de coeziune are </a:t>
            </a:r>
            <a:r>
              <a:rPr lang="vi-VN" sz="1200" dirty="0">
                <a:solidFill>
                  <a:schemeClr val="accent2"/>
                </a:solidFill>
                <a:effectLst>
                  <a:outerShdw blurRad="38100" dist="38100" dir="2700000" algn="tl">
                    <a:srgbClr val="000000">
                      <a:alpha val="43137"/>
                    </a:srgbClr>
                  </a:outerShdw>
                </a:effectLst>
                <a:ea typeface="+mn-ea"/>
                <a:cs typeface="+mn-cs"/>
              </a:rPr>
              <a:t>11 obiective tematice </a:t>
            </a:r>
            <a:r>
              <a:rPr lang="vi-VN" sz="1200" b="0" dirty="0">
                <a:solidFill>
                  <a:schemeClr val="accent2"/>
                </a:solidFill>
              </a:rPr>
              <a:t>destinate creșterii pentru perioada 2014-2020.</a:t>
            </a:r>
          </a:p>
          <a:p>
            <a:pPr marL="0" lvl="1" indent="0">
              <a:buNone/>
            </a:pPr>
            <a:r>
              <a:rPr lang="vi-VN" sz="1200" b="0" dirty="0">
                <a:solidFill>
                  <a:schemeClr val="accent2"/>
                </a:solidFill>
              </a:rPr>
              <a:t>➔ </a:t>
            </a:r>
            <a:r>
              <a:rPr lang="vi-VN" sz="1200" b="0" dirty="0" smtClean="0">
                <a:solidFill>
                  <a:schemeClr val="accent2"/>
                </a:solidFill>
              </a:rPr>
              <a:t>FEDR sprijin</a:t>
            </a:r>
            <a:r>
              <a:rPr lang="ro-RO" sz="1200" b="0" dirty="0" smtClean="0">
                <a:solidFill>
                  <a:schemeClr val="accent2"/>
                </a:solidFill>
              </a:rPr>
              <a:t>ă</a:t>
            </a:r>
            <a:r>
              <a:rPr lang="vi-VN" sz="1200" b="0" dirty="0" smtClean="0">
                <a:solidFill>
                  <a:schemeClr val="accent2"/>
                </a:solidFill>
              </a:rPr>
              <a:t> </a:t>
            </a:r>
            <a:r>
              <a:rPr lang="vi-VN" sz="1200" b="0" dirty="0">
                <a:solidFill>
                  <a:schemeClr val="accent2"/>
                </a:solidFill>
              </a:rPr>
              <a:t>toate cele 11 obiective, însă obiectivele 1-4 sunt principalele priorități de investiții.</a:t>
            </a:r>
          </a:p>
          <a:p>
            <a:pPr marL="0" lvl="1" indent="0">
              <a:spcBef>
                <a:spcPts val="300"/>
              </a:spcBef>
              <a:spcAft>
                <a:spcPts val="300"/>
              </a:spcAft>
              <a:buNone/>
            </a:pPr>
            <a:r>
              <a:rPr lang="vi-VN" sz="1200" b="0" dirty="0">
                <a:solidFill>
                  <a:schemeClr val="accent2"/>
                </a:solidFill>
              </a:rPr>
              <a:t>➔ FSE sprijin</a:t>
            </a:r>
            <a:r>
              <a:rPr lang="ro-RO" sz="1200" b="0" dirty="0">
                <a:solidFill>
                  <a:schemeClr val="accent2"/>
                </a:solidFill>
              </a:rPr>
              <a:t>ă </a:t>
            </a:r>
            <a:r>
              <a:rPr lang="ro-RO" sz="1200" b="0" dirty="0" smtClean="0">
                <a:solidFill>
                  <a:schemeClr val="accent2"/>
                </a:solidFill>
              </a:rPr>
              <a:t>cu prioritate </a:t>
            </a:r>
            <a:r>
              <a:rPr lang="vi-VN" sz="1200" b="0" dirty="0" smtClean="0">
                <a:solidFill>
                  <a:schemeClr val="accent2"/>
                </a:solidFill>
              </a:rPr>
              <a:t>obiectivele </a:t>
            </a:r>
            <a:r>
              <a:rPr lang="vi-VN" sz="1200" b="0" dirty="0">
                <a:solidFill>
                  <a:schemeClr val="accent2"/>
                </a:solidFill>
              </a:rPr>
              <a:t>8-11, </a:t>
            </a:r>
            <a:r>
              <a:rPr lang="ro-RO" sz="1200" b="0" dirty="0" smtClean="0">
                <a:solidFill>
                  <a:schemeClr val="accent2"/>
                </a:solidFill>
              </a:rPr>
              <a:t>acoperind</a:t>
            </a:r>
            <a:r>
              <a:rPr lang="vi-VN" sz="1200" b="0" dirty="0" smtClean="0">
                <a:solidFill>
                  <a:schemeClr val="accent2"/>
                </a:solidFill>
              </a:rPr>
              <a:t>, </a:t>
            </a:r>
            <a:r>
              <a:rPr lang="vi-VN" sz="1200" b="0" dirty="0">
                <a:solidFill>
                  <a:schemeClr val="accent2"/>
                </a:solidFill>
              </a:rPr>
              <a:t>de asemenea, obiectivele 1-4.</a:t>
            </a:r>
            <a:endParaRPr lang="en-GB" sz="1200" b="0" dirty="0" smtClean="0">
              <a:solidFill>
                <a:schemeClr val="accent2"/>
              </a:solidFill>
            </a:endParaRPr>
          </a:p>
          <a:p>
            <a:pPr marL="0" lvl="1" indent="0" algn="just">
              <a:spcBef>
                <a:spcPts val="300"/>
              </a:spcBef>
              <a:spcAft>
                <a:spcPts val="300"/>
              </a:spcAft>
              <a:buClr>
                <a:schemeClr val="bg1"/>
              </a:buClr>
              <a:buNone/>
            </a:pPr>
            <a:r>
              <a:rPr lang="vi-VN" sz="1200" b="0" dirty="0">
                <a:solidFill>
                  <a:schemeClr val="accent2"/>
                </a:solidFill>
              </a:rPr>
              <a:t>Consolidarea dimensiunii urbane și combaterea</a:t>
            </a:r>
            <a:r>
              <a:rPr lang="en-GB" sz="1200" b="0" dirty="0">
                <a:solidFill>
                  <a:schemeClr val="accent2"/>
                </a:solidFill>
              </a:rPr>
              <a:t> </a:t>
            </a:r>
            <a:r>
              <a:rPr lang="vi-VN" sz="1200" b="0" dirty="0">
                <a:solidFill>
                  <a:schemeClr val="accent2"/>
                </a:solidFill>
              </a:rPr>
              <a:t>excluziunii sociale: o sumă minimă din</a:t>
            </a:r>
            <a:r>
              <a:rPr lang="en-GB" sz="1200" b="0" dirty="0">
                <a:solidFill>
                  <a:schemeClr val="accent2"/>
                </a:solidFill>
              </a:rPr>
              <a:t> </a:t>
            </a:r>
            <a:r>
              <a:rPr lang="vi-VN" sz="1200" b="0" dirty="0">
                <a:solidFill>
                  <a:schemeClr val="accent2"/>
                </a:solidFill>
              </a:rPr>
              <a:t>FEDR alocată pentru proiectele integrate la</a:t>
            </a:r>
            <a:r>
              <a:rPr lang="en-GB" sz="1200" b="0" dirty="0">
                <a:solidFill>
                  <a:schemeClr val="accent2"/>
                </a:solidFill>
              </a:rPr>
              <a:t> </a:t>
            </a:r>
            <a:r>
              <a:rPr lang="vi-VN" sz="1200" b="0" dirty="0">
                <a:solidFill>
                  <a:schemeClr val="accent2"/>
                </a:solidFill>
              </a:rPr>
              <a:t>nivelul orașelor și din FSE pentru susținerea</a:t>
            </a:r>
            <a:r>
              <a:rPr lang="en-GB" sz="1200" b="0" dirty="0">
                <a:solidFill>
                  <a:schemeClr val="accent2"/>
                </a:solidFill>
              </a:rPr>
              <a:t> </a:t>
            </a:r>
            <a:r>
              <a:rPr lang="vi-VN" sz="1200" b="0" dirty="0">
                <a:solidFill>
                  <a:schemeClr val="accent2"/>
                </a:solidFill>
              </a:rPr>
              <a:t>comunităților </a:t>
            </a:r>
            <a:r>
              <a:rPr lang="en-GB" sz="1200" b="0" dirty="0">
                <a:solidFill>
                  <a:schemeClr val="accent2"/>
                </a:solidFill>
              </a:rPr>
              <a:t> m</a:t>
            </a:r>
            <a:r>
              <a:rPr lang="vi-VN" sz="1200" b="0" dirty="0">
                <a:solidFill>
                  <a:schemeClr val="accent2"/>
                </a:solidFill>
              </a:rPr>
              <a:t>arginalizate.</a:t>
            </a:r>
          </a:p>
          <a:p>
            <a:pPr marL="0" indent="0" algn="just">
              <a:spcBef>
                <a:spcPts val="300"/>
              </a:spcBef>
              <a:spcAft>
                <a:spcPts val="300"/>
              </a:spcAft>
              <a:buFontTx/>
              <a:buNone/>
            </a:pPr>
            <a:r>
              <a:rPr lang="ro-RO" sz="1200" b="1" i="0" dirty="0" smtClean="0">
                <a:solidFill>
                  <a:schemeClr val="hlink"/>
                </a:solidFill>
              </a:rPr>
              <a:t>Strategie </a:t>
            </a:r>
            <a:r>
              <a:rPr lang="ro-RO" sz="1200" b="1" i="0" dirty="0">
                <a:solidFill>
                  <a:schemeClr val="hlink"/>
                </a:solidFill>
              </a:rPr>
              <a:t>globală de </a:t>
            </a:r>
            <a:r>
              <a:rPr lang="ro-RO" sz="1200" b="1" i="0" dirty="0" smtClean="0">
                <a:solidFill>
                  <a:schemeClr val="hlink"/>
                </a:solidFill>
              </a:rPr>
              <a:t>investiții</a:t>
            </a:r>
            <a:r>
              <a:rPr lang="en-GB" sz="1200" b="1" i="0" dirty="0" smtClean="0">
                <a:solidFill>
                  <a:schemeClr val="hlink"/>
                </a:solidFill>
              </a:rPr>
              <a:t>: </a:t>
            </a:r>
            <a:r>
              <a:rPr lang="en-GB" sz="1200" i="0" dirty="0" err="1" smtClean="0">
                <a:solidFill>
                  <a:schemeClr val="accent2"/>
                </a:solidFill>
              </a:rPr>
              <a:t>aliniere</a:t>
            </a:r>
            <a:r>
              <a:rPr lang="en-GB" sz="1200" i="0" dirty="0" smtClean="0">
                <a:solidFill>
                  <a:schemeClr val="accent2"/>
                </a:solidFill>
              </a:rPr>
              <a:t> </a:t>
            </a:r>
            <a:r>
              <a:rPr lang="en-GB" sz="1200" i="0" dirty="0">
                <a:solidFill>
                  <a:schemeClr val="accent2"/>
                </a:solidFill>
              </a:rPr>
              <a:t>la </a:t>
            </a:r>
            <a:r>
              <a:rPr lang="ro-RO" sz="1200" i="0" dirty="0">
                <a:solidFill>
                  <a:schemeClr val="accent2"/>
                </a:solidFill>
              </a:rPr>
              <a:t>obiectivele Europa 2020 &amp; noua guvernanţă economică</a:t>
            </a:r>
            <a:r>
              <a:rPr lang="en-GB" sz="1200" i="0" dirty="0">
                <a:solidFill>
                  <a:schemeClr val="accent2"/>
                </a:solidFill>
              </a:rPr>
              <a:t>, </a:t>
            </a:r>
            <a:r>
              <a:rPr lang="ro-RO" sz="1200" i="0" dirty="0">
                <a:solidFill>
                  <a:schemeClr val="accent2"/>
                </a:solidFill>
              </a:rPr>
              <a:t>coerenţă cu programele naţionale de reformă</a:t>
            </a:r>
          </a:p>
          <a:p>
            <a:pPr marL="0" lvl="1" indent="0" algn="just">
              <a:spcBef>
                <a:spcPts val="300"/>
              </a:spcBef>
              <a:spcAft>
                <a:spcPts val="300"/>
              </a:spcAft>
              <a:buNone/>
            </a:pPr>
            <a:r>
              <a:rPr lang="ro-RO" sz="1200" dirty="0">
                <a:solidFill>
                  <a:schemeClr val="hlink"/>
                </a:solidFill>
              </a:rPr>
              <a:t>Condiţionalitate ex ante</a:t>
            </a:r>
            <a:r>
              <a:rPr lang="en-GB" sz="1200" dirty="0">
                <a:solidFill>
                  <a:schemeClr val="hlink"/>
                </a:solidFill>
              </a:rPr>
              <a:t>: </a:t>
            </a:r>
            <a:r>
              <a:rPr lang="vi-VN" sz="1200" b="0" dirty="0">
                <a:solidFill>
                  <a:schemeClr val="accent2"/>
                </a:solidFill>
              </a:rPr>
              <a:t>introducerea unor precondiții specifice</a:t>
            </a:r>
            <a:r>
              <a:rPr lang="en-GB" sz="1200" b="0" dirty="0">
                <a:solidFill>
                  <a:schemeClr val="accent2"/>
                </a:solidFill>
              </a:rPr>
              <a:t> </a:t>
            </a:r>
            <a:r>
              <a:rPr lang="vi-VN" sz="1200" b="0" dirty="0">
                <a:solidFill>
                  <a:schemeClr val="accent2"/>
                </a:solidFill>
              </a:rPr>
              <a:t>anterior canalizării fondurilor.</a:t>
            </a:r>
          </a:p>
          <a:p>
            <a:pPr marL="0" lvl="1" indent="0" algn="just">
              <a:spcBef>
                <a:spcPts val="300"/>
              </a:spcBef>
              <a:spcAft>
                <a:spcPts val="300"/>
              </a:spcAft>
              <a:buNone/>
            </a:pPr>
            <a:r>
              <a:rPr lang="ro-RO" sz="1200" dirty="0" smtClean="0">
                <a:solidFill>
                  <a:schemeClr val="hlink"/>
                </a:solidFill>
                <a:ea typeface="+mn-ea"/>
                <a:cs typeface="+mn-cs"/>
              </a:rPr>
              <a:t>Accent </a:t>
            </a:r>
            <a:r>
              <a:rPr lang="ro-RO" sz="1200" dirty="0">
                <a:solidFill>
                  <a:schemeClr val="hlink"/>
                </a:solidFill>
                <a:ea typeface="+mn-ea"/>
                <a:cs typeface="+mn-cs"/>
              </a:rPr>
              <a:t>pe </a:t>
            </a:r>
            <a:r>
              <a:rPr lang="ro-RO" sz="1200" dirty="0" smtClean="0">
                <a:solidFill>
                  <a:schemeClr val="hlink"/>
                </a:solidFill>
                <a:ea typeface="+mn-ea"/>
                <a:cs typeface="+mn-cs"/>
              </a:rPr>
              <a:t>rezultate</a:t>
            </a:r>
            <a:r>
              <a:rPr lang="en-GB" sz="1200" dirty="0" smtClean="0">
                <a:solidFill>
                  <a:schemeClr val="hlink"/>
                </a:solidFill>
                <a:ea typeface="+mn-ea"/>
                <a:cs typeface="+mn-cs"/>
              </a:rPr>
              <a:t> &amp; </a:t>
            </a:r>
            <a:r>
              <a:rPr lang="ro-RO" sz="1200" dirty="0" smtClean="0">
                <a:solidFill>
                  <a:schemeClr val="hlink"/>
                </a:solidFill>
              </a:rPr>
              <a:t>performanţă</a:t>
            </a:r>
            <a:r>
              <a:rPr lang="en-GB" sz="1200" b="0" dirty="0" smtClean="0">
                <a:solidFill>
                  <a:schemeClr val="accent2"/>
                </a:solidFill>
              </a:rPr>
              <a:t>: </a:t>
            </a:r>
            <a:r>
              <a:rPr lang="vi-VN" sz="1200" b="0" dirty="0">
                <a:solidFill>
                  <a:schemeClr val="accent2"/>
                </a:solidFill>
              </a:rPr>
              <a:t>ținte mai</a:t>
            </a:r>
            <a:r>
              <a:rPr lang="en-GB" sz="1200" b="0" dirty="0">
                <a:solidFill>
                  <a:schemeClr val="accent2"/>
                </a:solidFill>
              </a:rPr>
              <a:t> </a:t>
            </a:r>
            <a:r>
              <a:rPr lang="vi-VN" sz="1200" b="0" dirty="0">
                <a:solidFill>
                  <a:schemeClr val="accent2"/>
                </a:solidFill>
              </a:rPr>
              <a:t>clare și măsurabile pentru un grad sporit </a:t>
            </a:r>
            <a:r>
              <a:rPr lang="vi-VN" sz="1200" b="0" dirty="0" smtClean="0">
                <a:solidFill>
                  <a:schemeClr val="accent2"/>
                </a:solidFill>
              </a:rPr>
              <a:t>de</a:t>
            </a:r>
            <a:r>
              <a:rPr lang="en-GB" sz="1200" b="0" dirty="0" smtClean="0">
                <a:solidFill>
                  <a:schemeClr val="accent2"/>
                </a:solidFill>
              </a:rPr>
              <a:t> </a:t>
            </a:r>
            <a:r>
              <a:rPr lang="vi-VN" sz="1200" b="0" dirty="0" smtClean="0">
                <a:solidFill>
                  <a:schemeClr val="accent2"/>
                </a:solidFill>
              </a:rPr>
              <a:t>răspundere</a:t>
            </a:r>
            <a:r>
              <a:rPr lang="vi-VN" sz="1200" b="0" dirty="0">
                <a:solidFill>
                  <a:schemeClr val="accent2"/>
                </a:solidFill>
              </a:rPr>
              <a:t>.</a:t>
            </a:r>
          </a:p>
          <a:p>
            <a:pPr>
              <a:spcBef>
                <a:spcPts val="300"/>
              </a:spcBef>
              <a:spcAft>
                <a:spcPts val="300"/>
              </a:spcAft>
              <a:buFontTx/>
              <a:buNone/>
            </a:pPr>
            <a:r>
              <a:rPr lang="ro-RO" sz="1200" b="1" i="0" dirty="0" smtClean="0">
                <a:solidFill>
                  <a:schemeClr val="hlink"/>
                </a:solidFill>
              </a:rPr>
              <a:t>Noi instrumente: </a:t>
            </a:r>
            <a:r>
              <a:rPr lang="ro-RO" sz="1200" i="0" dirty="0">
                <a:solidFill>
                  <a:schemeClr val="accent2"/>
                </a:solidFill>
              </a:rPr>
              <a:t>ITI, CLLD</a:t>
            </a:r>
          </a:p>
          <a:p>
            <a:endParaRPr lang="en-GB" sz="1300" i="0" dirty="0"/>
          </a:p>
          <a:p>
            <a:endParaRPr lang="en-GB" sz="1400" i="0" dirty="0"/>
          </a:p>
          <a:p>
            <a:endParaRPr lang="en-GB" sz="1400" i="0" dirty="0"/>
          </a:p>
          <a:p>
            <a:endParaRPr lang="en-GB" dirty="0"/>
          </a:p>
        </p:txBody>
      </p:sp>
    </p:spTree>
    <p:extLst>
      <p:ext uri="{BB962C8B-B14F-4D97-AF65-F5344CB8AC3E}">
        <p14:creationId xmlns:p14="http://schemas.microsoft.com/office/powerpoint/2010/main" val="54467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501008"/>
            <a:ext cx="8056491" cy="2664296"/>
          </a:xfrm>
        </p:spPr>
        <p:txBody>
          <a:bodyPr/>
          <a:lstStyle/>
          <a:p>
            <a:endParaRPr lang="ro-RO" sz="1400" b="1" i="0" dirty="0" smtClean="0">
              <a:effectLst/>
            </a:endParaRPr>
          </a:p>
          <a:p>
            <a:pPr algn="just"/>
            <a:r>
              <a:rPr lang="vi-VN" sz="1400" b="1" i="0" dirty="0" smtClean="0">
                <a:effectLst/>
              </a:rPr>
              <a:t>Cadrul politicii de coeziune </a:t>
            </a:r>
            <a:r>
              <a:rPr lang="en-GB" sz="1400" i="0" dirty="0" smtClean="0">
                <a:effectLst/>
              </a:rPr>
              <a:t>=</a:t>
            </a:r>
            <a:r>
              <a:rPr lang="vi-VN" sz="1400" i="0" dirty="0" smtClean="0">
                <a:effectLst/>
              </a:rPr>
              <a:t> stabilit pentru o perioadă de 7 ani. </a:t>
            </a:r>
            <a:br>
              <a:rPr lang="vi-VN" sz="1400" i="0" dirty="0" smtClean="0">
                <a:effectLst/>
              </a:rPr>
            </a:br>
            <a:endParaRPr lang="en-GB" sz="1400" i="0" dirty="0" smtClean="0">
              <a:effectLst/>
            </a:endParaRPr>
          </a:p>
          <a:p>
            <a:pPr algn="just"/>
            <a:r>
              <a:rPr lang="vi-VN" sz="1400" i="0" dirty="0" smtClean="0">
                <a:effectLst/>
              </a:rPr>
              <a:t>Fiecare stat membru elaborează un proiect de </a:t>
            </a:r>
            <a:r>
              <a:rPr lang="vi-VN" sz="1400" b="1" i="0" dirty="0" smtClean="0">
                <a:effectLst/>
              </a:rPr>
              <a:t>Acord de parteneriat </a:t>
            </a:r>
            <a:r>
              <a:rPr lang="vi-VN" sz="1400" i="0" dirty="0" smtClean="0">
                <a:effectLst/>
              </a:rPr>
              <a:t>care evidenţiază strategia ţării şi propune o listă de programe operaţionale (PO). </a:t>
            </a:r>
          </a:p>
        </p:txBody>
      </p:sp>
      <p:sp>
        <p:nvSpPr>
          <p:cNvPr id="4" name="Rectangle 16"/>
          <p:cNvSpPr>
            <a:spLocks noChangeArrowheads="1"/>
          </p:cNvSpPr>
          <p:nvPr/>
        </p:nvSpPr>
        <p:spPr bwMode="gray">
          <a:xfrm>
            <a:off x="6441655" y="2167901"/>
            <a:ext cx="2159000" cy="7191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buFontTx/>
              <a:buNone/>
            </a:pPr>
            <a:r>
              <a:rPr lang="fr-BE">
                <a:solidFill>
                  <a:schemeClr val="bg1"/>
                </a:solidFill>
                <a:ea typeface="Geneva" charset="-128"/>
              </a:rPr>
              <a:t>Programe operaţionale</a:t>
            </a:r>
            <a:endParaRPr lang="fr-FR">
              <a:solidFill>
                <a:schemeClr val="bg1"/>
              </a:solidFill>
              <a:ea typeface="Geneva" charset="-128"/>
            </a:endParaRPr>
          </a:p>
        </p:txBody>
      </p:sp>
      <p:grpSp>
        <p:nvGrpSpPr>
          <p:cNvPr id="5" name="Group 28"/>
          <p:cNvGrpSpPr>
            <a:grpSpLocks/>
          </p:cNvGrpSpPr>
          <p:nvPr/>
        </p:nvGrpSpPr>
        <p:grpSpPr bwMode="auto">
          <a:xfrm>
            <a:off x="3563888" y="2183386"/>
            <a:ext cx="2449513" cy="719138"/>
            <a:chOff x="2154" y="1091"/>
            <a:chExt cx="1543" cy="453"/>
          </a:xfrm>
        </p:grpSpPr>
        <p:sp>
          <p:nvSpPr>
            <p:cNvPr id="6" name="AutoShape 25"/>
            <p:cNvSpPr>
              <a:spLocks noChangeArrowheads="1"/>
            </p:cNvSpPr>
            <p:nvPr/>
          </p:nvSpPr>
          <p:spPr bwMode="gray">
            <a:xfrm>
              <a:off x="3470" y="1091"/>
              <a:ext cx="227" cy="453"/>
            </a:xfrm>
            <a:prstGeom prst="homePlate">
              <a:avLst>
                <a:gd name="adj" fmla="val 25000"/>
              </a:avLst>
            </a:prstGeom>
            <a:gradFill rotWithShape="1">
              <a:gsLst>
                <a:gs pos="0">
                  <a:schemeClr val="hlink"/>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BE">
                <a:ea typeface="Geneva" charset="-128"/>
              </a:endParaRPr>
            </a:p>
          </p:txBody>
        </p:sp>
        <p:sp>
          <p:nvSpPr>
            <p:cNvPr id="7" name="Rectangle 14"/>
            <p:cNvSpPr>
              <a:spLocks noChangeArrowheads="1"/>
            </p:cNvSpPr>
            <p:nvPr/>
          </p:nvSpPr>
          <p:spPr bwMode="gray">
            <a:xfrm>
              <a:off x="2154" y="1091"/>
              <a:ext cx="1360" cy="45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fr-FR" dirty="0" smtClean="0">
                  <a:solidFill>
                    <a:schemeClr val="bg1"/>
                  </a:solidFill>
                  <a:ea typeface="Geneva" charset="-128"/>
                </a:rPr>
                <a:t>Acord </a:t>
              </a:r>
              <a:r>
                <a:rPr lang="fr-FR" dirty="0">
                  <a:solidFill>
                    <a:schemeClr val="bg1"/>
                  </a:solidFill>
                  <a:ea typeface="Geneva" charset="-128"/>
                </a:rPr>
                <a:t>de</a:t>
              </a:r>
              <a:r>
                <a:rPr lang="en-US" dirty="0">
                  <a:ea typeface="Geneva" charset="-128"/>
                </a:rPr>
                <a:t/>
              </a:r>
              <a:br>
                <a:rPr lang="en-US" dirty="0">
                  <a:ea typeface="Geneva" charset="-128"/>
                </a:rPr>
              </a:br>
              <a:r>
                <a:rPr lang="fr-FR" dirty="0">
                  <a:solidFill>
                    <a:schemeClr val="bg1"/>
                  </a:solidFill>
                  <a:ea typeface="Geneva" charset="-128"/>
                </a:rPr>
                <a:t>parteneriat</a:t>
              </a:r>
            </a:p>
          </p:txBody>
        </p:sp>
      </p:grpSp>
      <p:grpSp>
        <p:nvGrpSpPr>
          <p:cNvPr id="8" name="Group 27"/>
          <p:cNvGrpSpPr>
            <a:grpSpLocks/>
          </p:cNvGrpSpPr>
          <p:nvPr/>
        </p:nvGrpSpPr>
        <p:grpSpPr bwMode="auto">
          <a:xfrm>
            <a:off x="539552" y="2204864"/>
            <a:ext cx="2698751" cy="719138"/>
            <a:chOff x="567" y="706"/>
            <a:chExt cx="1700" cy="453"/>
          </a:xfrm>
        </p:grpSpPr>
        <p:sp>
          <p:nvSpPr>
            <p:cNvPr id="9" name="AutoShape 24"/>
            <p:cNvSpPr>
              <a:spLocks noChangeArrowheads="1"/>
            </p:cNvSpPr>
            <p:nvPr/>
          </p:nvSpPr>
          <p:spPr bwMode="gray">
            <a:xfrm>
              <a:off x="2040" y="706"/>
              <a:ext cx="227" cy="453"/>
            </a:xfrm>
            <a:prstGeom prst="homePlate">
              <a:avLst>
                <a:gd name="adj" fmla="val 25000"/>
              </a:avLst>
            </a:prstGeom>
            <a:gradFill rotWithShape="1">
              <a:gsLst>
                <a:gs pos="0">
                  <a:schemeClr val="hlink"/>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BE">
                <a:ea typeface="Geneva" charset="-128"/>
              </a:endParaRPr>
            </a:p>
          </p:txBody>
        </p:sp>
        <p:sp>
          <p:nvSpPr>
            <p:cNvPr id="10" name="Rectangle 13"/>
            <p:cNvSpPr>
              <a:spLocks noChangeArrowheads="1"/>
            </p:cNvSpPr>
            <p:nvPr/>
          </p:nvSpPr>
          <p:spPr bwMode="gray">
            <a:xfrm>
              <a:off x="567" y="706"/>
              <a:ext cx="1360" cy="45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Tx/>
                <a:buNone/>
              </a:pPr>
              <a:r>
                <a:rPr lang="ro-RO" dirty="0" smtClean="0">
                  <a:solidFill>
                    <a:schemeClr val="bg1"/>
                  </a:solidFill>
                  <a:ea typeface="Geneva" charset="-128"/>
                </a:rPr>
                <a:t>Cadru strategic comun</a:t>
              </a:r>
              <a:endParaRPr lang="ro-RO" dirty="0">
                <a:solidFill>
                  <a:schemeClr val="bg1"/>
                </a:solidFill>
                <a:ea typeface="Geneva" charset="-128"/>
              </a:endParaRPr>
            </a:p>
          </p:txBody>
        </p:sp>
      </p:grpSp>
      <p:sp>
        <p:nvSpPr>
          <p:cNvPr id="13" name="Up Arrow Callout 12"/>
          <p:cNvSpPr/>
          <p:nvPr/>
        </p:nvSpPr>
        <p:spPr bwMode="auto">
          <a:xfrm>
            <a:off x="2627784" y="3068960"/>
            <a:ext cx="936104" cy="576064"/>
          </a:xfrm>
          <a:prstGeom prst="upArrowCallout">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lgn="ctr"/>
            <a:r>
              <a:rPr kumimoji="0" lang="ro-RO" sz="1200" b="0" i="0" u="none" strike="noStrike" cap="none" normalizeH="0" baseline="0" dirty="0" smtClean="0">
                <a:ln>
                  <a:noFill/>
                </a:ln>
                <a:solidFill>
                  <a:srgbClr val="0F5494"/>
                </a:solidFill>
                <a:effectLst/>
                <a:latin typeface="Verdana" pitchFamily="34" charset="0"/>
              </a:rPr>
              <a:t>DPCE</a:t>
            </a:r>
            <a:r>
              <a:rPr kumimoji="0" lang="en-US" sz="1200" b="0" i="0" u="none" strike="noStrike" cap="none" normalizeH="0" baseline="0" dirty="0" smtClean="0">
                <a:ln>
                  <a:noFill/>
                </a:ln>
                <a:solidFill>
                  <a:srgbClr val="0F5494"/>
                </a:solidFill>
                <a:effectLst/>
                <a:latin typeface="Verdana" pitchFamily="34" charset="0"/>
              </a:rPr>
              <a:t>, </a:t>
            </a:r>
            <a:r>
              <a:rPr lang="en-US" dirty="0" smtClean="0"/>
              <a:t>RS</a:t>
            </a:r>
            <a:r>
              <a:rPr lang="ro-RO" dirty="0" smtClean="0"/>
              <a:t>Ț</a:t>
            </a:r>
            <a:endParaRPr kumimoji="0" lang="en-US" sz="1200" b="0" i="0" u="none" strike="noStrike" cap="none" normalizeH="0" baseline="0" dirty="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9245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1000"/>
                                        <p:tgtEl>
                                          <p:spTgt spid="5"/>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39851"/>
            <a:ext cx="8229600" cy="720998"/>
          </a:xfrm>
        </p:spPr>
        <p:txBody>
          <a:bodyPr/>
          <a:lstStyle/>
          <a:p>
            <a:r>
              <a:rPr lang="ro-RO" dirty="0" smtClean="0"/>
              <a:t>Documentul de poziție al CE - 2012</a:t>
            </a:r>
            <a:endParaRPr lang="en-GB" dirty="0"/>
          </a:p>
        </p:txBody>
      </p:sp>
      <p:sp>
        <p:nvSpPr>
          <p:cNvPr id="3" name="Content Placeholder 2"/>
          <p:cNvSpPr>
            <a:spLocks noGrp="1"/>
          </p:cNvSpPr>
          <p:nvPr>
            <p:ph idx="1"/>
          </p:nvPr>
        </p:nvSpPr>
        <p:spPr>
          <a:xfrm>
            <a:off x="467544" y="2132856"/>
            <a:ext cx="8229600" cy="3888432"/>
          </a:xfrm>
        </p:spPr>
        <p:txBody>
          <a:bodyPr/>
          <a:lstStyle/>
          <a:p>
            <a:pPr algn="just">
              <a:buBlip>
                <a:blip r:embed="rId3"/>
              </a:buBlip>
            </a:pPr>
            <a:r>
              <a:rPr lang="ro-RO" sz="1400" i="0" dirty="0" smtClean="0"/>
              <a:t>a stabilit cadrul de dialog intre serviciile Comisiei Europene și România </a:t>
            </a:r>
            <a:r>
              <a:rPr lang="ro-RO" sz="1400" i="0" dirty="0"/>
              <a:t>î</a:t>
            </a:r>
            <a:r>
              <a:rPr lang="ro-RO" sz="1400" i="0" dirty="0" smtClean="0"/>
              <a:t>n ceea ce privește elaborarea Acordului de Parteneriat și a programelor operaționale </a:t>
            </a:r>
          </a:p>
          <a:p>
            <a:pPr algn="just">
              <a:buBlip>
                <a:blip r:embed="rId3"/>
              </a:buBlip>
            </a:pPr>
            <a:r>
              <a:rPr lang="ro-RO" sz="1400" i="0" dirty="0" smtClean="0"/>
              <a:t>a definit principalele priorități de finanțare pentru a optimiza utilizarea FESI, favorizând creșterea economică, dar menținând deopotrivă solidaritatea socială</a:t>
            </a:r>
          </a:p>
          <a:p>
            <a:pPr marL="0" indent="0" algn="just">
              <a:buNone/>
            </a:pPr>
            <a:endParaRPr lang="ro-RO" sz="1400" i="0" dirty="0" smtClean="0"/>
          </a:p>
          <a:p>
            <a:pPr algn="just"/>
            <a:r>
              <a:rPr lang="ro-RO" sz="1400" i="0" dirty="0" smtClean="0"/>
              <a:t>Considerente</a:t>
            </a:r>
            <a:r>
              <a:rPr lang="en-GB" sz="1400" i="0" dirty="0" smtClean="0"/>
              <a:t> </a:t>
            </a:r>
            <a:r>
              <a:rPr lang="ro-RO" sz="1400" i="0" dirty="0" smtClean="0"/>
              <a:t>generale</a:t>
            </a:r>
            <a:r>
              <a:rPr lang="en-GB" sz="1400" i="0" dirty="0" smtClean="0"/>
              <a:t> </a:t>
            </a:r>
            <a:r>
              <a:rPr lang="ro-RO" sz="1400" i="0" dirty="0" smtClean="0"/>
              <a:t>pentru</a:t>
            </a:r>
            <a:r>
              <a:rPr lang="en-GB" sz="1400" i="0" dirty="0" smtClean="0"/>
              <a:t> </a:t>
            </a:r>
            <a:r>
              <a:rPr lang="ro-RO" sz="1400" i="0" dirty="0" smtClean="0"/>
              <a:t>a îmbunătăți</a:t>
            </a:r>
            <a:r>
              <a:rPr lang="en-GB" sz="1400" i="0" dirty="0" smtClean="0"/>
              <a:t> </a:t>
            </a:r>
            <a:r>
              <a:rPr lang="ro-RO" sz="1400" i="0" dirty="0" smtClean="0"/>
              <a:t>guvernanța și </a:t>
            </a:r>
            <a:r>
              <a:rPr lang="en-GB" sz="1400" i="0" dirty="0" err="1" smtClean="0"/>
              <a:t>efi</a:t>
            </a:r>
            <a:r>
              <a:rPr lang="ro-RO" sz="1400" i="0" dirty="0" smtClean="0"/>
              <a:t>cacitatea</a:t>
            </a:r>
            <a:r>
              <a:rPr lang="en-GB" sz="1400" i="0" dirty="0" smtClean="0"/>
              <a:t> </a:t>
            </a:r>
            <a:r>
              <a:rPr lang="en-GB" sz="1400" i="0" dirty="0"/>
              <a:t>fondurilor:</a:t>
            </a:r>
          </a:p>
          <a:p>
            <a:pPr algn="just"/>
            <a:r>
              <a:rPr lang="ro-RO" sz="1400" i="0" dirty="0" smtClean="0"/>
              <a:t>- finanțarea va avea la baz</a:t>
            </a:r>
            <a:r>
              <a:rPr lang="ro-RO" sz="1400" i="0" dirty="0"/>
              <a:t>ă</a:t>
            </a:r>
            <a:r>
              <a:rPr lang="ro-RO" sz="1400" i="0" dirty="0" smtClean="0"/>
              <a:t> o programare eficientă, incluzând reforme și măsuri sistemice pentru sprijinirea unei abordări globale </a:t>
            </a:r>
            <a:r>
              <a:rPr lang="ro-RO" sz="1400" i="0" dirty="0"/>
              <a:t>ș</a:t>
            </a:r>
            <a:r>
              <a:rPr lang="ro-RO" sz="1400" i="0" dirty="0" smtClean="0"/>
              <a:t>i printr-o capacitate administrativă puternică </a:t>
            </a:r>
            <a:r>
              <a:rPr lang="ro-RO" sz="1400" i="0" dirty="0"/>
              <a:t>ș</a:t>
            </a:r>
            <a:r>
              <a:rPr lang="ro-RO" sz="1400" i="0" dirty="0" smtClean="0"/>
              <a:t>i specializată </a:t>
            </a:r>
          </a:p>
          <a:p>
            <a:pPr algn="just"/>
            <a:r>
              <a:rPr lang="ro-RO" sz="1400" i="0" dirty="0" smtClean="0"/>
              <a:t>- planificarea nevoilor la nivelul local trebuie să se bazeze pe o cartografiere a structurilor existente și a adecvării acestora, inclusiv în funcție de tendințele demografice proiectate ale populației</a:t>
            </a:r>
            <a:r>
              <a:rPr lang="en-GB" dirty="0" smtClean="0"/>
              <a:t>.</a:t>
            </a:r>
            <a:endParaRPr lang="en-GB" dirty="0"/>
          </a:p>
          <a:p>
            <a:endParaRPr lang="en-GB" dirty="0"/>
          </a:p>
        </p:txBody>
      </p:sp>
    </p:spTree>
    <p:extLst>
      <p:ext uri="{BB962C8B-B14F-4D97-AF65-F5344CB8AC3E}">
        <p14:creationId xmlns:p14="http://schemas.microsoft.com/office/powerpoint/2010/main" val="386686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39851"/>
            <a:ext cx="8229600" cy="720998"/>
          </a:xfrm>
        </p:spPr>
        <p:txBody>
          <a:bodyPr/>
          <a:lstStyle/>
          <a:p>
            <a:r>
              <a:rPr lang="ro-RO" sz="1800" dirty="0" smtClean="0"/>
              <a:t>Documentul de poziție – accesibilitate, disponibilitate, calitate în asistență socială, sănătate, educație  </a:t>
            </a:r>
            <a:endParaRPr lang="en-GB" sz="1800" dirty="0"/>
          </a:p>
        </p:txBody>
      </p:sp>
      <p:sp>
        <p:nvSpPr>
          <p:cNvPr id="3" name="Content Placeholder 2"/>
          <p:cNvSpPr>
            <a:spLocks noGrp="1"/>
          </p:cNvSpPr>
          <p:nvPr>
            <p:ph idx="1"/>
          </p:nvPr>
        </p:nvSpPr>
        <p:spPr>
          <a:xfrm>
            <a:off x="467544" y="2348880"/>
            <a:ext cx="8229600" cy="3888432"/>
          </a:xfrm>
        </p:spPr>
        <p:txBody>
          <a:bodyPr/>
          <a:lstStyle/>
          <a:p>
            <a:pPr algn="just">
              <a:buBlip>
                <a:blip r:embed="rId3"/>
              </a:buBlip>
            </a:pPr>
            <a:r>
              <a:rPr lang="vi-VN" sz="1400" i="0" dirty="0" smtClean="0"/>
              <a:t>servicii </a:t>
            </a:r>
            <a:r>
              <a:rPr lang="vi-VN" sz="1400" i="0" dirty="0"/>
              <a:t>medicale și </a:t>
            </a:r>
            <a:r>
              <a:rPr lang="vi-VN" sz="1400" i="0" dirty="0" smtClean="0"/>
              <a:t>sociale</a:t>
            </a:r>
            <a:r>
              <a:rPr lang="ro-RO" sz="1400" i="0" dirty="0" smtClean="0"/>
              <a:t> - </a:t>
            </a:r>
            <a:r>
              <a:rPr lang="vi-VN" sz="1400" i="0" dirty="0" smtClean="0"/>
              <a:t>grupurile </a:t>
            </a:r>
            <a:r>
              <a:rPr lang="vi-VN" sz="1400" i="0" dirty="0"/>
              <a:t>cele mai vulnerabile (persoane în vârstă, persoane cu handicap, </a:t>
            </a:r>
            <a:r>
              <a:rPr lang="vi-VN" sz="1400" b="1" i="0" dirty="0"/>
              <a:t>copii</a:t>
            </a:r>
            <a:r>
              <a:rPr lang="vi-VN" sz="1400" i="0" dirty="0"/>
              <a:t>, persoane care locuiesc în zone rurale etc</a:t>
            </a:r>
            <a:r>
              <a:rPr lang="vi-VN" sz="1400" i="0" dirty="0" smtClean="0"/>
              <a:t>.)</a:t>
            </a:r>
            <a:r>
              <a:rPr lang="ro-RO" sz="1400" i="0" dirty="0" smtClean="0"/>
              <a:t>, cu </a:t>
            </a:r>
            <a:r>
              <a:rPr lang="vi-VN" sz="1400" i="0" dirty="0" smtClean="0"/>
              <a:t>accent asupra </a:t>
            </a:r>
            <a:r>
              <a:rPr lang="vi-VN" sz="1400" i="0" dirty="0"/>
              <a:t>populației </a:t>
            </a:r>
            <a:r>
              <a:rPr lang="vi-VN" sz="1400" i="0" dirty="0" smtClean="0"/>
              <a:t>rome</a:t>
            </a:r>
            <a:r>
              <a:rPr lang="ro-RO" sz="1400" i="0" dirty="0"/>
              <a:t>;</a:t>
            </a:r>
            <a:r>
              <a:rPr lang="vi-VN" sz="1400" i="0" dirty="0" smtClean="0"/>
              <a:t> </a:t>
            </a:r>
            <a:r>
              <a:rPr lang="ro-RO" sz="1400" i="0" dirty="0"/>
              <a:t>g</a:t>
            </a:r>
            <a:r>
              <a:rPr lang="vi-VN" sz="1400" i="0" dirty="0" smtClean="0"/>
              <a:t>ama </a:t>
            </a:r>
            <a:r>
              <a:rPr lang="ro-RO" sz="1400" i="0" dirty="0" smtClean="0"/>
              <a:t>adaptată </a:t>
            </a:r>
            <a:r>
              <a:rPr lang="vi-VN" sz="1400" i="0" dirty="0" smtClean="0"/>
              <a:t>nevoil</a:t>
            </a:r>
            <a:r>
              <a:rPr lang="ro-RO" sz="1400" i="0" dirty="0" smtClean="0"/>
              <a:t>or</a:t>
            </a:r>
            <a:r>
              <a:rPr lang="vi-VN" sz="1400" i="0" dirty="0" smtClean="0"/>
              <a:t> reale</a:t>
            </a:r>
            <a:r>
              <a:rPr lang="ro-RO" sz="1400" i="0" dirty="0"/>
              <a:t>;</a:t>
            </a:r>
            <a:r>
              <a:rPr lang="vi-VN" sz="1400" i="0" dirty="0" smtClean="0"/>
              <a:t> atenție </a:t>
            </a:r>
            <a:r>
              <a:rPr lang="vi-VN" sz="1400" i="0" dirty="0"/>
              <a:t>specială </a:t>
            </a:r>
            <a:r>
              <a:rPr lang="vi-VN" sz="1400" i="0" dirty="0" smtClean="0"/>
              <a:t>acordată </a:t>
            </a:r>
            <a:r>
              <a:rPr lang="vi-VN" sz="1400" i="0" dirty="0"/>
              <a:t>îngrijirii mamei și </a:t>
            </a:r>
            <a:r>
              <a:rPr lang="vi-VN" sz="1400" i="0" dirty="0" smtClean="0"/>
              <a:t>copilului</a:t>
            </a:r>
            <a:r>
              <a:rPr lang="ro-RO" sz="1400" i="0" dirty="0"/>
              <a:t> </a:t>
            </a:r>
            <a:r>
              <a:rPr lang="ro-RO" sz="1400" i="0" dirty="0" smtClean="0"/>
              <a:t>- </a:t>
            </a:r>
            <a:r>
              <a:rPr lang="vi-VN" sz="1400" i="0" dirty="0" smtClean="0"/>
              <a:t>regiuni </a:t>
            </a:r>
            <a:r>
              <a:rPr lang="vi-VN" sz="1400" i="0" dirty="0"/>
              <a:t>cu nivel ridicat de mortalitate </a:t>
            </a:r>
            <a:r>
              <a:rPr lang="vi-VN" sz="1400" i="0" dirty="0" smtClean="0"/>
              <a:t>infantilă;</a:t>
            </a:r>
            <a:endParaRPr lang="ro-RO" sz="1400" i="0" dirty="0" smtClean="0"/>
          </a:p>
          <a:p>
            <a:pPr algn="just">
              <a:buBlip>
                <a:blip r:embed="rId3"/>
              </a:buBlip>
            </a:pPr>
            <a:r>
              <a:rPr lang="vi-VN" sz="1400" i="0" dirty="0" smtClean="0"/>
              <a:t>tranziți</a:t>
            </a:r>
            <a:r>
              <a:rPr lang="ro-RO" sz="1400" i="0" dirty="0" smtClean="0"/>
              <a:t>a</a:t>
            </a:r>
            <a:r>
              <a:rPr lang="vi-VN" sz="1400" i="0" dirty="0" smtClean="0"/>
              <a:t> </a:t>
            </a:r>
            <a:r>
              <a:rPr lang="vi-VN" sz="1400" i="0" dirty="0"/>
              <a:t>de la servicii de îngrijire instituționale la servicii bazate pe comunitate pentru </a:t>
            </a:r>
            <a:r>
              <a:rPr lang="vi-VN" sz="1400" b="1" i="0" dirty="0"/>
              <a:t>copii</a:t>
            </a:r>
            <a:r>
              <a:rPr lang="vi-VN" sz="1400" i="0" dirty="0"/>
              <a:t>, persoane cu handicap și probleme de sănătate mintală și persoanele </a:t>
            </a:r>
            <a:r>
              <a:rPr lang="vi-VN" sz="1400" i="0" dirty="0" smtClean="0"/>
              <a:t>vârstnice</a:t>
            </a:r>
            <a:endParaRPr lang="ro-RO" sz="1400" i="0" dirty="0" smtClean="0"/>
          </a:p>
          <a:p>
            <a:pPr algn="just">
              <a:buBlip>
                <a:blip r:embed="rId3"/>
              </a:buBlip>
            </a:pPr>
            <a:r>
              <a:rPr lang="ro-RO" sz="1400" i="0" dirty="0" smtClean="0"/>
              <a:t>ESL: </a:t>
            </a:r>
            <a:r>
              <a:rPr lang="vi-VN" sz="1400" i="0" dirty="0" smtClean="0"/>
              <a:t>Reducerea </a:t>
            </a:r>
            <a:r>
              <a:rPr lang="vi-VN" sz="1400" i="0" dirty="0"/>
              <a:t>ratei părăsirii timpurii a școlii și promovarea accesului egal la învățământ preșcolar, primar și secundar de bună </a:t>
            </a:r>
            <a:r>
              <a:rPr lang="vi-VN" sz="1400" i="0" dirty="0" smtClean="0"/>
              <a:t>calitate</a:t>
            </a:r>
            <a:r>
              <a:rPr lang="ro-RO" sz="1400" i="0" dirty="0" smtClean="0"/>
              <a:t>, </a:t>
            </a:r>
            <a:r>
              <a:rPr lang="vi-VN" sz="1400" i="0" dirty="0" smtClean="0"/>
              <a:t>în </a:t>
            </a:r>
            <a:r>
              <a:rPr lang="vi-VN" sz="1400" i="0" dirty="0"/>
              <a:t>special în zonele </a:t>
            </a:r>
            <a:r>
              <a:rPr lang="vi-VN" sz="1400" i="0" dirty="0" smtClean="0"/>
              <a:t>rurale</a:t>
            </a:r>
            <a:r>
              <a:rPr lang="ro-RO" sz="1400" i="0" dirty="0"/>
              <a:t> </a:t>
            </a:r>
            <a:r>
              <a:rPr lang="ro-RO" sz="1400" i="0" dirty="0" smtClean="0"/>
              <a:t>și cu o</a:t>
            </a:r>
            <a:r>
              <a:rPr lang="vi-VN" sz="1400" i="0" dirty="0" smtClean="0"/>
              <a:t> atenție </a:t>
            </a:r>
            <a:r>
              <a:rPr lang="vi-VN" sz="1400" i="0" dirty="0"/>
              <a:t>deosebită </a:t>
            </a:r>
            <a:r>
              <a:rPr lang="vi-VN" sz="1400" i="0" dirty="0" smtClean="0"/>
              <a:t>acordată elevi</a:t>
            </a:r>
            <a:r>
              <a:rPr lang="ro-RO" sz="1400" i="0" dirty="0" smtClean="0"/>
              <a:t>lor</a:t>
            </a:r>
            <a:r>
              <a:rPr lang="vi-VN" sz="1400" i="0" dirty="0" smtClean="0"/>
              <a:t> </a:t>
            </a:r>
            <a:r>
              <a:rPr lang="vi-VN" sz="1400" i="0" dirty="0"/>
              <a:t>cu dificultăți de </a:t>
            </a:r>
            <a:r>
              <a:rPr lang="vi-VN" sz="1400" i="0" dirty="0" smtClean="0"/>
              <a:t>învățare</a:t>
            </a:r>
            <a:r>
              <a:rPr lang="ro-RO" sz="1400" i="0" dirty="0" smtClean="0"/>
              <a:t> și</a:t>
            </a:r>
            <a:r>
              <a:rPr lang="vi-VN" sz="1400" i="0" dirty="0" smtClean="0"/>
              <a:t> </a:t>
            </a:r>
            <a:r>
              <a:rPr lang="vi-VN" sz="1400" i="0" dirty="0"/>
              <a:t>reducerii ratei </a:t>
            </a:r>
            <a:r>
              <a:rPr lang="ro-RO" sz="1400" i="0" dirty="0" smtClean="0"/>
              <a:t>ESL în rândul </a:t>
            </a:r>
            <a:r>
              <a:rPr lang="vi-VN" sz="1400" i="0" dirty="0" smtClean="0"/>
              <a:t>romilor</a:t>
            </a:r>
            <a:r>
              <a:rPr lang="vi-VN" sz="1400" i="0" dirty="0"/>
              <a:t>, în același timp prevenind și combătând toate formele de segregare școlară;</a:t>
            </a:r>
          </a:p>
          <a:p>
            <a:pPr algn="just">
              <a:buBlip>
                <a:blip r:embed="rId3"/>
              </a:buBlip>
            </a:pPr>
            <a:r>
              <a:rPr lang="vi-VN" sz="1400" i="0" dirty="0" smtClean="0"/>
              <a:t>Creșterea </a:t>
            </a:r>
            <a:r>
              <a:rPr lang="vi-VN" sz="1400" i="0" dirty="0"/>
              <a:t>calității educației școlare (învățământ primar și secundar), pe baza unor dovezi ale performanțelor și îmbunătățirilor din </a:t>
            </a:r>
            <a:r>
              <a:rPr lang="vi-VN" sz="1400" i="0" dirty="0" smtClean="0"/>
              <a:t>învățământ</a:t>
            </a:r>
            <a:endParaRPr lang="vi-VN" sz="1400" i="0" dirty="0"/>
          </a:p>
          <a:p>
            <a:pPr algn="just">
              <a:buBlip>
                <a:blip r:embed="rId3"/>
              </a:buBlip>
            </a:pPr>
            <a:endParaRPr lang="en-GB" sz="1400" i="0" dirty="0"/>
          </a:p>
        </p:txBody>
      </p:sp>
    </p:spTree>
    <p:extLst>
      <p:ext uri="{BB962C8B-B14F-4D97-AF65-F5344CB8AC3E}">
        <p14:creationId xmlns:p14="http://schemas.microsoft.com/office/powerpoint/2010/main" val="505694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3"/>
            <a:ext cx="8229600" cy="792088"/>
          </a:xfrm>
        </p:spPr>
        <p:txBody>
          <a:bodyPr/>
          <a:lstStyle/>
          <a:p>
            <a:r>
              <a:rPr lang="ro-RO" dirty="0" smtClean="0"/>
              <a:t>De ce să investim în copiii din România?</a:t>
            </a:r>
            <a:endParaRPr lang="en-GB" dirty="0"/>
          </a:p>
        </p:txBody>
      </p:sp>
      <p:sp>
        <p:nvSpPr>
          <p:cNvPr id="3" name="Content Placeholder 2"/>
          <p:cNvSpPr>
            <a:spLocks noGrp="1"/>
          </p:cNvSpPr>
          <p:nvPr>
            <p:ph idx="1"/>
          </p:nvPr>
        </p:nvSpPr>
        <p:spPr>
          <a:xfrm>
            <a:off x="395536" y="1988840"/>
            <a:ext cx="8229600" cy="3529013"/>
          </a:xfrm>
        </p:spPr>
        <p:txBody>
          <a:bodyPr/>
          <a:lstStyle/>
          <a:p>
            <a:pPr>
              <a:buFont typeface="Wingdings" panose="05000000000000000000" pitchFamily="2" charset="2"/>
              <a:buChar char="§"/>
            </a:pPr>
            <a:r>
              <a:rPr lang="ro-RO" sz="1400" i="0" dirty="0" smtClean="0"/>
              <a:t>Copiii </a:t>
            </a:r>
            <a:r>
              <a:rPr lang="ro-RO" sz="1400" i="0" dirty="0"/>
              <a:t>sunt </a:t>
            </a:r>
            <a:r>
              <a:rPr lang="ro-RO" sz="1400" i="0" dirty="0" smtClean="0"/>
              <a:t>expuși </a:t>
            </a:r>
            <a:r>
              <a:rPr lang="ro-RO" sz="1400" i="0" dirty="0"/>
              <a:t>unui risc mai mare de </a:t>
            </a:r>
            <a:r>
              <a:rPr lang="ro-RO" sz="1400" i="0" dirty="0" smtClean="0"/>
              <a:t>sărăcie </a:t>
            </a:r>
            <a:r>
              <a:rPr lang="ro-RO" sz="1400" i="0" dirty="0"/>
              <a:t>si de excluziune sociala </a:t>
            </a:r>
            <a:r>
              <a:rPr lang="ro-RO" sz="1400" i="0" dirty="0" smtClean="0"/>
              <a:t>decât </a:t>
            </a:r>
            <a:r>
              <a:rPr lang="ro-RO" sz="1400" i="0" dirty="0"/>
              <a:t>media </a:t>
            </a:r>
            <a:r>
              <a:rPr lang="ro-RO" sz="1400" i="0" dirty="0" smtClean="0"/>
              <a:t>populației, </a:t>
            </a:r>
            <a:r>
              <a:rPr lang="ro-RO" sz="1400" i="0" dirty="0"/>
              <a:t>iar Romania nu face </a:t>
            </a:r>
            <a:r>
              <a:rPr lang="ro-RO" sz="1400" i="0" dirty="0" smtClean="0"/>
              <a:t>excepție.</a:t>
            </a:r>
          </a:p>
          <a:p>
            <a:pPr marL="0" indent="0">
              <a:buNone/>
            </a:pPr>
            <a:endParaRPr lang="ro-RO" sz="1400" i="0" dirty="0"/>
          </a:p>
          <a:p>
            <a:pPr>
              <a:buBlip>
                <a:blip r:embed="rId3"/>
              </a:buBlip>
            </a:pPr>
            <a:r>
              <a:rPr lang="ro-RO" sz="1400" i="0" dirty="0" smtClean="0"/>
              <a:t>In 2011 – doar 2% dintre copiii intre 0 – 3 ani erau înscriși la creșe si 82% copii intre 3 si ani si vârsta de începere a educației obligatorii mergeau la grădinița </a:t>
            </a:r>
            <a:endParaRPr lang="en-GB" sz="1400" i="0" dirty="0" smtClean="0"/>
          </a:p>
          <a:p>
            <a:pPr>
              <a:buBlip>
                <a:blip r:embed="rId3"/>
              </a:buBlip>
            </a:pPr>
            <a:r>
              <a:rPr lang="ro-RO" sz="1400" i="0" dirty="0" smtClean="0"/>
              <a:t>peste 38% din copiii romi nu merg la grădiniță </a:t>
            </a:r>
            <a:endParaRPr lang="ro-RO" sz="1400" i="0" dirty="0"/>
          </a:p>
          <a:p>
            <a:pPr>
              <a:buBlip>
                <a:blip r:embed="rId3"/>
              </a:buBlip>
            </a:pPr>
            <a:r>
              <a:rPr lang="ro-RO" sz="1400" i="0" dirty="0" smtClean="0"/>
              <a:t> p</a:t>
            </a:r>
            <a:r>
              <a:rPr lang="vi-VN" sz="1400" i="0" dirty="0"/>
              <a:t>ă</a:t>
            </a:r>
            <a:r>
              <a:rPr lang="ro-RO" sz="1400" i="0" dirty="0" smtClean="0"/>
              <a:t>r</a:t>
            </a:r>
            <a:r>
              <a:rPr lang="vi-VN" sz="1400" i="0" dirty="0" smtClean="0"/>
              <a:t>ă</a:t>
            </a:r>
            <a:r>
              <a:rPr lang="ro-RO" sz="1400" i="0" dirty="0" err="1" smtClean="0"/>
              <a:t>sirea</a:t>
            </a:r>
            <a:r>
              <a:rPr lang="ro-RO" sz="1400" i="0" dirty="0" smtClean="0"/>
              <a:t> </a:t>
            </a:r>
            <a:r>
              <a:rPr lang="ro-RO" sz="1400" i="0" dirty="0"/>
              <a:t>timpurii a ș</a:t>
            </a:r>
            <a:r>
              <a:rPr lang="ro-RO" sz="1400" i="0" dirty="0" smtClean="0"/>
              <a:t>colii înregistrează </a:t>
            </a:r>
            <a:r>
              <a:rPr lang="ro-RO" sz="1400" i="0" dirty="0"/>
              <a:t>rate mai ridicate </a:t>
            </a:r>
            <a:r>
              <a:rPr lang="ro-RO" sz="1400" i="0" dirty="0" smtClean="0"/>
              <a:t>în </a:t>
            </a:r>
            <a:r>
              <a:rPr lang="ro-RO" sz="1400" i="0" dirty="0"/>
              <a:t>zonele </a:t>
            </a:r>
            <a:r>
              <a:rPr lang="ro-RO" sz="1400" i="0" dirty="0" smtClean="0"/>
              <a:t>rurale, în </a:t>
            </a:r>
            <a:r>
              <a:rPr lang="ro-RO" sz="1400" i="0" dirty="0"/>
              <a:t>cazul copiilor romi </a:t>
            </a:r>
            <a:r>
              <a:rPr lang="ro-RO" sz="1400" i="0" dirty="0" smtClean="0"/>
              <a:t>și </a:t>
            </a:r>
            <a:r>
              <a:rPr lang="ro-RO" sz="1400" i="0" dirty="0"/>
              <a:t>al celor cu nevoi </a:t>
            </a:r>
            <a:r>
              <a:rPr lang="ro-RO" sz="1400" i="0" dirty="0" smtClean="0"/>
              <a:t>educaționale </a:t>
            </a:r>
            <a:r>
              <a:rPr lang="ro-RO" sz="1400" i="0" dirty="0"/>
              <a:t>speciale </a:t>
            </a:r>
          </a:p>
          <a:p>
            <a:pPr algn="just">
              <a:buBlip>
                <a:blip r:embed="rId3"/>
              </a:buBlip>
            </a:pPr>
            <a:r>
              <a:rPr lang="ro-RO" sz="1400" i="0" dirty="0" smtClean="0"/>
              <a:t>mortalitatea infantilă </a:t>
            </a:r>
            <a:r>
              <a:rPr lang="ro-RO" sz="1400" i="0" dirty="0"/>
              <a:t>este de 2.4 ori mai mare </a:t>
            </a:r>
            <a:r>
              <a:rPr lang="ro-RO" sz="1400" i="0" dirty="0" smtClean="0"/>
              <a:t>decât </a:t>
            </a:r>
            <a:r>
              <a:rPr lang="ro-RO" sz="1400" i="0" dirty="0"/>
              <a:t>media </a:t>
            </a:r>
            <a:r>
              <a:rPr lang="ro-RO" sz="1400" i="0" dirty="0" smtClean="0"/>
              <a:t>europeană </a:t>
            </a:r>
            <a:r>
              <a:rPr lang="ro-RO" sz="1400" i="0" dirty="0"/>
              <a:t>(2012), cu un risc de deces mai mare </a:t>
            </a:r>
            <a:r>
              <a:rPr lang="ro-RO" sz="1400" i="0" dirty="0" smtClean="0"/>
              <a:t>în </a:t>
            </a:r>
            <a:r>
              <a:rPr lang="ro-RO" sz="1400" i="0" dirty="0"/>
              <a:t>mediul rural </a:t>
            </a:r>
            <a:r>
              <a:rPr lang="ro-RO" sz="1400" i="0" dirty="0" smtClean="0"/>
              <a:t>și situații </a:t>
            </a:r>
            <a:r>
              <a:rPr lang="ro-RO" sz="1400" i="0" dirty="0"/>
              <a:t>deosebite </a:t>
            </a:r>
            <a:r>
              <a:rPr lang="ro-RO" sz="1400" i="0" dirty="0" smtClean="0"/>
              <a:t>în județe </a:t>
            </a:r>
            <a:r>
              <a:rPr lang="ro-RO" sz="1400" i="0" dirty="0"/>
              <a:t>ca </a:t>
            </a:r>
            <a:r>
              <a:rPr lang="ro-RO" sz="1400" i="0" dirty="0" smtClean="0"/>
              <a:t>TL, MH, </a:t>
            </a:r>
            <a:r>
              <a:rPr lang="ro-RO" sz="1400" i="0" dirty="0"/>
              <a:t>CJ, BZ, DJ, CT, SJ, VN. Majoritatea </a:t>
            </a:r>
            <a:r>
              <a:rPr lang="ro-RO" sz="1400" i="0" dirty="0" smtClean="0"/>
              <a:t>decedează fără asistență medicală </a:t>
            </a:r>
            <a:r>
              <a:rPr lang="ro-RO" sz="1400" i="0" dirty="0"/>
              <a:t>pentru boala cauzatoare de </a:t>
            </a:r>
            <a:r>
              <a:rPr lang="ro-RO" sz="1400" i="0" dirty="0" smtClean="0"/>
              <a:t>deces</a:t>
            </a:r>
            <a:endParaRPr lang="ro-RO" sz="1400" i="0" dirty="0"/>
          </a:p>
          <a:p>
            <a:pPr algn="just">
              <a:buBlip>
                <a:blip r:embed="rId3"/>
              </a:buBlip>
            </a:pPr>
            <a:r>
              <a:rPr lang="ro-RO" sz="1400" i="0" dirty="0" smtClean="0"/>
              <a:t>40</a:t>
            </a:r>
            <a:r>
              <a:rPr lang="ro-RO" sz="1400" i="0" dirty="0"/>
              <a:t>% din copiii din </a:t>
            </a:r>
            <a:r>
              <a:rPr lang="ro-RO" sz="1400" i="0" dirty="0" smtClean="0"/>
              <a:t>gospodăriile </a:t>
            </a:r>
            <a:r>
              <a:rPr lang="ro-RO" sz="1400" i="0" dirty="0"/>
              <a:t>rome sunt </a:t>
            </a:r>
            <a:r>
              <a:rPr lang="ro-RO" sz="1400" i="0" dirty="0" smtClean="0"/>
              <a:t>subnutriți; </a:t>
            </a:r>
            <a:r>
              <a:rPr lang="ro-RO" sz="1400" i="0" dirty="0"/>
              <a:t>profilaxia rahitismului prin vitamina D </a:t>
            </a:r>
            <a:r>
              <a:rPr lang="ro-RO" sz="1400" i="0" dirty="0" smtClean="0"/>
              <a:t>acoperă  89</a:t>
            </a:r>
            <a:r>
              <a:rPr lang="ro-RO" sz="1400" i="0" dirty="0"/>
              <a:t>% din copii in mediul rural</a:t>
            </a:r>
            <a:endParaRPr lang="en-GB" sz="1400" i="0"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811302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CA36B6B784E439EAD57D5795F2F0C" ma:contentTypeVersion="1" ma:contentTypeDescription="Create a new document." ma:contentTypeScope="" ma:versionID="222d1154433ac09a4d909890efe2ca2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54DD4D-4D08-43B9-90AD-844E49BD2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C8D2E-3CD1-46B5-BA50-BC4884A94CB0}">
  <ds:schemaRefs>
    <ds:schemaRef ds:uri="http://schemas.microsoft.com/office/2006/metadata/longProperties"/>
  </ds:schemaRefs>
</ds:datastoreItem>
</file>

<file path=customXml/itemProps3.xml><?xml version="1.0" encoding="utf-8"?>
<ds:datastoreItem xmlns:ds="http://schemas.openxmlformats.org/officeDocument/2006/customXml" ds:itemID="{A936710E-D565-4500-B8A1-7BDD7DB59E26}">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82171BFE-1286-4464-A938-02262E5FF1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3589</TotalTime>
  <Words>2043</Words>
  <Application>Microsoft Office PowerPoint</Application>
  <PresentationFormat>On-screen Show (4:3)</PresentationFormat>
  <Paragraphs>177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Geneva</vt:lpstr>
      <vt:lpstr>Verdana</vt:lpstr>
      <vt:lpstr>Wingdings</vt:lpstr>
      <vt:lpstr>Default Design</vt:lpstr>
      <vt:lpstr>  Sprijinul FESI pentru combaterea excluziunii sociale și a sărăciei în rândul copiilor </vt:lpstr>
      <vt:lpstr>Ce este Politica de Coeziune?</vt:lpstr>
      <vt:lpstr>PowerPoint Presentation</vt:lpstr>
      <vt:lpstr>Principii </vt:lpstr>
      <vt:lpstr>Perioada 2014 -2020: Regulamentul CE 1303/2013</vt:lpstr>
      <vt:lpstr>PowerPoint Presentation</vt:lpstr>
      <vt:lpstr>Documentul de poziție al CE - 2012</vt:lpstr>
      <vt:lpstr>Documentul de poziție – accesibilitate, disponibilitate, calitate în asistență socială, sănătate, educație  </vt:lpstr>
      <vt:lpstr>De ce să investim în copiii din România?</vt:lpstr>
      <vt:lpstr>Investiții FEDR prin POR: rezultate intermediare</vt:lpstr>
      <vt:lpstr>Investiții FEDR prin POR: priorități 2014-2020</vt:lpstr>
      <vt:lpstr>Mesaje cheie</vt:lpstr>
      <vt:lpstr>PowerPoint Presentation</vt:lpstr>
      <vt:lpstr>PowerPoint Presentation</vt:lpstr>
    </vt:vector>
  </TitlesOfParts>
  <Company>Comisia Europeană</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 regională</dc:title>
  <dc:creator>Politica regională</dc:creator>
  <cp:lastModifiedBy>Antonio Brugarolas</cp:lastModifiedBy>
  <cp:revision>195</cp:revision>
  <cp:lastPrinted>2014-10-15T15:52:54Z</cp:lastPrinted>
  <dcterms:created xsi:type="dcterms:W3CDTF">2011-10-28T10:25:18Z</dcterms:created>
  <dcterms:modified xsi:type="dcterms:W3CDTF">2014-11-13T11:29:00Z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ntentTypeId">
    <vt:lpwstr>0x0101005195517D60BA284DB89E2B47B98AC9DD</vt:lpwstr>
  </property>
</Properties>
</file>