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5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239197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251939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27253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55870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128762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360106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252738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332426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149708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65370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F3E6-EB7C-405A-B3D5-A4BB21225C09}" type="datetimeFigureOut">
              <a:rPr lang="en-US" smtClean="0"/>
              <a:pPr/>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BE185-D26D-4182-8B33-F14E30D52E25}" type="slidenum">
              <a:rPr lang="en-US" smtClean="0"/>
              <a:pPr/>
              <a:t>‹#›</a:t>
            </a:fld>
            <a:endParaRPr lang="en-US"/>
          </a:p>
        </p:txBody>
      </p:sp>
    </p:spTree>
    <p:extLst>
      <p:ext uri="{BB962C8B-B14F-4D97-AF65-F5344CB8AC3E}">
        <p14:creationId xmlns:p14="http://schemas.microsoft.com/office/powerpoint/2010/main" val="283400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2F3E6-EB7C-405A-B3D5-A4BB21225C09}" type="datetimeFigureOut">
              <a:rPr lang="en-US" smtClean="0"/>
              <a:pPr/>
              <a:t>11/13/2014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BE185-D26D-4182-8B33-F14E30D52E25}" type="slidenum">
              <a:rPr lang="en-US" smtClean="0"/>
              <a:pPr/>
              <a:t>‹#›</a:t>
            </a:fld>
            <a:endParaRPr lang="en-US"/>
          </a:p>
        </p:txBody>
      </p:sp>
    </p:spTree>
    <p:extLst>
      <p:ext uri="{BB962C8B-B14F-4D97-AF65-F5344CB8AC3E}">
        <p14:creationId xmlns:p14="http://schemas.microsoft.com/office/powerpoint/2010/main" val="1258595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4999" y="38675"/>
            <a:ext cx="9103987" cy="6702693"/>
            <a:chOff x="14999" y="38675"/>
            <a:chExt cx="9103987" cy="6702693"/>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260648"/>
              <a:ext cx="3312368" cy="1440160"/>
            </a:xfrm>
            <a:prstGeom prst="rect">
              <a:avLst/>
            </a:prstGeom>
          </p:spPr>
        </p:pic>
        <p:pic>
          <p:nvPicPr>
            <p:cNvPr id="5" name="Picture 4"/>
            <p:cNvPicPr>
              <a:picLocks noChangeAspect="1"/>
            </p:cNvPicPr>
            <p:nvPr/>
          </p:nvPicPr>
          <p:blipFill rotWithShape="1">
            <a:blip r:embed="rId3" cstate="print">
              <a:extLst>
                <a:ext uri="{BEBA8EAE-BF5A-486C-A8C5-ECC9F3942E4B}">
                  <a14:imgProps xmlns:a14="http://schemas.microsoft.com/office/drawing/2010/main">
                    <a14:imgLayer r:embed="rId4"/>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sp>
          <p:nvSpPr>
            <p:cNvPr id="2" name="TextBox 1"/>
            <p:cNvSpPr txBox="1"/>
            <p:nvPr/>
          </p:nvSpPr>
          <p:spPr>
            <a:xfrm>
              <a:off x="2195736" y="5971927"/>
              <a:ext cx="5976664" cy="769441"/>
            </a:xfrm>
            <a:prstGeom prst="rect">
              <a:avLst/>
            </a:prstGeom>
            <a:noFill/>
          </p:spPr>
          <p:txBody>
            <a:bodyPr wrap="square" rtlCol="0">
              <a:spAutoFit/>
            </a:bodyPr>
            <a:lstStyle/>
            <a:p>
              <a:r>
                <a:rPr lang="en-US" sz="1100" b="1" dirty="0"/>
                <a:t>With financial support from the European Union</a:t>
              </a:r>
            </a:p>
            <a:p>
              <a:r>
                <a:rPr lang="en-US" sz="1100" dirty="0" smtClean="0"/>
                <a:t>The </a:t>
              </a:r>
              <a:r>
                <a:rPr lang="en-US" sz="1100" dirty="0"/>
                <a:t>EU Alliance for Investing in Children is a temporary initiative developed in the framework of ‘Module 1: Facilitation of Joint Actions’ supported by the European Union Programme for Employment and Social Solidarity - PROGRESS / EU Programme for Employment and Social Innovation</a:t>
              </a:r>
              <a:r>
                <a:rPr lang="en-US" sz="1100" dirty="0" smtClean="0"/>
                <a:t>.</a:t>
              </a:r>
              <a:endParaRPr lang="en-US" sz="1100" dirty="0"/>
            </a:p>
          </p:txBody>
        </p:sp>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03648" y="6155035"/>
              <a:ext cx="720080" cy="476685"/>
            </a:xfrm>
            <a:prstGeom prst="rect">
              <a:avLst/>
            </a:prstGeom>
          </p:spPr>
        </p:pic>
      </p:grpSp>
      <p:sp>
        <p:nvSpPr>
          <p:cNvPr id="10" name="TextBox 9"/>
          <p:cNvSpPr txBox="1"/>
          <p:nvPr/>
        </p:nvSpPr>
        <p:spPr>
          <a:xfrm>
            <a:off x="1979712" y="2492896"/>
            <a:ext cx="5472608" cy="2123658"/>
          </a:xfrm>
          <a:prstGeom prst="rect">
            <a:avLst/>
          </a:prstGeom>
          <a:noFill/>
        </p:spPr>
        <p:txBody>
          <a:bodyPr wrap="square" rtlCol="0">
            <a:spAutoFit/>
          </a:bodyPr>
          <a:lstStyle/>
          <a:p>
            <a:pPr algn="ctr"/>
            <a:r>
              <a:rPr lang="ro-RO" sz="4400" dirty="0" smtClean="0"/>
              <a:t>Alianța UE </a:t>
            </a:r>
          </a:p>
          <a:p>
            <a:pPr algn="ctr"/>
            <a:r>
              <a:rPr lang="ro-RO" sz="4400" dirty="0" smtClean="0"/>
              <a:t>pentru </a:t>
            </a:r>
          </a:p>
          <a:p>
            <a:pPr algn="ctr"/>
            <a:r>
              <a:rPr lang="ro-RO" sz="4400" dirty="0" smtClean="0"/>
              <a:t>Investiția in copii</a:t>
            </a:r>
            <a:endParaRPr lang="ro-RO" sz="4400" dirty="0"/>
          </a:p>
        </p:txBody>
      </p:sp>
    </p:spTree>
    <p:extLst>
      <p:ext uri="{BB962C8B-B14F-4D97-AF65-F5344CB8AC3E}">
        <p14:creationId xmlns:p14="http://schemas.microsoft.com/office/powerpoint/2010/main" val="2106354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171400"/>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9"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11" name="TextBox 10"/>
          <p:cNvSpPr txBox="1"/>
          <p:nvPr/>
        </p:nvSpPr>
        <p:spPr>
          <a:xfrm>
            <a:off x="1043608" y="476672"/>
            <a:ext cx="6768752" cy="5262979"/>
          </a:xfrm>
          <a:prstGeom prst="rect">
            <a:avLst/>
          </a:prstGeom>
          <a:noFill/>
        </p:spPr>
        <p:txBody>
          <a:bodyPr wrap="square" rtlCol="0">
            <a:spAutoFit/>
          </a:bodyPr>
          <a:lstStyle/>
          <a:p>
            <a:pPr lvl="1"/>
            <a:r>
              <a:rPr lang="ro-RO" sz="2400" dirty="0" smtClean="0"/>
              <a:t>O nouă  formă de cooperare intre 20 de rețele europene care</a:t>
            </a:r>
            <a:endParaRPr lang="en-GB" sz="2400" dirty="0" smtClean="0"/>
          </a:p>
          <a:p>
            <a:pPr lvl="1"/>
            <a:endParaRPr lang="en-GB" sz="2400" dirty="0" smtClean="0"/>
          </a:p>
          <a:p>
            <a:pPr marL="800100" lvl="1" indent="-342900">
              <a:buFont typeface="Wingdings" panose="05000000000000000000" pitchFamily="2" charset="2"/>
              <a:buChar char="ü"/>
            </a:pPr>
            <a:r>
              <a:rPr lang="ro-RO" sz="2400" dirty="0" smtClean="0"/>
              <a:t>Luptă impotriva sarăciei copilului și promovează interesul superior al copilului in Europa</a:t>
            </a:r>
            <a:endParaRPr lang="en-GB" sz="2400" dirty="0" smtClean="0"/>
          </a:p>
          <a:p>
            <a:pPr marL="800100" lvl="1" indent="-342900">
              <a:buFont typeface="Wingdings" panose="05000000000000000000" pitchFamily="2" charset="2"/>
              <a:buChar char="ü"/>
            </a:pPr>
            <a:r>
              <a:rPr lang="ro-RO" sz="2400" dirty="0" smtClean="0"/>
              <a:t>Promovează implementarea efectivă a Recomandării Comisiei Europene </a:t>
            </a:r>
            <a:r>
              <a:rPr lang="ro-RO" sz="2400" b="1" i="1" dirty="0" smtClean="0"/>
              <a:t>Investiția in Copii – ruperea cercului vicios al defavorizării</a:t>
            </a:r>
            <a:endParaRPr lang="en-GB" sz="2400" b="1" i="1" dirty="0" smtClean="0"/>
          </a:p>
          <a:p>
            <a:pPr marL="800100" lvl="1" indent="-342900">
              <a:buFont typeface="Wingdings" panose="05000000000000000000" pitchFamily="2" charset="2"/>
              <a:buChar char="ü"/>
            </a:pPr>
            <a:r>
              <a:rPr lang="ro-RO" sz="2400" dirty="0" smtClean="0"/>
              <a:t>Are activități de </a:t>
            </a:r>
            <a:r>
              <a:rPr lang="en-GB" sz="2400" dirty="0" smtClean="0"/>
              <a:t>advocacy </a:t>
            </a:r>
            <a:r>
              <a:rPr lang="ro-RO" sz="2400" dirty="0" smtClean="0"/>
              <a:t>la nivelul Uniunii Europene si la nivel național</a:t>
            </a:r>
            <a:endParaRPr lang="en-GB" sz="2400" dirty="0" smtClean="0"/>
          </a:p>
          <a:p>
            <a:pPr marL="800100" lvl="1" indent="-342900">
              <a:buFont typeface="Wingdings" panose="05000000000000000000" pitchFamily="2" charset="2"/>
              <a:buChar char="ü"/>
            </a:pPr>
            <a:r>
              <a:rPr lang="ro-RO" sz="2400" dirty="0" smtClean="0"/>
              <a:t>Utilizează toate oportunitățile oferite de politicile, procesele si finanțările europene pentru a atinge scopurile enumerate</a:t>
            </a:r>
            <a:endParaRPr lang="en-GB" sz="2400" dirty="0" smtClean="0"/>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11" name="TextBox 10"/>
          <p:cNvSpPr txBox="1"/>
          <p:nvPr/>
        </p:nvSpPr>
        <p:spPr>
          <a:xfrm>
            <a:off x="1259632" y="0"/>
            <a:ext cx="6768752" cy="6517169"/>
          </a:xfrm>
          <a:prstGeom prst="rect">
            <a:avLst/>
          </a:prstGeom>
          <a:noFill/>
        </p:spPr>
        <p:txBody>
          <a:bodyPr wrap="square" rtlCol="0">
            <a:spAutoFit/>
          </a:bodyPr>
          <a:lstStyle/>
          <a:p>
            <a:pPr>
              <a:spcBef>
                <a:spcPts val="300"/>
              </a:spcBef>
              <a:spcAft>
                <a:spcPts val="300"/>
              </a:spcAft>
            </a:pPr>
            <a:r>
              <a:rPr lang="en-GB" sz="2400" dirty="0" smtClean="0"/>
              <a:t>Ac</a:t>
            </a:r>
            <a:r>
              <a:rPr lang="ro-RO" sz="2400" dirty="0" smtClean="0"/>
              <a:t>ționează</a:t>
            </a:r>
            <a:r>
              <a:rPr lang="en-GB" sz="2400" dirty="0" smtClean="0"/>
              <a:t> </a:t>
            </a:r>
            <a:r>
              <a:rPr lang="ro-RO" sz="2400" dirty="0" smtClean="0"/>
              <a:t>l</a:t>
            </a:r>
            <a:r>
              <a:rPr lang="en-GB" sz="2400" dirty="0" smtClean="0"/>
              <a:t>a 2 </a:t>
            </a:r>
            <a:r>
              <a:rPr lang="ro-RO" sz="2400" dirty="0" smtClean="0"/>
              <a:t>nivele</a:t>
            </a:r>
            <a:r>
              <a:rPr lang="en-GB" sz="2400" dirty="0" smtClean="0"/>
              <a:t>:</a:t>
            </a:r>
          </a:p>
          <a:p>
            <a:pPr marL="800100" lvl="1" indent="-342900">
              <a:spcBef>
                <a:spcPts val="300"/>
              </a:spcBef>
              <a:spcAft>
                <a:spcPts val="300"/>
              </a:spcAft>
              <a:buFont typeface="Wingdings" panose="05000000000000000000" pitchFamily="2" charset="2"/>
              <a:buChar char="ü"/>
            </a:pPr>
            <a:r>
              <a:rPr lang="ro-RO" sz="2400" dirty="0" smtClean="0"/>
              <a:t>Nivelul UE al Alianței</a:t>
            </a:r>
            <a:r>
              <a:rPr lang="en-GB" sz="2400" dirty="0" smtClean="0"/>
              <a:t>: </a:t>
            </a:r>
            <a:r>
              <a:rPr lang="ro-RO" sz="2400" dirty="0" smtClean="0"/>
              <a:t>Rețele europene si organizații reprezentând un spectru larg de </a:t>
            </a:r>
            <a:r>
              <a:rPr lang="en-GB" sz="2400" dirty="0" smtClean="0"/>
              <a:t>stakeholder:</a:t>
            </a:r>
          </a:p>
          <a:p>
            <a:pPr marL="1257300" lvl="2" indent="-342900">
              <a:spcBef>
                <a:spcPts val="300"/>
              </a:spcBef>
              <a:spcAft>
                <a:spcPts val="300"/>
              </a:spcAft>
              <a:buFont typeface="Wingdings" panose="05000000000000000000" pitchFamily="2" charset="2"/>
              <a:buChar char="ü"/>
            </a:pPr>
            <a:r>
              <a:rPr lang="en-GB" sz="2400" dirty="0" smtClean="0"/>
              <a:t>O</a:t>
            </a:r>
            <a:r>
              <a:rPr lang="ro-RO" sz="2400" dirty="0" smtClean="0"/>
              <a:t>r</a:t>
            </a:r>
            <a:r>
              <a:rPr lang="en-GB" sz="2400" dirty="0" smtClean="0"/>
              <a:t>g</a:t>
            </a:r>
            <a:r>
              <a:rPr lang="ro-RO" sz="2400" dirty="0" smtClean="0"/>
              <a:t>anizații care lucrează in domeniul drepturilor copilului si pentru bunăstarea copilului</a:t>
            </a:r>
            <a:endParaRPr lang="en-GB" sz="2400" dirty="0" smtClean="0"/>
          </a:p>
          <a:p>
            <a:pPr marL="1257300" lvl="2" indent="-342900">
              <a:spcBef>
                <a:spcPts val="300"/>
              </a:spcBef>
              <a:spcAft>
                <a:spcPts val="300"/>
              </a:spcAft>
              <a:buFont typeface="Wingdings" panose="05000000000000000000" pitchFamily="2" charset="2"/>
              <a:buChar char="ü"/>
            </a:pPr>
            <a:r>
              <a:rPr lang="en-GB" sz="2400" dirty="0" smtClean="0"/>
              <a:t>Or</a:t>
            </a:r>
            <a:r>
              <a:rPr lang="ro-RO" sz="2400" dirty="0" smtClean="0"/>
              <a:t>ganizații care lucrează in domeniul sărăciei si excluziunii sociale</a:t>
            </a:r>
            <a:endParaRPr lang="en-GB" sz="2400" dirty="0" smtClean="0"/>
          </a:p>
          <a:p>
            <a:pPr marL="1257300" lvl="2" indent="-342900">
              <a:spcBef>
                <a:spcPts val="300"/>
              </a:spcBef>
              <a:spcAft>
                <a:spcPts val="300"/>
              </a:spcAft>
              <a:buFont typeface="Wingdings" panose="05000000000000000000" pitchFamily="2" charset="2"/>
              <a:buChar char="ü"/>
            </a:pPr>
            <a:r>
              <a:rPr lang="en-GB" sz="2400" dirty="0" smtClean="0"/>
              <a:t>Or</a:t>
            </a:r>
            <a:r>
              <a:rPr lang="ro-RO" sz="2400" dirty="0" smtClean="0"/>
              <a:t>ganizații reprezentând autoritățile publice sau prestatorii de servicii </a:t>
            </a:r>
            <a:endParaRPr lang="en-GB" sz="2400" dirty="0" smtClean="0"/>
          </a:p>
          <a:p>
            <a:pPr marL="800100" lvl="1" indent="-342900">
              <a:spcBef>
                <a:spcPts val="300"/>
              </a:spcBef>
              <a:spcAft>
                <a:spcPts val="300"/>
              </a:spcAft>
              <a:buFont typeface="Wingdings" panose="05000000000000000000" pitchFamily="2" charset="2"/>
              <a:buChar char="ü"/>
            </a:pPr>
            <a:r>
              <a:rPr lang="ro-RO" sz="2400" dirty="0" smtClean="0"/>
              <a:t>Nivelul național – pilotarea Alianțelor naționale in Spania si UK</a:t>
            </a:r>
            <a:r>
              <a:rPr lang="en-GB" sz="2400" dirty="0" smtClean="0"/>
              <a:t> </a:t>
            </a:r>
          </a:p>
          <a:p>
            <a:endParaRPr lang="en-GB" dirty="0" smtClean="0"/>
          </a:p>
          <a:p>
            <a:endParaRPr lang="en-GB" dirty="0" smtClean="0"/>
          </a:p>
          <a:p>
            <a:endParaRPr lang="en-US" dirty="0" smtClean="0"/>
          </a:p>
          <a:p>
            <a:pPr lvl="1"/>
            <a:endParaRPr lang="en-GB" sz="2400" dirty="0" smtClean="0"/>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11" name="TextBox 10"/>
          <p:cNvSpPr txBox="1"/>
          <p:nvPr/>
        </p:nvSpPr>
        <p:spPr>
          <a:xfrm>
            <a:off x="1187624" y="0"/>
            <a:ext cx="6696744" cy="5463034"/>
          </a:xfrm>
          <a:prstGeom prst="rect">
            <a:avLst/>
          </a:prstGeom>
          <a:noFill/>
        </p:spPr>
        <p:txBody>
          <a:bodyPr wrap="square" rtlCol="0">
            <a:spAutoFit/>
          </a:bodyPr>
          <a:lstStyle/>
          <a:p>
            <a:pPr algn="ctr"/>
            <a:r>
              <a:rPr lang="en-US" sz="2800" dirty="0" smtClean="0"/>
              <a:t>Ob</a:t>
            </a:r>
            <a:r>
              <a:rPr lang="ro-RO" sz="2800" dirty="0" smtClean="0"/>
              <a:t>iective</a:t>
            </a:r>
            <a:r>
              <a:rPr lang="en-US" sz="2800" dirty="0" smtClean="0"/>
              <a:t>:</a:t>
            </a:r>
          </a:p>
          <a:p>
            <a:pPr algn="ctr"/>
            <a:endParaRPr lang="en-US" dirty="0" smtClean="0"/>
          </a:p>
          <a:p>
            <a:pPr marL="457200" indent="-457200">
              <a:spcAft>
                <a:spcPts val="600"/>
              </a:spcAft>
              <a:buFont typeface="+mj-lt"/>
              <a:buAutoNum type="arabicPeriod"/>
            </a:pPr>
            <a:r>
              <a:rPr lang="ro-RO" sz="2400" dirty="0" smtClean="0"/>
              <a:t>Să construiască si să mențină o voință politică pentru a lupta împotriva sărăciei copilului si sa promoveze bunăstarea copilului in Europa</a:t>
            </a:r>
            <a:r>
              <a:rPr lang="en-US" sz="2400" dirty="0" smtClean="0"/>
              <a:t>;</a:t>
            </a:r>
          </a:p>
          <a:p>
            <a:pPr marL="457200" indent="-457200">
              <a:spcAft>
                <a:spcPts val="600"/>
              </a:spcAft>
              <a:buFont typeface="+mj-lt"/>
              <a:buAutoNum type="arabicPeriod"/>
            </a:pPr>
            <a:r>
              <a:rPr lang="ro-RO" sz="2400" dirty="0" smtClean="0"/>
              <a:t>Să anclanșeze si să sprijine reforma politicilor si practicilor bazate prin schimburile de cunoștințe pentru a identifica ceea ce funcționează cel mai bine pentru copil si familia sa</a:t>
            </a:r>
            <a:endParaRPr lang="en-US" sz="2400" dirty="0" smtClean="0"/>
          </a:p>
          <a:p>
            <a:pPr marL="457200" indent="-457200">
              <a:spcAft>
                <a:spcPts val="600"/>
              </a:spcAft>
              <a:buFont typeface="+mj-lt"/>
              <a:buAutoNum type="arabicPeriod"/>
            </a:pPr>
            <a:r>
              <a:rPr lang="ro-RO" sz="2400" dirty="0" smtClean="0"/>
              <a:t>Să intărească intervențiile coerente ale partenerilor relevanți pentru deciziile de politică publică și alocarea de resurse pentru copii</a:t>
            </a:r>
            <a:r>
              <a:rPr lang="en-US" sz="2400" dirty="0" smtClean="0"/>
              <a:t>; </a:t>
            </a:r>
            <a:r>
              <a:rPr lang="ro-RO" sz="2400" dirty="0" smtClean="0"/>
              <a:t>sa construiască capacitatea acestora de advocacy</a:t>
            </a:r>
            <a:endParaRPr lang="en-US" sz="2400" dirty="0" smtClean="0"/>
          </a:p>
          <a:p>
            <a:pPr lvl="1"/>
            <a:endParaRPr lang="en-GB" sz="2400" dirty="0" smtClean="0"/>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99392"/>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11" name="TextBox 10"/>
          <p:cNvSpPr txBox="1"/>
          <p:nvPr/>
        </p:nvSpPr>
        <p:spPr>
          <a:xfrm>
            <a:off x="1187624" y="0"/>
            <a:ext cx="6696744" cy="461665"/>
          </a:xfrm>
          <a:prstGeom prst="rect">
            <a:avLst/>
          </a:prstGeom>
          <a:noFill/>
        </p:spPr>
        <p:txBody>
          <a:bodyPr wrap="square" rtlCol="0">
            <a:spAutoFit/>
          </a:bodyPr>
          <a:lstStyle/>
          <a:p>
            <a:pPr lvl="1"/>
            <a:endParaRPr lang="en-GB" sz="2400" dirty="0" smtClean="0"/>
          </a:p>
        </p:txBody>
      </p:sp>
      <p:sp>
        <p:nvSpPr>
          <p:cNvPr id="10" name="Rectangle 9"/>
          <p:cNvSpPr/>
          <p:nvPr/>
        </p:nvSpPr>
        <p:spPr>
          <a:xfrm>
            <a:off x="1403648" y="-99392"/>
            <a:ext cx="6408712" cy="6632585"/>
          </a:xfrm>
          <a:prstGeom prst="rect">
            <a:avLst/>
          </a:prstGeom>
        </p:spPr>
        <p:txBody>
          <a:bodyPr wrap="square">
            <a:spAutoFit/>
          </a:bodyPr>
          <a:lstStyle/>
          <a:p>
            <a:pPr lvl="0"/>
            <a:r>
              <a:rPr lang="en-US" sz="1700" dirty="0" err="1" smtClean="0"/>
              <a:t>Eurochild</a:t>
            </a:r>
            <a:r>
              <a:rPr lang="en-US" sz="1700" dirty="0" smtClean="0"/>
              <a:t> </a:t>
            </a:r>
          </a:p>
          <a:p>
            <a:pPr lvl="0"/>
            <a:r>
              <a:rPr lang="en-US" sz="1700" dirty="0" smtClean="0"/>
              <a:t>Alliance for Childhood</a:t>
            </a:r>
          </a:p>
          <a:p>
            <a:pPr lvl="0"/>
            <a:r>
              <a:rPr lang="en-US" sz="1700" dirty="0" smtClean="0"/>
              <a:t>ATD Quart Monde</a:t>
            </a:r>
          </a:p>
          <a:p>
            <a:pPr lvl="0"/>
            <a:r>
              <a:rPr lang="en-US" sz="1700" dirty="0" smtClean="0"/>
              <a:t>Caritas - </a:t>
            </a:r>
            <a:r>
              <a:rPr lang="en-US" sz="1700" dirty="0" err="1" smtClean="0"/>
              <a:t>Europa</a:t>
            </a:r>
            <a:endParaRPr lang="en-US" sz="1700" dirty="0" smtClean="0"/>
          </a:p>
          <a:p>
            <a:pPr lvl="0"/>
            <a:r>
              <a:rPr lang="en-US" sz="1700" dirty="0" smtClean="0"/>
              <a:t>COFACE – Confederation of Family Organizations in the European Union</a:t>
            </a:r>
          </a:p>
          <a:p>
            <a:pPr lvl="0"/>
            <a:r>
              <a:rPr lang="en-US" sz="1700" dirty="0" smtClean="0"/>
              <a:t>Dynamo International – Street Workers Network</a:t>
            </a:r>
          </a:p>
          <a:p>
            <a:pPr lvl="0"/>
            <a:r>
              <a:rPr lang="en-US" sz="1700" dirty="0" smtClean="0"/>
              <a:t>Eurodiaconia</a:t>
            </a:r>
          </a:p>
          <a:p>
            <a:pPr lvl="0"/>
            <a:r>
              <a:rPr lang="en-US" sz="1700" dirty="0" smtClean="0"/>
              <a:t>EuroHealthNet</a:t>
            </a:r>
          </a:p>
          <a:p>
            <a:pPr lvl="0"/>
            <a:r>
              <a:rPr lang="en-US" sz="1700" dirty="0" smtClean="0"/>
              <a:t>EAPN – European Anti-Poverty Network</a:t>
            </a:r>
          </a:p>
          <a:p>
            <a:pPr lvl="0"/>
            <a:r>
              <a:rPr lang="en-US" sz="1700" dirty="0" smtClean="0"/>
              <a:t>EASPD – European Association of Service providers for Persons with Disabilities</a:t>
            </a:r>
          </a:p>
          <a:p>
            <a:pPr lvl="0"/>
            <a:r>
              <a:rPr lang="en-US" sz="1700" dirty="0" smtClean="0"/>
              <a:t>European Child Safety Alliance</a:t>
            </a:r>
          </a:p>
          <a:p>
            <a:pPr lvl="0"/>
            <a:r>
              <a:rPr lang="en-US" sz="1700" dirty="0" smtClean="0"/>
              <a:t>FEANTSA – European Federation of National Organizations working with the Homeless</a:t>
            </a:r>
          </a:p>
          <a:p>
            <a:pPr lvl="0"/>
            <a:r>
              <a:rPr lang="en-US" sz="1700" dirty="0" smtClean="0"/>
              <a:t>ENSA – European Network of Social Authorities</a:t>
            </a:r>
          </a:p>
          <a:p>
            <a:pPr lvl="0"/>
            <a:r>
              <a:rPr lang="en-US" sz="1700" dirty="0" smtClean="0"/>
              <a:t>EPHA -  European Public Health Alliance</a:t>
            </a:r>
          </a:p>
          <a:p>
            <a:pPr lvl="0"/>
            <a:r>
              <a:rPr lang="en-US" sz="1700" dirty="0" smtClean="0"/>
              <a:t>ESN – European Social Network</a:t>
            </a:r>
          </a:p>
          <a:p>
            <a:pPr lvl="0"/>
            <a:r>
              <a:rPr lang="en-US" sz="1700" dirty="0" smtClean="0"/>
              <a:t>Mental Health Europe</a:t>
            </a:r>
          </a:p>
          <a:p>
            <a:pPr lvl="0"/>
            <a:r>
              <a:rPr lang="en-US" sz="1700" dirty="0" smtClean="0"/>
              <a:t>PICUM – Platform for International Cooperation on Undocumented Migrants</a:t>
            </a:r>
          </a:p>
          <a:p>
            <a:pPr lvl="0"/>
            <a:r>
              <a:rPr lang="en-US" sz="1700" dirty="0" smtClean="0"/>
              <a:t>Save the Children EU Office</a:t>
            </a:r>
          </a:p>
          <a:p>
            <a:pPr lvl="0"/>
            <a:r>
              <a:rPr lang="en-US" sz="1700" dirty="0" smtClean="0"/>
              <a:t>SOS Children’s Villages International</a:t>
            </a:r>
          </a:p>
          <a:p>
            <a:pPr lvl="0"/>
            <a:r>
              <a:rPr lang="en-US" sz="1700" dirty="0" smtClean="0"/>
              <a:t>UNICEF EU Office</a:t>
            </a:r>
          </a:p>
          <a:p>
            <a:pPr lvl="0"/>
            <a:r>
              <a:rPr lang="en-US" sz="1700" dirty="0" smtClean="0"/>
              <a:t>ELIANT Network</a:t>
            </a:r>
            <a:endParaRPr lang="en-GB" sz="1700" dirty="0"/>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10" name="TextBox 9"/>
          <p:cNvSpPr txBox="1"/>
          <p:nvPr/>
        </p:nvSpPr>
        <p:spPr>
          <a:xfrm>
            <a:off x="1259632" y="764704"/>
            <a:ext cx="6768752" cy="4616648"/>
          </a:xfrm>
          <a:prstGeom prst="rect">
            <a:avLst/>
          </a:prstGeom>
          <a:noFill/>
        </p:spPr>
        <p:txBody>
          <a:bodyPr wrap="square" rtlCol="0">
            <a:spAutoFit/>
          </a:bodyPr>
          <a:lstStyle/>
          <a:p>
            <a:r>
              <a:rPr lang="ro-RO" sz="2000" b="1" dirty="0" smtClean="0"/>
              <a:t>Există premisele ca o politică publică privind copiii sa fie asumată și integrata in cadrul fondurilor structurale și de investiții?</a:t>
            </a:r>
          </a:p>
          <a:p>
            <a:endParaRPr lang="ro-RO" dirty="0" smtClean="0"/>
          </a:p>
          <a:p>
            <a:r>
              <a:rPr lang="ro-RO" dirty="0" smtClean="0"/>
              <a:t>Premise europene</a:t>
            </a:r>
          </a:p>
          <a:p>
            <a:endParaRPr lang="ro-RO" dirty="0" smtClean="0"/>
          </a:p>
          <a:p>
            <a:r>
              <a:rPr lang="ro-RO" dirty="0" smtClean="0"/>
              <a:t>– Recomandarea Investiția in copii aduce o abordare holistică bazată pe drepturi pentru a adresa problema sărăciei copilului și a promova bunăstarea copilului in Europa</a:t>
            </a:r>
            <a:r>
              <a:rPr lang="en-GB" dirty="0" smtClean="0"/>
              <a:t>, </a:t>
            </a:r>
            <a:r>
              <a:rPr lang="ro-RO" dirty="0" smtClean="0"/>
              <a:t>de la asigurarea securității materiale a familiei, la asigurarea accesului la servicii de calitate (varsta mică, educație, sănătate etc</a:t>
            </a:r>
            <a:r>
              <a:rPr lang="en-GB" dirty="0" smtClean="0"/>
              <a:t>), </a:t>
            </a:r>
            <a:r>
              <a:rPr lang="ro-RO" dirty="0" smtClean="0"/>
              <a:t>și la angrenarea copilului si tânărului in luarea deciziilor.</a:t>
            </a:r>
            <a:r>
              <a:rPr lang="en-GB" dirty="0" smtClean="0"/>
              <a:t> </a:t>
            </a:r>
            <a:r>
              <a:rPr lang="ro-RO" dirty="0" smtClean="0"/>
              <a:t>Recomandarea reprezintă o viziune in a ajuta copilul si familia să cunoască si sa isi exercite deplin drepturile</a:t>
            </a:r>
            <a:r>
              <a:rPr lang="en-GB" dirty="0" smtClean="0"/>
              <a:t>; </a:t>
            </a:r>
            <a:r>
              <a:rPr lang="ro-RO" dirty="0" smtClean="0"/>
              <a:t>reformele structurale trebuie sa contribuie la distribuirea bunăstării. Recomandarea statuează clar că implementarea ei trebuie făcută de stetele europene prin utilizarea fondurilor structurale.</a:t>
            </a:r>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9" name="TextBox 8"/>
          <p:cNvSpPr txBox="1"/>
          <p:nvPr/>
        </p:nvSpPr>
        <p:spPr>
          <a:xfrm>
            <a:off x="1619672" y="1124744"/>
            <a:ext cx="6048672" cy="3970318"/>
          </a:xfrm>
          <a:prstGeom prst="rect">
            <a:avLst/>
          </a:prstGeom>
          <a:noFill/>
        </p:spPr>
        <p:txBody>
          <a:bodyPr wrap="square" rtlCol="0">
            <a:spAutoFit/>
          </a:bodyPr>
          <a:lstStyle/>
          <a:p>
            <a:pPr>
              <a:buFontTx/>
              <a:buChar char="-"/>
            </a:pPr>
            <a:r>
              <a:rPr lang="ro-RO" dirty="0" smtClean="0"/>
              <a:t> Recomandarea Comisiei Europene privind Programul Național de reformă al României pentru 2014</a:t>
            </a:r>
          </a:p>
          <a:p>
            <a:pPr>
              <a:buFontTx/>
              <a:buChar char="-"/>
            </a:pPr>
            <a:endParaRPr lang="ro-RO" dirty="0" smtClean="0"/>
          </a:p>
          <a:p>
            <a:r>
              <a:rPr lang="vi-VN" dirty="0" smtClean="0"/>
              <a:t>În vederea combaterii sărăciei, să sporească eficiența și eficacitatea transferurilor</a:t>
            </a:r>
            <a:r>
              <a:rPr lang="ro-RO" dirty="0" smtClean="0"/>
              <a:t> </a:t>
            </a:r>
            <a:r>
              <a:rPr lang="it-IT" dirty="0" smtClean="0"/>
              <a:t>sociale, în special pentru copii, și să continue reforma asistenței sociale, consolidând</a:t>
            </a:r>
            <a:r>
              <a:rPr lang="ro-RO" dirty="0" smtClean="0"/>
              <a:t> </a:t>
            </a:r>
            <a:r>
              <a:rPr lang="vi-VN" dirty="0" smtClean="0"/>
              <a:t>legăturile acesteia cu măsurile de activare. Să intensifice eforturile în vederea punerii</a:t>
            </a:r>
            <a:r>
              <a:rPr lang="ro-RO" dirty="0" smtClean="0"/>
              <a:t> </a:t>
            </a:r>
            <a:r>
              <a:rPr lang="vi-VN" dirty="0" smtClean="0"/>
              <a:t>în aplicare a măsurilor preconizate pentru a favoriza integrarea romilor pe piața forței</a:t>
            </a:r>
          </a:p>
          <a:p>
            <a:r>
              <a:rPr lang="vi-VN" dirty="0" smtClean="0"/>
              <a:t>de muncă, pentru a crește rata de școlarizare și pentru a reduce rata de părăsire</a:t>
            </a:r>
            <a:r>
              <a:rPr lang="ro-RO" dirty="0" smtClean="0"/>
              <a:t> </a:t>
            </a:r>
            <a:r>
              <a:rPr lang="vi-VN" dirty="0" smtClean="0"/>
              <a:t>timpurie a școlii, prin intermediul unei abordări bazate pe parteneriat și a unui</a:t>
            </a:r>
            <a:r>
              <a:rPr lang="ro-RO" dirty="0" smtClean="0"/>
              <a:t> </a:t>
            </a:r>
            <a:r>
              <a:rPr lang="en-GB" dirty="0" err="1" smtClean="0"/>
              <a:t>mecanism</a:t>
            </a:r>
            <a:r>
              <a:rPr lang="en-GB" dirty="0" smtClean="0"/>
              <a:t> solid de m</a:t>
            </a:r>
            <a:r>
              <a:rPr lang="ro-RO" dirty="0" smtClean="0"/>
              <a:t>onitorizare</a:t>
            </a:r>
            <a:r>
              <a:rPr lang="en-GB" dirty="0" smtClean="0"/>
              <a:t>.</a:t>
            </a:r>
          </a:p>
          <a:p>
            <a:endParaRPr lang="en-GB" dirty="0"/>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9" name="TextBox 8"/>
          <p:cNvSpPr txBox="1"/>
          <p:nvPr/>
        </p:nvSpPr>
        <p:spPr>
          <a:xfrm>
            <a:off x="1619672" y="1124744"/>
            <a:ext cx="6048672" cy="3139321"/>
          </a:xfrm>
          <a:prstGeom prst="rect">
            <a:avLst/>
          </a:prstGeom>
          <a:noFill/>
        </p:spPr>
        <p:txBody>
          <a:bodyPr wrap="square" rtlCol="0">
            <a:spAutoFit/>
          </a:bodyPr>
          <a:lstStyle/>
          <a:p>
            <a:r>
              <a:rPr lang="ro-RO" dirty="0" smtClean="0"/>
              <a:t>Premise naționale</a:t>
            </a:r>
          </a:p>
          <a:p>
            <a:endParaRPr lang="ro-RO" dirty="0" smtClean="0"/>
          </a:p>
          <a:p>
            <a:pPr>
              <a:buFontTx/>
              <a:buChar char="-"/>
            </a:pPr>
            <a:r>
              <a:rPr lang="ro-RO" dirty="0" smtClean="0"/>
              <a:t> reinființarea ANPDCA fără responsabilități insa in implementarea FSI</a:t>
            </a:r>
          </a:p>
          <a:p>
            <a:pPr>
              <a:buFontTx/>
              <a:buChar char="-"/>
            </a:pPr>
            <a:endParaRPr lang="ro-RO" dirty="0" smtClean="0"/>
          </a:p>
          <a:p>
            <a:pPr>
              <a:buFontTx/>
              <a:buChar char="-"/>
            </a:pPr>
            <a:r>
              <a:rPr lang="ro-RO" dirty="0" smtClean="0"/>
              <a:t> existența DGASPC și SPAS cu o evidentă subfinanțare, o absență a diversificării serviciilor in ultimii 5 ani si o lipsă acută de resursă umană</a:t>
            </a:r>
          </a:p>
          <a:p>
            <a:pPr>
              <a:buFontTx/>
              <a:buChar char="-"/>
            </a:pPr>
            <a:endParaRPr lang="ro-RO" dirty="0" smtClean="0"/>
          </a:p>
          <a:p>
            <a:pPr>
              <a:buFontTx/>
              <a:buChar char="-"/>
            </a:pPr>
            <a:r>
              <a:rPr lang="ro-RO" dirty="0" smtClean="0"/>
              <a:t> existența unui sector neguvernamental puternic, bine reprezentat si profesionalizat dar fragilizat de lipsa finanțărilor </a:t>
            </a:r>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p:nvPr/>
        </p:nvGrpSpPr>
        <p:grpSpPr>
          <a:xfrm>
            <a:off x="14998" y="-243408"/>
            <a:ext cx="9103988" cy="6794968"/>
            <a:chOff x="14998" y="0"/>
            <a:chExt cx="9103988" cy="6794968"/>
          </a:xfrm>
        </p:grpSpPr>
        <p:grpSp>
          <p:nvGrpSpPr>
            <p:cNvPr id="4" name="Group 3"/>
            <p:cNvGrpSpPr/>
            <p:nvPr/>
          </p:nvGrpSpPr>
          <p:grpSpPr>
            <a:xfrm>
              <a:off x="14999" y="38675"/>
              <a:ext cx="9103987" cy="6702693"/>
              <a:chOff x="14999" y="38675"/>
              <a:chExt cx="9103987" cy="6702693"/>
            </a:xfrm>
          </p:grpSpPr>
          <p:pic>
            <p:nvPicPr>
              <p:cNvPr id="5" name="Picture 4"/>
              <p:cNvPicPr>
                <a:picLocks noChangeAspect="1"/>
              </p:cNvPicPr>
              <p:nvPr/>
            </p:nvPicPr>
            <p:blipFill rotWithShape="1">
              <a:blip r:embed="rId2" cstate="print">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rcRect l="3276" t="7599" r="88403" b="7536"/>
              <a:stretch/>
            </p:blipFill>
            <p:spPr>
              <a:xfrm>
                <a:off x="7740352" y="87820"/>
                <a:ext cx="1378634" cy="650953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5982" t="6411" r="74307" b="5976"/>
              <a:stretch/>
            </p:blipFill>
            <p:spPr>
              <a:xfrm>
                <a:off x="14999" y="38675"/>
                <a:ext cx="1604673" cy="6702693"/>
              </a:xfrm>
              <a:prstGeom prst="rect">
                <a:avLst/>
              </a:prstGeom>
            </p:spPr>
          </p:pic>
        </p:grpSp>
        <p:grpSp>
          <p:nvGrpSpPr>
            <p:cNvPr id="7" name="Group 8"/>
            <p:cNvGrpSpPr/>
            <p:nvPr/>
          </p:nvGrpSpPr>
          <p:grpSpPr>
            <a:xfrm>
              <a:off x="14998" y="0"/>
              <a:ext cx="9103987" cy="6794968"/>
              <a:chOff x="14998" y="0"/>
              <a:chExt cx="9103987" cy="6794968"/>
            </a:xfrm>
          </p:grpSpPr>
          <p:sp>
            <p:nvSpPr>
              <p:cNvPr id="2" name="Rectangle 1"/>
              <p:cNvSpPr/>
              <p:nvPr/>
            </p:nvSpPr>
            <p:spPr>
              <a:xfrm>
                <a:off x="14998" y="0"/>
                <a:ext cx="9103987" cy="6794968"/>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6237312"/>
                <a:ext cx="1008112" cy="466718"/>
              </a:xfrm>
              <a:prstGeom prst="rect">
                <a:avLst/>
              </a:prstGeom>
            </p:spPr>
          </p:pic>
        </p:grpSp>
      </p:grpSp>
      <p:sp>
        <p:nvSpPr>
          <p:cNvPr id="9" name="TextBox 8"/>
          <p:cNvSpPr txBox="1"/>
          <p:nvPr/>
        </p:nvSpPr>
        <p:spPr>
          <a:xfrm>
            <a:off x="1619672" y="1124744"/>
            <a:ext cx="6048672" cy="3693319"/>
          </a:xfrm>
          <a:prstGeom prst="rect">
            <a:avLst/>
          </a:prstGeom>
          <a:noFill/>
        </p:spPr>
        <p:txBody>
          <a:bodyPr wrap="square" rtlCol="0">
            <a:spAutoFit/>
          </a:bodyPr>
          <a:lstStyle/>
          <a:p>
            <a:r>
              <a:rPr lang="ro-RO" dirty="0" smtClean="0"/>
              <a:t>Rolul general al societății civile, incluzând aici organizațiile pentru drepturile copiilor, în promovare si sprijinirea reformelor necesare la nivel național, regional si local, precum si in asigurarea coerentei in cadrul politicilor publice trebuie recunoscut. Programul Național de Reformă trebuie să includă si societatea civilă. </a:t>
            </a:r>
          </a:p>
          <a:p>
            <a:endParaRPr lang="ro-RO" dirty="0" smtClean="0"/>
          </a:p>
          <a:p>
            <a:r>
              <a:rPr lang="ro-RO" dirty="0" smtClean="0"/>
              <a:t>În acest moment diversificarea serviciilor publice este esențială iar continuarea neutilizarării de către stat a potențialului imens reprezentat de organizațiile neguvernamentale ar fi o greșeală. </a:t>
            </a:r>
          </a:p>
          <a:p>
            <a:endParaRPr lang="ro-RO" dirty="0" smtClean="0"/>
          </a:p>
          <a:p>
            <a:r>
              <a:rPr lang="ro-RO" dirty="0" smtClean="0"/>
              <a:t>Copiii reprezintă in acest moment aproximativ 20% din populația României dar reprezintă 100% din viitorul ei.</a:t>
            </a:r>
          </a:p>
        </p:txBody>
      </p:sp>
    </p:spTree>
    <p:extLst>
      <p:ext uri="{BB962C8B-B14F-4D97-AF65-F5344CB8AC3E}">
        <p14:creationId xmlns:p14="http://schemas.microsoft.com/office/powerpoint/2010/main" val="1009490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TotalTime>
  <Words>750</Words>
  <Application>Microsoft Office PowerPoint</Application>
  <PresentationFormat>On-screen Show (4:3)</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Bjoern Becker</dc:creator>
  <cp:lastModifiedBy>Antonio Brugarolas</cp:lastModifiedBy>
  <cp:revision>27</cp:revision>
  <dcterms:created xsi:type="dcterms:W3CDTF">2014-03-11T11:09:27Z</dcterms:created>
  <dcterms:modified xsi:type="dcterms:W3CDTF">2014-11-13T09:48:57Z</dcterms:modified>
</cp:coreProperties>
</file>