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70" r:id="rId7"/>
    <p:sldId id="267" r:id="rId8"/>
    <p:sldId id="268" r:id="rId9"/>
    <p:sldId id="269" r:id="rId10"/>
    <p:sldId id="258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4660"/>
  </p:normalViewPr>
  <p:slideViewPr>
    <p:cSldViewPr>
      <p:cViewPr varScale="1">
        <p:scale>
          <a:sx n="117" d="100"/>
          <a:sy n="117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528B3-28BA-4172-8644-DDA77AD076C2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47D82-087F-4821-BCB8-A8A908D13A0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49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szegénység által közvetlenül fenyegetett főbb csoportokat pontosan beazonosítják az Európai Szemeszter keretében készített stratégiai dokumentumok. A javasolt intézkedések azonban a nem tudnak megbirkózni az érintett családok jövedelmének kérdésével, ami a romló szegénységi mutatók egyik fő eleme (és erre a kormányzat semmilyen/elégtelen lépéseket javasol). Az intézkedések vagy rövidtávúak, maximum 2-3 évre kiterjedőek, mely nem elég hosszú idő ahhoz, hogy megtörje a szegénység generációkon átívelő továbbörökítését, pl. gondoljunk a szegregált nyomornegyedekben bevezetett programokra, továbbá, mint azt korábban említettük, e programok megfelelő végrehajtása és hosszú távú fenntarthatósága a siker szempontjából kulcsfontosságú lenne. Anélkül tehát, hogy megoldást próbálnánk találni a szociális ellátások jelentős értékvesztésének kérdésére valamint a foglalkoztatottság szintjének (nem közmunka révén történő, hiszen ez nagyon alacsony jövedelmi szintet biztosít) jelentős emelésére, a szegények helyzetének további romlására lehet számítani (ami Magyarországon a gyermekeket nagymértékben érinti).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65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szociális ellátások jelenlegi szintje elégtelen valamint jelentősen csökkent az elmúlt évek során. Ennek újragondolását, valamint további megszorítások bevezetésének mellőzését javasoljuk; épp ellenkezőleg, minimálisan elvárható lenne, hogy az ellátások legalábbis közelítsenek a szegénységi küszöbhöz. Jelen pillanatban az alapellátás – nagyon erős munkavállalást ösztönző és ennek megtagadását szankcionáló elemekkel – a medián háztartásjövedelmi szint 60%-ának a felét sem éri el, a létminimumnak majdnem egynegyede. A szociális ellátások indexálását törvénybe kellene foglalni.</a:t>
            </a:r>
          </a:p>
          <a:p>
            <a:r>
              <a:rPr lang="hu-HU" dirty="0" smtClean="0"/>
              <a:t>Többszázezer ember nem részesül semmilyen szociális ellátásban. Továbbá, az utolsó mentsvárként szolgáló ellátások, mint a foglalkoztatást helyettesítő támogatás szankcionálása (melynek összege az elégségestől nagyon messze áll a létminimum szintjének biztosítása szempontjából bárhogy is határozzuk meg a szegénységet) túlságosan szigorú olyan esetekben, ha például valaki a fekete gazdaságban dolgozik vagy nem vállal el egy számára felkínált munkát (ilyen esetekben az embereket évekre kizárhatják a rendszerből)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81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Nincsenek a hajléktalanok illetve a lakhatás szempontjából sebezhető helyzetben levők, ideértve a szociális bérlakásokban élők, </a:t>
            </a:r>
            <a:r>
              <a:rPr lang="hu-HU" dirty="0" err="1" smtClean="0"/>
              <a:t>reintegrációját</a:t>
            </a:r>
            <a:r>
              <a:rPr lang="hu-HU" dirty="0" smtClean="0"/>
              <a:t> célzó fontos intézkedések. A lakhatási támogatásoknak a legszegényebbeket és a leginkább veszélyeztetetteteket kellene elérniük. Bár a lakhatási támogatás újfajta szabályozása a megfelelő irányba tett lépésnek tekinthető, a rendszer hatékonysága tovább növelhető lenne. A szociális bérlakások kiutalásánál külön kvótát kaphatnának a hajléktalanok.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47D82-087F-4821-BCB8-A8A908D13A0A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49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3B79-6C8E-4060-88F4-584742FD9824}" type="datetimeFigureOut">
              <a:rPr lang="hu-HU" smtClean="0"/>
              <a:pPr/>
              <a:t>2014.10.29.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4978-DE7E-4B2F-969C-0EF75C2E7F4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legfontosabb magyarországi kihívások értékelése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Albert Fruzsina</a:t>
            </a:r>
          </a:p>
          <a:p>
            <a:r>
              <a:rPr lang="hu-HU" dirty="0" smtClean="0"/>
              <a:t>European </a:t>
            </a:r>
            <a:r>
              <a:rPr lang="hu-HU" dirty="0"/>
              <a:t>Network of Independent </a:t>
            </a:r>
            <a:r>
              <a:rPr lang="hu-HU" dirty="0" err="1"/>
              <a:t>Experts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 smtClean="0"/>
              <a:t>Inclusion</a:t>
            </a:r>
            <a:r>
              <a:rPr lang="hu-HU" dirty="0" smtClean="0"/>
              <a:t>/</a:t>
            </a:r>
            <a:r>
              <a:rPr lang="hu-HU" dirty="0" err="1" smtClean="0"/>
              <a:t>Social</a:t>
            </a:r>
            <a:r>
              <a:rPr lang="hu-HU" dirty="0" smtClean="0"/>
              <a:t> Policy Network</a:t>
            </a:r>
            <a:endParaRPr lang="hu-HU" dirty="0"/>
          </a:p>
        </p:txBody>
      </p:sp>
      <p:pic>
        <p:nvPicPr>
          <p:cNvPr id="4" name="Kép 3" descr="logo_ce-en-quadri-l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467544" y="6021288"/>
            <a:ext cx="8229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Beruházások a gyermekek érdekében Magyarországon</a:t>
            </a:r>
            <a:r>
              <a:rPr lang="hu-HU" b="1" dirty="0" smtClean="0"/>
              <a:t>: </a:t>
            </a:r>
            <a:r>
              <a:rPr lang="hu-HU" b="1" dirty="0"/>
              <a:t>eszközök és támogatási </a:t>
            </a:r>
            <a:r>
              <a:rPr lang="hu-HU" b="1" dirty="0" smtClean="0"/>
              <a:t>lehetőségek. Budapest</a:t>
            </a:r>
            <a:r>
              <a:rPr lang="hu-HU" b="1" dirty="0"/>
              <a:t>, 2014. október 13</a:t>
            </a:r>
            <a:endParaRPr lang="hu-HU" dirty="0"/>
          </a:p>
        </p:txBody>
      </p:sp>
      <p:pic>
        <p:nvPicPr>
          <p:cNvPr id="6" name="Kép 5" descr="Logo_EIPA_Black_tex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4000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Különféle időkeretek (EU finanszírozás, NTFS, kormányzati cselekvési tervek stb.)  </a:t>
            </a:r>
          </a:p>
          <a:p>
            <a:r>
              <a:rPr lang="hu-HU" dirty="0" smtClean="0"/>
              <a:t>Rövid távú programok,  folyamatosság, finanszírozás problémái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A </a:t>
            </a:r>
            <a:r>
              <a:rPr lang="hu-HU" dirty="0">
                <a:solidFill>
                  <a:schemeClr val="tx2"/>
                </a:solidFill>
              </a:rPr>
              <a:t>gyerekszegénység elleni (illetve tágabb értelemben a társadalmi befogadást célzó) projektek esetében fontos lenne hosszabb projektidőszakok lehetővé tétele, akár az EU programozási időszakokat átívelően is, mivel a jelenlegi rövidtávú programok csak megkezdhetnek bizonyos folyamatokat és mivel (gyakran) a projektek folytatása nem lehetséges, azok több kárt okoznak, mint hasznot.</a:t>
            </a:r>
            <a:endParaRPr lang="hu-HU" dirty="0" smtClean="0">
              <a:solidFill>
                <a:schemeClr val="tx2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/>
              <a:t>Magyarországon van számos olyan intézmény, amelyet viszonylag könnyen képessé lehetne tenni arra, hogy a szükséges, megfelelő színvonalú szolgáltatásokat nyújtsák (pl. óvodahálózat, a közoktatási rendszer, a védőnői hálózat, gyermekjóléti és családsegítő szolgálatok, a Biztos Kezdet Gyermekházak).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Ennek </a:t>
            </a:r>
            <a:r>
              <a:rPr lang="hu-HU" dirty="0"/>
              <a:t>a célnak az eléréséhez azonban ezeket az intézményeket jobban kellene finanszírozni és mind számosságukat, mind színvonalukat tekintve fejleszteni. Megközelíthetőségük és elérhetőségük főként bizonyos régiókban kiegyenlítettebb kellene, hogy legyen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2014-20-ig terjedő időszakban az EU forrásokat arra kellene felhasználni, hogy a marginalizált közösségek egyenlő hozzáférést kapjanak a minőségi közszolgáltatásokhoz főként az oktatás, az egészségügy és a szociális szolgáltatások területén.</a:t>
            </a:r>
          </a:p>
          <a:p>
            <a:pPr algn="just"/>
            <a:r>
              <a:rPr lang="hu-HU" dirty="0"/>
              <a:t>Az EU-nak nyomon kellene követnie, hogy az NTFS és az EU 2020 program célkitűzései hogyan hozhatók összhangba egymással, a magyarországi tervezési keretek figyelembevételével. Létre kell, hogy jöjjön a célkitűzésekhez rendelt források kijelölése, a gyermekszegénységgel kapcsolatos kérdések előtérbe helyezése és ezeknek az Operatív Programokhoz történő hozzákapcsolása.</a:t>
            </a:r>
          </a:p>
          <a:p>
            <a:r>
              <a:rPr lang="hu-HU" dirty="0"/>
              <a:t>Lépéseket kell tenni a helyi szinten megvalósult programok fenntarthatóbbá tétele érdekében (átfogó tervek, kapacitás növelés a lehetséges megvalósítók körében, stb.)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 ante és ex post hatáselemzések széles körű használatára lenne szükség, hogy a legmagasabb szinten is jó politikai döntések születhessenek.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2276872"/>
            <a:ext cx="3419872" cy="158417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magas politikai prioritás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5724128" y="2348880"/>
            <a:ext cx="3168352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400" dirty="0">
                <a:latin typeface="+mj-lt"/>
                <a:ea typeface="+mj-ea"/>
                <a:cs typeface="+mj-cs"/>
              </a:rPr>
              <a:t>rosszabbodó helyzet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3707904" y="2636912"/>
            <a:ext cx="864096" cy="988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Balra nyíl 5"/>
          <p:cNvSpPr/>
          <p:nvPr/>
        </p:nvSpPr>
        <p:spPr>
          <a:xfrm>
            <a:off x="4860032" y="2636912"/>
            <a:ext cx="792088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u-HU" dirty="0" smtClean="0"/>
              <a:t>A </a:t>
            </a:r>
            <a:r>
              <a:rPr lang="hu-HU" b="1" dirty="0" smtClean="0"/>
              <a:t>Nemzeti </a:t>
            </a:r>
            <a:r>
              <a:rPr lang="hu-HU" b="1" dirty="0"/>
              <a:t>Társadalmi Felzárkózási </a:t>
            </a:r>
            <a:r>
              <a:rPr lang="hu-HU" b="1" dirty="0" smtClean="0"/>
              <a:t>Stratégia </a:t>
            </a:r>
            <a:r>
              <a:rPr lang="hu-HU" dirty="0" smtClean="0"/>
              <a:t>egységes, komplex keret 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DE: </a:t>
            </a:r>
          </a:p>
          <a:p>
            <a:pPr algn="ctr"/>
            <a:endParaRPr lang="hu-HU" dirty="0" smtClean="0"/>
          </a:p>
          <a:p>
            <a:pPr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ellentmondás</a:t>
            </a:r>
            <a:r>
              <a:rPr lang="hu-HU" dirty="0" smtClean="0"/>
              <a:t> </a:t>
            </a:r>
            <a:r>
              <a:rPr lang="hu-HU" dirty="0"/>
              <a:t>feszül a több dokumentumban, pl. </a:t>
            </a:r>
            <a:r>
              <a:rPr lang="hu-HU" dirty="0" smtClean="0"/>
              <a:t>az </a:t>
            </a:r>
            <a:r>
              <a:rPr lang="hu-HU" dirty="0" err="1" smtClean="0"/>
              <a:t>NTFS-ben</a:t>
            </a:r>
            <a:r>
              <a:rPr lang="hu-HU" dirty="0" smtClean="0"/>
              <a:t> is </a:t>
            </a:r>
            <a:r>
              <a:rPr lang="hu-HU" dirty="0"/>
              <a:t>bemutatott kormányzati célok és az ezek alapján tervezett és megvalósított kisebb hatótávú intézkedések és más, gyakran átfogó jellegű közpolitikai intézkedések között, melyek negatívan hatnak a társadalmi </a:t>
            </a:r>
            <a:r>
              <a:rPr lang="hu-HU" dirty="0" smtClean="0"/>
              <a:t>befogadásra (pl. adórendszer, oktatáspolitika)</a:t>
            </a:r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>
                <a:solidFill>
                  <a:schemeClr val="accent1"/>
                </a:solidFill>
              </a:rPr>
              <a:t>Az összes közpolitikai intézkedést összhangba kellene hozni a NTFS céljaival és a korlátozott erőforrásokat a leghátrányosabb helyzetű népességcsoportok helyzetének megkönnyítése érdekében kellene újraosztani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Az </a:t>
            </a:r>
            <a:r>
              <a:rPr lang="hu-HU" b="1" dirty="0" smtClean="0"/>
              <a:t>alapszintű létbiztonság </a:t>
            </a:r>
            <a:r>
              <a:rPr lang="hu-HU" dirty="0" smtClean="0"/>
              <a:t>garantálása az állam feladata lenne: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noha a jelenlegi támogatási rendszer nagy (bár csökkenő) szerepet kap az érintett, a társadalmi kirekesztődés által fenyegetett családok létfenntartásának elősegítésében, </a:t>
            </a:r>
            <a:r>
              <a:rPr lang="hu-HU" b="1" dirty="0" smtClean="0"/>
              <a:t>nem biztosít elégséges forrást </a:t>
            </a:r>
            <a:r>
              <a:rPr lang="hu-HU" dirty="0" smtClean="0"/>
              <a:t>ahhoz, hogy azok a szegénységből kiemelkedjenek</a:t>
            </a:r>
          </a:p>
          <a:p>
            <a:r>
              <a:rPr lang="hu-HU" dirty="0" smtClean="0"/>
              <a:t>szegénységcsökkentés a foglalkoztatás növelésével: </a:t>
            </a:r>
            <a:r>
              <a:rPr lang="hu-HU" b="1" dirty="0" smtClean="0"/>
              <a:t>nem elég  a jövedelem </a:t>
            </a:r>
            <a:r>
              <a:rPr lang="hu-HU" dirty="0" smtClean="0"/>
              <a:t>a szegénység megszüntetésére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újonnan bevezetett univerzális intézkedések (az adórendszer, a munkanélküli ellátások változásai) </a:t>
            </a:r>
            <a:r>
              <a:rPr lang="hu-HU" b="1" dirty="0"/>
              <a:t>legnegatívabban a társadalom jövedelmi szempontból leghátrányosabb helyzetű tagjait érintik</a:t>
            </a:r>
            <a:r>
              <a:rPr lang="hu-HU" dirty="0" smtClean="0"/>
              <a:t>.</a:t>
            </a:r>
          </a:p>
          <a:p>
            <a:r>
              <a:rPr lang="hu-HU" dirty="0" smtClean="0"/>
              <a:t>Más univerzális ellátások (pl. a gyermekneveléssel kapcsolatos ellátások) folyamatosan és jelentősen </a:t>
            </a:r>
            <a:r>
              <a:rPr lang="hu-HU" b="1" dirty="0" smtClean="0"/>
              <a:t>veszítenek értékükből</a:t>
            </a:r>
            <a:r>
              <a:rPr lang="hu-HU" dirty="0" smtClean="0"/>
              <a:t>, mivel 2008 óta nem emelték meg azok összegét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smtClean="0">
                <a:solidFill>
                  <a:schemeClr val="accent1"/>
                </a:solidFill>
              </a:rPr>
              <a:t>a kormányzatnak legalább annyival meg kellene emelnie a juttatások összegét, hogy az az infláció hatását kompenzálja, illetve meg kellene gátolni az ellátások további elértéktelenedését: legalább a 2008. évi értéküket fenn kellene tartani</a:t>
            </a:r>
          </a:p>
          <a:p>
            <a:r>
              <a:rPr lang="hu-HU" dirty="0" smtClean="0"/>
              <a:t>Családtámogatások további differenciálása (pl. egyedül álló szülők esetében)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hu-HU" sz="3600" b="1" dirty="0" smtClean="0"/>
              <a:t>alulfinanszírozottak</a:t>
            </a:r>
            <a:r>
              <a:rPr lang="hu-HU" sz="3600" dirty="0" smtClean="0"/>
              <a:t> + </a:t>
            </a:r>
            <a:r>
              <a:rPr lang="hu-HU" sz="3600" b="1" dirty="0" smtClean="0"/>
              <a:t>területi egyenlőtlenségek</a:t>
            </a:r>
            <a:endParaRPr lang="hu-HU" sz="3600" dirty="0" smtClean="0"/>
          </a:p>
          <a:p>
            <a:pPr algn="just"/>
            <a:r>
              <a:rPr lang="hu-HU" sz="3600" b="1" dirty="0" smtClean="0"/>
              <a:t>A normatív támogatások szintje </a:t>
            </a:r>
            <a:r>
              <a:rPr lang="hu-HU" sz="3600" dirty="0" smtClean="0"/>
              <a:t>(ami ha nem számszerűen, de reálértéken mindenképpen csökken) </a:t>
            </a:r>
            <a:r>
              <a:rPr lang="hu-HU" sz="3600" b="1" dirty="0" smtClean="0"/>
              <a:t>épphogy elégséges </a:t>
            </a:r>
            <a:r>
              <a:rPr lang="hu-HU" sz="3600" dirty="0" smtClean="0"/>
              <a:t>a kötelező feladatok ellátására. </a:t>
            </a:r>
          </a:p>
          <a:p>
            <a:pPr marL="0" indent="0" algn="just">
              <a:buNone/>
            </a:pPr>
            <a:r>
              <a:rPr lang="hu-HU" sz="3600" dirty="0" smtClean="0">
                <a:solidFill>
                  <a:schemeClr val="accent1"/>
                </a:solidFill>
              </a:rPr>
              <a:t>A finanszírozást és a humán infrastruktúrát is fejleszteni kellene, rendszeres külső forrásokat kellene elérhetővé tenni az extra szolgáltatások nyújtására (mint például családi konfliktuskezelés, nyári táborok), de kezelhető adminisztratív terhekkel</a:t>
            </a:r>
            <a:r>
              <a:rPr lang="hu-HU" sz="3600" dirty="0" smtClean="0"/>
              <a:t>. </a:t>
            </a:r>
          </a:p>
          <a:p>
            <a:r>
              <a:rPr lang="hu-HU" sz="3600" dirty="0" smtClean="0"/>
              <a:t>Az </a:t>
            </a:r>
            <a:r>
              <a:rPr lang="hu-HU" sz="3600" dirty="0"/>
              <a:t>alapszolgáltatások </a:t>
            </a:r>
            <a:r>
              <a:rPr lang="hu-HU" sz="3600" dirty="0" smtClean="0"/>
              <a:t>fejlesztése, </a:t>
            </a:r>
            <a:r>
              <a:rPr lang="hu-HU" sz="3600" dirty="0"/>
              <a:t>hogy a gyerekek saját családjaikban nőhessenek fel. </a:t>
            </a:r>
          </a:p>
          <a:p>
            <a:r>
              <a:rPr lang="hu-HU" sz="3600" dirty="0"/>
              <a:t>A gyermekeket érintő </a:t>
            </a:r>
            <a:r>
              <a:rPr lang="hu-HU" sz="3600" b="1" dirty="0"/>
              <a:t>emberkereskedelem és prostitúció </a:t>
            </a:r>
            <a:r>
              <a:rPr lang="hu-HU" sz="3600" b="1" dirty="0" smtClean="0"/>
              <a:t>terén </a:t>
            </a:r>
            <a:r>
              <a:rPr lang="hu-HU" sz="3600" dirty="0" smtClean="0"/>
              <a:t>beavatkozás, </a:t>
            </a:r>
            <a:r>
              <a:rPr lang="hu-HU" sz="3600" dirty="0"/>
              <a:t>hogy az állami gondoskodásból kikerülő, vagy nagyon szegény családokból származó gyerekek ne váljanak az emberkereskedelem vagy más bűncselekmények áldozataivá</a:t>
            </a:r>
            <a:r>
              <a:rPr lang="hu-HU" sz="3600" dirty="0" smtClean="0"/>
              <a:t>.</a:t>
            </a:r>
          </a:p>
          <a:p>
            <a:pPr marL="0" indent="0">
              <a:buNone/>
            </a:pPr>
            <a:r>
              <a:rPr lang="hu-HU" sz="3600" dirty="0" smtClean="0"/>
              <a:t> </a:t>
            </a:r>
            <a:r>
              <a:rPr lang="hu-HU" sz="3600" dirty="0" smtClean="0">
                <a:solidFill>
                  <a:schemeClr val="accent1"/>
                </a:solidFill>
              </a:rPr>
              <a:t>Általában </a:t>
            </a:r>
            <a:r>
              <a:rPr lang="hu-HU" sz="3600" dirty="0">
                <a:solidFill>
                  <a:schemeClr val="accent1"/>
                </a:solidFill>
              </a:rPr>
              <a:t>véve </a:t>
            </a:r>
            <a:r>
              <a:rPr lang="hu-HU" sz="3600" b="1" dirty="0">
                <a:solidFill>
                  <a:schemeClr val="accent1"/>
                </a:solidFill>
              </a:rPr>
              <a:t>sokkal több intézményes támogatásra és mentorálasra lenne szüksége az állami gondoskodásból kikerülő fiataloknak</a:t>
            </a:r>
            <a:r>
              <a:rPr lang="hu-HU" sz="3600" dirty="0">
                <a:solidFill>
                  <a:schemeClr val="accent1"/>
                </a:solidFill>
              </a:rPr>
              <a:t> lakáshelyzetük és foglalkoztatási problémáik megoldásához</a:t>
            </a:r>
            <a:r>
              <a:rPr lang="hu-HU" sz="3600" dirty="0"/>
              <a:t>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Oktatás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Jelentősen növelni kellene az iskolarendszer </a:t>
            </a:r>
            <a:r>
              <a:rPr lang="hu-HU" b="1" dirty="0" smtClean="0"/>
              <a:t>esélyegyenlőséget biztosító </a:t>
            </a:r>
            <a:r>
              <a:rPr lang="hu-HU" dirty="0" smtClean="0"/>
              <a:t>lehetőségeit.  Ehhez eszközök és technikák kidolgozása + széles körű elterjesztésére</a:t>
            </a:r>
          </a:p>
          <a:p>
            <a:r>
              <a:rPr lang="hu-HU" dirty="0" smtClean="0"/>
              <a:t>Meg kellene akadályozni a HH gyerekek </a:t>
            </a:r>
            <a:r>
              <a:rPr lang="hu-HU" b="1" dirty="0" smtClean="0"/>
              <a:t>lemorzsolódását</a:t>
            </a:r>
            <a:r>
              <a:rPr lang="hu-HU" dirty="0" smtClean="0"/>
              <a:t> (speciális nevelési igényű vagy magántanuló)</a:t>
            </a:r>
          </a:p>
          <a:p>
            <a:r>
              <a:rPr lang="hu-HU" dirty="0" smtClean="0"/>
              <a:t>A HH gyerekek </a:t>
            </a:r>
            <a:r>
              <a:rPr lang="hu-HU" dirty="0"/>
              <a:t>egyre szélesebb körű </a:t>
            </a:r>
            <a:r>
              <a:rPr lang="hu-HU" dirty="0" smtClean="0"/>
              <a:t>bevonása </a:t>
            </a:r>
            <a:r>
              <a:rPr lang="hu-HU" dirty="0"/>
              <a:t>a </a:t>
            </a:r>
            <a:r>
              <a:rPr lang="hu-HU" b="1" dirty="0"/>
              <a:t>kora gyerekkori nevelésbe </a:t>
            </a:r>
            <a:r>
              <a:rPr lang="hu-HU" dirty="0" smtClean="0"/>
              <a:t>+ egyre </a:t>
            </a:r>
            <a:r>
              <a:rPr lang="hu-HU" dirty="0"/>
              <a:t>szélesebb körben </a:t>
            </a:r>
            <a:r>
              <a:rPr lang="hu-HU" b="1" dirty="0"/>
              <a:t>integrált </a:t>
            </a:r>
            <a:r>
              <a:rPr lang="hu-HU" b="1" dirty="0" smtClean="0"/>
              <a:t>szolgáltatás </a:t>
            </a:r>
            <a:r>
              <a:rPr lang="hu-HU" dirty="0"/>
              <a:t>a </a:t>
            </a:r>
            <a:r>
              <a:rPr lang="hu-HU" dirty="0" smtClean="0"/>
              <a:t>gyerekek és családjaik </a:t>
            </a:r>
            <a:r>
              <a:rPr lang="hu-HU" dirty="0"/>
              <a:t>számára is. </a:t>
            </a:r>
          </a:p>
          <a:p>
            <a:r>
              <a:rPr lang="hu-HU" dirty="0" smtClean="0"/>
              <a:t>Az </a:t>
            </a:r>
            <a:r>
              <a:rPr lang="hu-HU" dirty="0"/>
              <a:t>egész napos iskola </a:t>
            </a:r>
            <a:r>
              <a:rPr lang="hu-HU" dirty="0" smtClean="0"/>
              <a:t>az </a:t>
            </a:r>
            <a:r>
              <a:rPr lang="hu-HU" dirty="0"/>
              <a:t>iskolai teljesítmény növelését kellene, hogy </a:t>
            </a:r>
            <a:r>
              <a:rPr lang="hu-HU" dirty="0" smtClean="0"/>
              <a:t>célozza. ? + szolgáltatások  </a:t>
            </a:r>
            <a:endParaRPr lang="hu-HU" dirty="0"/>
          </a:p>
          <a:p>
            <a:r>
              <a:rPr lang="hu-HU" dirty="0"/>
              <a:t>A hátrányos helyzetű tanulók felsőfokú képzésben való </a:t>
            </a:r>
            <a:r>
              <a:rPr lang="hu-HU" dirty="0" smtClean="0"/>
              <a:t>részvételének további támogatása.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Egészség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b="1" dirty="0"/>
              <a:t>alapellátás</a:t>
            </a:r>
            <a:r>
              <a:rPr lang="hu-HU" dirty="0"/>
              <a:t> </a:t>
            </a:r>
            <a:r>
              <a:rPr lang="hu-HU" dirty="0" smtClean="0"/>
              <a:t>hozzáférhetőségének és színvonalának  javítása 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védőnői</a:t>
            </a:r>
            <a:r>
              <a:rPr lang="hu-HU" dirty="0" smtClean="0"/>
              <a:t> hálózat  továbbfejlesztése, további </a:t>
            </a:r>
            <a:r>
              <a:rPr lang="hu-HU" dirty="0"/>
              <a:t>beavatkozások </a:t>
            </a:r>
            <a:r>
              <a:rPr lang="hu-HU" dirty="0" smtClean="0"/>
              <a:t>alapjaként használata (megelőzés, </a:t>
            </a:r>
            <a:r>
              <a:rPr lang="hu-HU" dirty="0"/>
              <a:t>szülői készségek </a:t>
            </a:r>
            <a:r>
              <a:rPr lang="hu-HU" dirty="0" smtClean="0"/>
              <a:t>fejlesztése)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Lakhatás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normatív lakásfenntartási </a:t>
            </a:r>
            <a:r>
              <a:rPr lang="hu-HU" dirty="0" smtClean="0"/>
              <a:t>támogatás növelése</a:t>
            </a:r>
          </a:p>
          <a:p>
            <a:r>
              <a:rPr lang="hu-HU" dirty="0" smtClean="0"/>
              <a:t>Az </a:t>
            </a:r>
            <a:r>
              <a:rPr lang="hu-HU" dirty="0"/>
              <a:t>adósságkezelési </a:t>
            </a:r>
            <a:r>
              <a:rPr lang="hu-HU" dirty="0" smtClean="0"/>
              <a:t>szolgáltatások a </a:t>
            </a:r>
            <a:r>
              <a:rPr lang="hu-HU" dirty="0"/>
              <a:t>kistelepüléseken élők számára is elérhetővé </a:t>
            </a:r>
            <a:r>
              <a:rPr lang="hu-HU" dirty="0" smtClean="0"/>
              <a:t>váljanak</a:t>
            </a:r>
            <a:endParaRPr lang="hu-HU" dirty="0"/>
          </a:p>
          <a:p>
            <a:r>
              <a:rPr lang="hu-HU" dirty="0"/>
              <a:t>A szociális </a:t>
            </a:r>
            <a:r>
              <a:rPr lang="hu-HU" dirty="0" smtClean="0"/>
              <a:t>bérlakás-állomány növelése. 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1185</Words>
  <Application>Microsoft Office PowerPoint</Application>
  <PresentationFormat>On-screen Show (4:3)</PresentationFormat>
  <Paragraphs>61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Office-téma</vt:lpstr>
      <vt:lpstr>A legfontosabb magyarországi kihívások értékelése  </vt:lpstr>
      <vt:lpstr>magas politikai prioritás</vt:lpstr>
      <vt:lpstr>PowerPoint Presentation</vt:lpstr>
      <vt:lpstr>PowerPoint Presentation</vt:lpstr>
      <vt:lpstr>PowerPoint Presentation</vt:lpstr>
      <vt:lpstr>Szolgáltatások</vt:lpstr>
      <vt:lpstr>Oktatás</vt:lpstr>
      <vt:lpstr>Egészség</vt:lpstr>
      <vt:lpstr>Lakhatás</vt:lpstr>
      <vt:lpstr>Programok</vt:lpstr>
      <vt:lpstr>Lehetőségek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legfontosabb magyarországi kihívások értékelése</dc:title>
  <dc:creator>.</dc:creator>
  <cp:lastModifiedBy>Antonio Brugarolas</cp:lastModifiedBy>
  <cp:revision>57</cp:revision>
  <dcterms:created xsi:type="dcterms:W3CDTF">2014-10-01T09:49:37Z</dcterms:created>
  <dcterms:modified xsi:type="dcterms:W3CDTF">2014-10-29T13:45:09Z</dcterms:modified>
</cp:coreProperties>
</file>