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57" r:id="rId3"/>
    <p:sldId id="258" r:id="rId4"/>
    <p:sldId id="259" r:id="rId5"/>
    <p:sldId id="266" r:id="rId6"/>
  </p:sldIdLst>
  <p:sldSz cx="9144000" cy="6858000" type="screen4x3"/>
  <p:notesSz cx="6669088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90" autoAdjust="0"/>
  </p:normalViewPr>
  <p:slideViewPr>
    <p:cSldViewPr>
      <p:cViewPr varScale="1">
        <p:scale>
          <a:sx n="93" d="100"/>
          <a:sy n="93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5690F-3B23-41D7-BF07-ABC0390F6F1C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41481-F7AC-47C9-A466-C706B01AA2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5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44A58-06E0-4EA7-AA5E-4B76FCDCB15B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1B669-5369-4B6B-9B38-C11C9F0802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89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Mindez a jelentős uniós fejlesztések dacára. És annak ellenére, hogy fejlett védőnői, óvodai, gyermekjóléti, oktatási rendszerünk van.</a:t>
            </a:r>
          </a:p>
          <a:p>
            <a:r>
              <a:rPr lang="hu-HU" dirty="0" smtClean="0"/>
              <a:t>Nagyvárosban is</a:t>
            </a:r>
            <a:r>
              <a:rPr lang="hu-HU" baseline="0" dirty="0" smtClean="0"/>
              <a:t> előfordul, hogy a párhuzamos szolgálatok nem kiegészítik, hanem gátolják egymás hatását.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B669-5369-4B6B-9B38-C11C9F0802B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36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54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48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64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24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3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94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06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7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69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76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31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A6E8-17E6-4AA0-99DD-32F3F3E648B8}" type="datetimeFigureOut">
              <a:rPr lang="hu-HU" smtClean="0"/>
              <a:t>2014.10.29.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D158-37D7-4951-B410-24721E307F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57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257" y="0"/>
            <a:ext cx="10657184" cy="69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85258" y="389198"/>
            <a:ext cx="8119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Bookman Old Style" panose="02050604050505020204" pitchFamily="18" charset="0"/>
              </a:rPr>
              <a:t>A befogadó kisgyerekkori fejlesztés </a:t>
            </a:r>
          </a:p>
          <a:p>
            <a:r>
              <a:rPr lang="hu-HU" sz="3200" b="1" dirty="0" smtClean="0">
                <a:latin typeface="Bookman Old Style" panose="02050604050505020204" pitchFamily="18" charset="0"/>
              </a:rPr>
              <a:t>szakpolitikai kihívásai és megoldásai</a:t>
            </a:r>
            <a:endParaRPr lang="hu-HU" sz="3200" b="1" dirty="0">
              <a:latin typeface="Bookman Old Style" panose="0205060405050502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1137" y="1585697"/>
            <a:ext cx="859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Bookman Old Style" panose="02050604050505020204" pitchFamily="18" charset="0"/>
              </a:rPr>
              <a:t>A Biztos Kezdettől a gyermekvédelmi gondoskodásig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47128" y="3789040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Bookman Old Style" panose="02050604050505020204" pitchFamily="18" charset="0"/>
              </a:rPr>
              <a:t>25 éves az ENSZ Gyermekjogi Egyezménye</a:t>
            </a:r>
          </a:p>
          <a:p>
            <a:r>
              <a:rPr lang="hu-HU" sz="2400" dirty="0">
                <a:latin typeface="Bookman Old Style" panose="02050604050505020204" pitchFamily="18" charset="0"/>
              </a:rPr>
              <a:t>a</a:t>
            </a:r>
            <a:r>
              <a:rPr lang="hu-HU" sz="2400" dirty="0" smtClean="0">
                <a:latin typeface="Bookman Old Style" panose="02050604050505020204" pitchFamily="18" charset="0"/>
              </a:rPr>
              <a:t>z Uniós iránymutatások alapja</a:t>
            </a:r>
            <a:endParaRPr lang="hu-HU" sz="2400" dirty="0">
              <a:latin typeface="Bookman Old Style" panose="020506040505050202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46543" y="5934670"/>
            <a:ext cx="4043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Szilvási Léna, SOS Gyermekfalvak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2014. Október 13.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56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27752" y="6088253"/>
            <a:ext cx="586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Biztos Kezdet = megelőzés</a:t>
            </a:r>
            <a:endParaRPr lang="hu-H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85785" y="241137"/>
            <a:ext cx="4660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Gyermekvédelem = </a:t>
            </a:r>
          </a:p>
          <a:p>
            <a:r>
              <a:rPr lang="hu-H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Gyermeki és szülői jogokat </a:t>
            </a:r>
          </a:p>
          <a:p>
            <a:r>
              <a:rPr lang="hu-H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érintő törvényi beavatkozás</a:t>
            </a:r>
            <a:endParaRPr lang="hu-H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750544" y="4747429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Bodoni MT Condensed" panose="02070606080606020203" pitchFamily="18" charset="0"/>
              </a:rPr>
              <a:t>Szegénység</a:t>
            </a:r>
            <a:endParaRPr lang="hu-HU" sz="4400" b="1" dirty="0">
              <a:latin typeface="Bodoni MT Condensed" panose="02070606080606020203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58880" y="2049888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Bodoni MT Condensed" panose="02070606080606020203" pitchFamily="18" charset="0"/>
              </a:rPr>
              <a:t>Cigányellenesség</a:t>
            </a:r>
            <a:endParaRPr lang="hu-HU" sz="3200" b="1" dirty="0">
              <a:latin typeface="Bodoni MT Condensed" panose="020706060806060202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796583" y="2819329"/>
            <a:ext cx="238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Sokgyerekes család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07189" y="1626132"/>
            <a:ext cx="357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Bodoni MT Condensed" panose="02070606080606020203" pitchFamily="18" charset="0"/>
              </a:rPr>
              <a:t>Iskolázatlanság, munkanélküliség</a:t>
            </a:r>
            <a:endParaRPr lang="hu-HU" sz="2800" dirty="0">
              <a:latin typeface="Bodoni MT Condensed" panose="020706060806060202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411807" y="4288600"/>
            <a:ext cx="3323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Szülő betegsége</a:t>
            </a:r>
            <a:endParaRPr lang="hu-HU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547664" y="429309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Sérült gyerek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514652" y="1514237"/>
            <a:ext cx="127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Agresszió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000116" y="318087"/>
            <a:ext cx="3636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Gill Sans Ultra Bold Condensed" panose="020B0A06020104020203" pitchFamily="34" charset="0"/>
              </a:rPr>
              <a:t>Jó szülői minta hiánya</a:t>
            </a:r>
            <a:endParaRPr lang="hu-HU" sz="2800" dirty="0">
              <a:latin typeface="Gill Sans Ultra Bold Condensed" panose="020B0A06020104020203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052964" y="36808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Gill Sans Ultra Bold Condensed" panose="020B0A06020104020203" pitchFamily="34" charset="0"/>
              </a:rPr>
              <a:t>Migráció</a:t>
            </a:r>
            <a:endParaRPr lang="hu-HU" dirty="0">
              <a:latin typeface="Gill Sans Ultra Bold Condensed" panose="020B0A06020104020203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061697" y="4279700"/>
            <a:ext cx="190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lephant" panose="02020904090505020303" pitchFamily="18" charset="0"/>
              </a:rPr>
              <a:t>Prostitúció</a:t>
            </a:r>
            <a:endParaRPr lang="hu-HU" sz="2400" dirty="0">
              <a:latin typeface="Elephant" panose="020209040905050203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642506" y="39192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Bántalmazás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381647" y="2132856"/>
            <a:ext cx="54922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Fenntartható fejlődés</a:t>
            </a:r>
          </a:p>
          <a:p>
            <a:pPr algn="ctr"/>
            <a:r>
              <a:rPr lang="hu-HU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Összetartó társadalom</a:t>
            </a:r>
          </a:p>
          <a:p>
            <a:pPr algn="ctr"/>
            <a:r>
              <a:rPr lang="hu-HU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Közösségi szolgáltatások</a:t>
            </a:r>
            <a:endParaRPr lang="hu-HU" sz="32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131905" y="790042"/>
            <a:ext cx="2559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Bodoni MT Condensed" panose="02070606080606020203" pitchFamily="18" charset="0"/>
              </a:rPr>
              <a:t>Területi egyenlőtlenség</a:t>
            </a:r>
            <a:endParaRPr lang="hu-HU" sz="2800" dirty="0">
              <a:latin typeface="Bodoni MT Condensed" panose="02070606080606020203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-53908" y="1082430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Fiatalkorú szülő</a:t>
            </a:r>
            <a:endParaRPr lang="hu-HU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778928" y="1441466"/>
            <a:ext cx="218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Egyedülálló szülő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76219" y="71309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Éhezés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-53908" y="5212362"/>
            <a:ext cx="24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Elephant" panose="02020904090505020303" pitchFamily="18" charset="0"/>
              </a:rPr>
              <a:t>Vezetékes víz hiánya</a:t>
            </a:r>
            <a:endParaRPr lang="hu-HU" dirty="0">
              <a:latin typeface="Elephant" panose="02020904090505020303" pitchFamily="18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534807" y="5437352"/>
            <a:ext cx="4369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Gill Sans Ultra Bold Condensed" panose="020B0A06020104020203" pitchFamily="34" charset="0"/>
              </a:rPr>
              <a:t>Elérhetetlen szolgáltatások</a:t>
            </a:r>
            <a:endParaRPr lang="hu-HU" sz="2800" dirty="0">
              <a:latin typeface="Gill Sans Ultra Bold Condensed" panose="020B0A06020104020203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62046" y="3865502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Tehetetlenség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1439" y="4674169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Depresszió</a:t>
            </a:r>
            <a:endParaRPr lang="hu-HU" sz="24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915638" y="4935363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Értelmi sérült szülő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096666" y="6088253"/>
            <a:ext cx="311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 Black" panose="020B0A04020102020204" pitchFamily="34" charset="0"/>
              </a:rPr>
              <a:t>Mentálisan sérült szülő</a:t>
            </a:r>
            <a:endParaRPr lang="hu-HU" dirty="0">
              <a:latin typeface="Arial Black" panose="020B0A040201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826305" y="5552711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lephant" panose="02020904090505020303" pitchFamily="18" charset="0"/>
              </a:rPr>
              <a:t>Hajléktalanság</a:t>
            </a:r>
            <a:endParaRPr lang="hu-HU" sz="2400" dirty="0">
              <a:latin typeface="Elephant" panose="02020904090505020303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0305" y="244999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 Black" panose="020B0A04020102020204" pitchFamily="34" charset="0"/>
              </a:rPr>
              <a:t>Adósság</a:t>
            </a:r>
            <a:endParaRPr lang="hu-H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0186" y="332656"/>
            <a:ext cx="86409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Bookman Old Style" panose="02050604050505020204" pitchFamily="18" charset="0"/>
              </a:rPr>
              <a:t>Tények a mindennapi gyakorlatból, csak néhány példa: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Vidéken nem elérhető rendszeres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 pszichológusi szolgáltatás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Sérült gyerek születése esetén nem jár a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szülőnek támogatás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Nincs szakember a szexuálisan  bántalmazott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 gyerekek kezelésére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Fogyatékkal élő alsós gyerekek kollégiumban élnek,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 hogy hozzáférjenek a számukra szükséges oktatási </a:t>
            </a:r>
          </a:p>
          <a:p>
            <a:r>
              <a:rPr lang="hu-HU" sz="2800" dirty="0">
                <a:latin typeface="Bookman Old Style" panose="02050604050505020204" pitchFamily="18" charset="0"/>
              </a:rPr>
              <a:t> </a:t>
            </a:r>
            <a:r>
              <a:rPr lang="hu-HU" sz="2800" dirty="0" smtClean="0">
                <a:latin typeface="Bookman Old Style" panose="02050604050505020204" pitchFamily="18" charset="0"/>
              </a:rPr>
              <a:t>  szolgáltatáshoz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ookman Old Style" panose="02050604050505020204" pitchFamily="18" charset="0"/>
              </a:rPr>
              <a:t>Évekig élnek gyerekek súlyos elhanyagolásban</a:t>
            </a:r>
          </a:p>
          <a:p>
            <a:endParaRPr lang="hu-H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7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-180528" y="188640"/>
            <a:ext cx="9186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Bookman Old Style" panose="02050604050505020204" pitchFamily="18" charset="0"/>
              </a:rPr>
              <a:t>Együttműködés és koordináció ????? </a:t>
            </a:r>
          </a:p>
          <a:p>
            <a:pPr algn="ctr"/>
            <a:r>
              <a:rPr lang="hu-HU" sz="3600" b="1" dirty="0">
                <a:latin typeface="Bookman Old Style" panose="02050604050505020204" pitchFamily="18" charset="0"/>
              </a:rPr>
              <a:t>k</a:t>
            </a:r>
            <a:r>
              <a:rPr lang="hu-HU" sz="3600" b="1" dirty="0" smtClean="0">
                <a:latin typeface="Bookman Old Style" panose="02050604050505020204" pitchFamily="18" charset="0"/>
              </a:rPr>
              <a:t>ormányzati és </a:t>
            </a:r>
          </a:p>
          <a:p>
            <a:pPr algn="ctr"/>
            <a:r>
              <a:rPr lang="hu-HU" sz="3600" b="1" dirty="0" smtClean="0">
                <a:latin typeface="Bookman Old Style" panose="02050604050505020204" pitchFamily="18" charset="0"/>
              </a:rPr>
              <a:t>helyi szinten</a:t>
            </a:r>
            <a:endParaRPr lang="hu-HU" sz="3600" b="1" dirty="0">
              <a:latin typeface="Bookman Old Style" panose="020506040505050202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3861048"/>
            <a:ext cx="5290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Bookman Old Style" panose="02050604050505020204" pitchFamily="18" charset="0"/>
              </a:rPr>
              <a:t>TÁMOP 5.2.1 - szociális</a:t>
            </a:r>
          </a:p>
          <a:p>
            <a:r>
              <a:rPr lang="hu-HU" sz="2800" b="1" dirty="0" smtClean="0">
                <a:latin typeface="Bookman Old Style" panose="02050604050505020204" pitchFamily="18" charset="0"/>
              </a:rPr>
              <a:t>TÁMOP 6.1.4 - egészségügy</a:t>
            </a:r>
          </a:p>
          <a:p>
            <a:r>
              <a:rPr lang="hu-HU" sz="2800" b="1" dirty="0" smtClean="0">
                <a:latin typeface="Bookman Old Style" panose="02050604050505020204" pitchFamily="18" charset="0"/>
              </a:rPr>
              <a:t>TÁMOP 3.1.1 - oktatás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19848" y="2495974"/>
            <a:ext cx="4985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 közepes méretű településen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szolgáltatók nincsenek kapcsolatban,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használják egymás erőforrásait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71600" y="5550659"/>
            <a:ext cx="7658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Elephant" panose="02020904090505020303" pitchFamily="18" charset="0"/>
              </a:rPr>
              <a:t>Egy megye szakszolgálatainál dolgozó munkatársak</a:t>
            </a:r>
          </a:p>
          <a:p>
            <a:r>
              <a:rPr lang="hu-HU" sz="2000" dirty="0" smtClean="0">
                <a:latin typeface="Elephant" panose="02020904090505020303" pitchFamily="18" charset="0"/>
              </a:rPr>
              <a:t>Nem ismerik egymást, nem keresik a kapcsolatot egymással</a:t>
            </a:r>
            <a:endParaRPr lang="hu-HU" sz="2000" dirty="0">
              <a:latin typeface="Elephant" panose="020209040905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7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257" y="0"/>
            <a:ext cx="10657184" cy="69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507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276425"/>
            <a:ext cx="897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ookman Old Style" panose="02050604050505020204" pitchFamily="18" charset="0"/>
              </a:rPr>
              <a:t>A programok élére </a:t>
            </a:r>
            <a:r>
              <a:rPr lang="hu-HU" sz="2400" b="1" dirty="0" smtClean="0">
                <a:latin typeface="Bookman Old Style" panose="02050604050505020204" pitchFamily="18" charset="0"/>
              </a:rPr>
              <a:t>olyan vezetők kellenek</a:t>
            </a:r>
            <a:r>
              <a:rPr lang="hu-HU" sz="2400" dirty="0" smtClean="0">
                <a:latin typeface="Bookman Old Style" panose="02050604050505020204" pitchFamily="18" charset="0"/>
              </a:rPr>
              <a:t>, akik a </a:t>
            </a:r>
          </a:p>
          <a:p>
            <a:r>
              <a:rPr lang="hu-HU" sz="2400" dirty="0" smtClean="0">
                <a:latin typeface="Bookman Old Style" panose="02050604050505020204" pitchFamily="18" charset="0"/>
              </a:rPr>
              <a:t>projekt pénzügyi megvalósítása mellett a </a:t>
            </a:r>
            <a:r>
              <a:rPr lang="hu-HU" sz="2400" b="1" dirty="0" smtClean="0">
                <a:latin typeface="Bookman Old Style" panose="02050604050505020204" pitchFamily="18" charset="0"/>
              </a:rPr>
              <a:t>szolgáltatások minőségét </a:t>
            </a:r>
            <a:r>
              <a:rPr lang="hu-HU" sz="2400" dirty="0" smtClean="0">
                <a:latin typeface="Bookman Old Style" panose="02050604050505020204" pitchFamily="18" charset="0"/>
              </a:rPr>
              <a:t>biztosítják egyszerre az alábbi területeken:</a:t>
            </a:r>
            <a:endParaRPr lang="hu-HU" sz="2400" dirty="0">
              <a:latin typeface="Bookman Old Style" panose="020506040505050202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9792" y="1700808"/>
            <a:ext cx="80425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ookman Old Style" panose="02050604050505020204" pitchFamily="18" charset="0"/>
              </a:rPr>
              <a:t>Gyerekek egyéni szükségleteinek kielégítése</a:t>
            </a:r>
          </a:p>
          <a:p>
            <a:endParaRPr lang="hu-HU" sz="2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ookman Old Style" panose="02050604050505020204" pitchFamily="18" charset="0"/>
              </a:rPr>
              <a:t>Szülőkkel való partneri együttműködés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ookman Old Style" panose="02050604050505020204" pitchFamily="18" charset="0"/>
              </a:rPr>
              <a:t>Közösségi erőforrások felhasználása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Bookman Old Style" panose="02050604050505020204" pitchFamily="18" charset="0"/>
              </a:rPr>
              <a:t>Szakmák és szakemberek közötti együttműködés, </a:t>
            </a:r>
          </a:p>
          <a:p>
            <a:r>
              <a:rPr lang="hu-HU" sz="2400" dirty="0">
                <a:latin typeface="Bookman Old Style" panose="02050604050505020204" pitchFamily="18" charset="0"/>
              </a:rPr>
              <a:t> </a:t>
            </a:r>
            <a:r>
              <a:rPr lang="hu-HU" sz="2400" dirty="0" smtClean="0">
                <a:latin typeface="Bookman Old Style" panose="02050604050505020204" pitchFamily="18" charset="0"/>
              </a:rPr>
              <a:t>  helyi szakmai kapacitások kiaknázása</a:t>
            </a:r>
            <a:endParaRPr lang="hu-HU" sz="2400" dirty="0">
              <a:latin typeface="Bookman Old Style" panose="0205060405050502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54065" y="4941168"/>
            <a:ext cx="68932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? </a:t>
            </a:r>
            <a:r>
              <a:rPr lang="hu-H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Vannak-e ilyen vezetők, vannak-e megfelelő </a:t>
            </a:r>
          </a:p>
          <a:p>
            <a:r>
              <a:rPr lang="hu-H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szakemberek, munkatársak?</a:t>
            </a:r>
          </a:p>
          <a:p>
            <a:endParaRPr lang="hu-HU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hu-H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? Mit kell tenni annak érdekében, hogy legyenek?</a:t>
            </a:r>
            <a:endParaRPr lang="hu-H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302</Words>
  <Application>Microsoft Office PowerPoint</Application>
  <PresentationFormat>On-screen Show (4:3)</PresentationFormat>
  <Paragraphs>76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Dotum</vt:lpstr>
      <vt:lpstr>Aharoni</vt:lpstr>
      <vt:lpstr>Arial</vt:lpstr>
      <vt:lpstr>Arial Black</vt:lpstr>
      <vt:lpstr>Bodoni MT Condensed</vt:lpstr>
      <vt:lpstr>Bookman Old Style</vt:lpstr>
      <vt:lpstr>Calibri</vt:lpstr>
      <vt:lpstr>Elephant</vt:lpstr>
      <vt:lpstr>Gill Sans Ultra Bold Condensed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Léna</dc:creator>
  <cp:lastModifiedBy>Antonio Brugarolas</cp:lastModifiedBy>
  <cp:revision>31</cp:revision>
  <cp:lastPrinted>2014-10-12T21:18:54Z</cp:lastPrinted>
  <dcterms:created xsi:type="dcterms:W3CDTF">2014-10-09T19:40:21Z</dcterms:created>
  <dcterms:modified xsi:type="dcterms:W3CDTF">2014-10-29T13:47:48Z</dcterms:modified>
</cp:coreProperties>
</file>