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1" r:id="rId2"/>
    <p:sldId id="257" r:id="rId3"/>
    <p:sldId id="258" r:id="rId4"/>
    <p:sldId id="259" r:id="rId5"/>
    <p:sldId id="266" r:id="rId6"/>
  </p:sldIdLst>
  <p:sldSz cx="9144000" cy="6858000" type="screen4x3"/>
  <p:notesSz cx="6669088" cy="9928225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790" autoAdjust="0"/>
  </p:normalViewPr>
  <p:slideViewPr>
    <p:cSldViewPr>
      <p:cViewPr varScale="1">
        <p:scale>
          <a:sx n="72" d="100"/>
          <a:sy n="72" d="100"/>
        </p:scale>
        <p:origin x="136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5690F-3B23-41D7-BF07-ABC0390F6F1C}" type="datetimeFigureOut">
              <a:rPr lang="hu-HU" smtClean="0"/>
              <a:t>2014.10.30.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C41481-F7AC-47C9-A466-C706B01AA2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058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44A58-06E0-4EA7-AA5E-4B76FCDCB15B}" type="datetimeFigureOut">
              <a:rPr lang="hu-HU" smtClean="0"/>
              <a:t>2014.10.30.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1B669-5369-4B6B-9B38-C11C9F0802B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2898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Mindez a jelentős uniós fejlesztések dacára. És annak ellenére, hogy fejlett védőnői, óvodai, gyermekjóléti, oktatási rendszerünk van.</a:t>
            </a:r>
          </a:p>
          <a:p>
            <a:r>
              <a:rPr lang="hu-HU" dirty="0" smtClean="0"/>
              <a:t>Nagyvárosban is</a:t>
            </a:r>
            <a:r>
              <a:rPr lang="hu-HU" baseline="0" dirty="0" smtClean="0"/>
              <a:t> előfordul, hogy a párhuzamos szolgálatok nem kiegészítik, hanem gátolják egymás hatását.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1B669-5369-4B6B-9B38-C11C9F0802B3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9367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A6E8-17E6-4AA0-99DD-32F3F3E648B8}" type="datetimeFigureOut">
              <a:rPr lang="hu-HU" smtClean="0"/>
              <a:t>2014.10.30.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3D158-37D7-4951-B410-24721E307F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4540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A6E8-17E6-4AA0-99DD-32F3F3E648B8}" type="datetimeFigureOut">
              <a:rPr lang="hu-HU" smtClean="0"/>
              <a:t>2014.10.30.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3D158-37D7-4951-B410-24721E307F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486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A6E8-17E6-4AA0-99DD-32F3F3E648B8}" type="datetimeFigureOut">
              <a:rPr lang="hu-HU" smtClean="0"/>
              <a:t>2014.10.30.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3D158-37D7-4951-B410-24721E307F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1647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A6E8-17E6-4AA0-99DD-32F3F3E648B8}" type="datetimeFigureOut">
              <a:rPr lang="hu-HU" smtClean="0"/>
              <a:t>2014.10.30.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3D158-37D7-4951-B410-24721E307F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1241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A6E8-17E6-4AA0-99DD-32F3F3E648B8}" type="datetimeFigureOut">
              <a:rPr lang="hu-HU" smtClean="0"/>
              <a:t>2014.10.30.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3D158-37D7-4951-B410-24721E307F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7326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A6E8-17E6-4AA0-99DD-32F3F3E648B8}" type="datetimeFigureOut">
              <a:rPr lang="hu-HU" smtClean="0"/>
              <a:t>2014.10.30.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3D158-37D7-4951-B410-24721E307F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5947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A6E8-17E6-4AA0-99DD-32F3F3E648B8}" type="datetimeFigureOut">
              <a:rPr lang="hu-HU" smtClean="0"/>
              <a:t>2014.10.30.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3D158-37D7-4951-B410-24721E307F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7066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A6E8-17E6-4AA0-99DD-32F3F3E648B8}" type="datetimeFigureOut">
              <a:rPr lang="hu-HU" smtClean="0"/>
              <a:t>2014.10.30.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3D158-37D7-4951-B410-24721E307F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0761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A6E8-17E6-4AA0-99DD-32F3F3E648B8}" type="datetimeFigureOut">
              <a:rPr lang="hu-HU" smtClean="0"/>
              <a:t>2014.10.30.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3D158-37D7-4951-B410-24721E307F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7696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A6E8-17E6-4AA0-99DD-32F3F3E648B8}" type="datetimeFigureOut">
              <a:rPr lang="hu-HU" smtClean="0"/>
              <a:t>2014.10.30.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3D158-37D7-4951-B410-24721E307F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6765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A6E8-17E6-4AA0-99DD-32F3F3E648B8}" type="datetimeFigureOut">
              <a:rPr lang="hu-HU" smtClean="0"/>
              <a:t>2014.10.30.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3D158-37D7-4951-B410-24721E307F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2310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FA6E8-17E6-4AA0-99DD-32F3F3E648B8}" type="datetimeFigureOut">
              <a:rPr lang="hu-HU" smtClean="0"/>
              <a:t>2014.10.30.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3D158-37D7-4951-B410-24721E307F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357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9257" y="0"/>
            <a:ext cx="10657184" cy="6993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385258" y="389198"/>
            <a:ext cx="81195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latin typeface="Bookman Old Style" panose="02050604050505020204" pitchFamily="18" charset="0"/>
              </a:rPr>
              <a:t>A befogadó kisgyerekkori fejlesztés </a:t>
            </a:r>
          </a:p>
          <a:p>
            <a:r>
              <a:rPr lang="hu-HU" sz="3200" b="1" dirty="0" smtClean="0">
                <a:latin typeface="Bookman Old Style" panose="02050604050505020204" pitchFamily="18" charset="0"/>
              </a:rPr>
              <a:t>szakpolitikai kihívásai és megoldásai</a:t>
            </a:r>
            <a:endParaRPr lang="hu-HU" sz="3200" b="1" dirty="0">
              <a:latin typeface="Bookman Old Style" panose="02050604050505020204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51137" y="1585697"/>
            <a:ext cx="8590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latin typeface="Bookman Old Style" panose="02050604050505020204" pitchFamily="18" charset="0"/>
              </a:rPr>
              <a:t>A Biztos Kezdettől a gyermekvédelmi gondoskodásig</a:t>
            </a:r>
            <a:endParaRPr lang="hu-HU" sz="2400" b="1" dirty="0">
              <a:latin typeface="Bookman Old Style" panose="02050604050505020204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47128" y="3789040"/>
            <a:ext cx="65870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Bookman Old Style" panose="02050604050505020204" pitchFamily="18" charset="0"/>
              </a:rPr>
              <a:t>25 éves az ENSZ Gyermekjogi Egyezménye</a:t>
            </a:r>
          </a:p>
          <a:p>
            <a:r>
              <a:rPr lang="hu-HU" sz="2400" dirty="0">
                <a:latin typeface="Bookman Old Style" panose="02050604050505020204" pitchFamily="18" charset="0"/>
              </a:rPr>
              <a:t>a</a:t>
            </a:r>
            <a:r>
              <a:rPr lang="hu-HU" sz="2400" dirty="0" smtClean="0">
                <a:latin typeface="Bookman Old Style" panose="02050604050505020204" pitchFamily="18" charset="0"/>
              </a:rPr>
              <a:t>z Uniós iránymutatások alapja</a:t>
            </a:r>
            <a:endParaRPr lang="hu-HU" sz="2400" dirty="0">
              <a:latin typeface="Bookman Old Style" panose="020506040505050202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4646543" y="5934670"/>
            <a:ext cx="40430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Bookman Old Style" panose="02050604050505020204" pitchFamily="18" charset="0"/>
              </a:rPr>
              <a:t>Szilvási Léna, SOS Gyermekfalvak</a:t>
            </a:r>
          </a:p>
          <a:p>
            <a:r>
              <a:rPr lang="hu-HU" dirty="0" smtClean="0">
                <a:latin typeface="Bookman Old Style" panose="02050604050505020204" pitchFamily="18" charset="0"/>
              </a:rPr>
              <a:t>2014. Október 13.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8564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227752" y="6088253"/>
            <a:ext cx="58689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Biztos Kezdet = megelőzés</a:t>
            </a:r>
            <a:endParaRPr lang="hu-HU" sz="32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685785" y="241137"/>
            <a:ext cx="46602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Gyermekvédelem = </a:t>
            </a:r>
          </a:p>
          <a:p>
            <a:r>
              <a:rPr lang="hu-HU" sz="24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Gyermeki és szülői jogokat </a:t>
            </a:r>
          </a:p>
          <a:p>
            <a:r>
              <a:rPr lang="hu-HU" sz="24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érintő törvényi beavatkozás</a:t>
            </a:r>
            <a:endParaRPr lang="hu-HU" sz="24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2750544" y="4747429"/>
            <a:ext cx="2367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>
                <a:latin typeface="Bodoni MT Condensed" panose="02070606080606020203" pitchFamily="18" charset="0"/>
              </a:rPr>
              <a:t>Szegénység</a:t>
            </a:r>
            <a:endParaRPr lang="hu-HU" sz="4400" b="1" dirty="0">
              <a:latin typeface="Bodoni MT Condensed" panose="02070606080606020203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6558880" y="2049888"/>
            <a:ext cx="2512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latin typeface="Bodoni MT Condensed" panose="02070606080606020203" pitchFamily="18" charset="0"/>
              </a:rPr>
              <a:t>Cigányellenesség</a:t>
            </a:r>
            <a:endParaRPr lang="hu-HU" sz="3200" b="1" dirty="0">
              <a:latin typeface="Bodoni MT Condensed" panose="02070606080606020203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6796583" y="2819329"/>
            <a:ext cx="2385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Elephant" panose="02020904090505020303" pitchFamily="18" charset="0"/>
              </a:rPr>
              <a:t>Sokgyerekes család</a:t>
            </a:r>
            <a:endParaRPr lang="hu-HU" dirty="0">
              <a:latin typeface="Elephant" panose="02020904090505020303" pitchFamily="18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707189" y="1626132"/>
            <a:ext cx="3572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latin typeface="Bodoni MT Condensed" panose="02070606080606020203" pitchFamily="18" charset="0"/>
              </a:rPr>
              <a:t>Iskolázatlanság, munkanélküliség</a:t>
            </a:r>
            <a:endParaRPr lang="hu-HU" sz="2800" dirty="0">
              <a:latin typeface="Bodoni MT Condensed" panose="02070606080606020203" pitchFamily="18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3411807" y="4288600"/>
            <a:ext cx="33233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Szülő betegsége</a:t>
            </a:r>
            <a:endParaRPr lang="hu-HU" sz="3200" b="1" dirty="0"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1547664" y="4293096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Aharoni" panose="02010803020104030203" pitchFamily="2" charset="-79"/>
                <a:cs typeface="Aharoni" panose="02010803020104030203" pitchFamily="2" charset="-79"/>
              </a:rPr>
              <a:t>Sérült gyerek</a:t>
            </a:r>
            <a:endParaRPr lang="hu-HU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4514652" y="1514237"/>
            <a:ext cx="1277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Elephant" panose="02020904090505020303" pitchFamily="18" charset="0"/>
              </a:rPr>
              <a:t>Agresszió</a:t>
            </a:r>
            <a:endParaRPr lang="hu-HU" dirty="0">
              <a:latin typeface="Elephant" panose="02020904090505020303" pitchFamily="18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1000116" y="318087"/>
            <a:ext cx="3636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latin typeface="Gill Sans Ultra Bold Condensed" panose="020B0A06020104020203" pitchFamily="34" charset="0"/>
              </a:rPr>
              <a:t>Jó szülői minta hiánya</a:t>
            </a:r>
            <a:endParaRPr lang="hu-HU" sz="2800" dirty="0">
              <a:latin typeface="Gill Sans Ultra Bold Condensed" panose="020B0A06020104020203" pitchFamily="34" charset="0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7052964" y="3680836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Gill Sans Ultra Bold Condensed" panose="020B0A06020104020203" pitchFamily="34" charset="0"/>
              </a:rPr>
              <a:t>Migráció</a:t>
            </a:r>
            <a:endParaRPr lang="hu-HU" dirty="0">
              <a:latin typeface="Gill Sans Ultra Bold Condensed" panose="020B0A06020104020203" pitchFamily="34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7061697" y="4279700"/>
            <a:ext cx="1901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Elephant" panose="02020904090505020303" pitchFamily="18" charset="0"/>
              </a:rPr>
              <a:t>Prostitúció</a:t>
            </a:r>
            <a:endParaRPr lang="hu-HU" sz="2400" dirty="0">
              <a:latin typeface="Elephant" panose="02020904090505020303" pitchFamily="18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4642506" y="3919268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Elephant" panose="02020904090505020303" pitchFamily="18" charset="0"/>
              </a:rPr>
              <a:t>Bántalmazás</a:t>
            </a:r>
            <a:endParaRPr lang="hu-HU" dirty="0">
              <a:latin typeface="Elephant" panose="02020904090505020303" pitchFamily="18" charset="0"/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1381647" y="2132856"/>
            <a:ext cx="54922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32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Fenntartható fejlődés</a:t>
            </a:r>
          </a:p>
          <a:p>
            <a:pPr algn="ctr"/>
            <a:r>
              <a:rPr lang="hu-HU" sz="32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Összetartó társadalom</a:t>
            </a:r>
          </a:p>
          <a:p>
            <a:pPr algn="ctr"/>
            <a:r>
              <a:rPr lang="hu-HU" sz="32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Közösségi szolgáltatások</a:t>
            </a:r>
            <a:endParaRPr lang="hu-HU" sz="3200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2131905" y="790042"/>
            <a:ext cx="2559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latin typeface="Bodoni MT Condensed" panose="02070606080606020203" pitchFamily="18" charset="0"/>
              </a:rPr>
              <a:t>Területi egyenlőtlenség</a:t>
            </a:r>
            <a:endParaRPr lang="hu-HU" sz="2800" dirty="0">
              <a:latin typeface="Bodoni MT Condensed" panose="02070606080606020203" pitchFamily="18" charset="0"/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-53908" y="1082430"/>
            <a:ext cx="2419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Fiatalkorú szülő</a:t>
            </a:r>
            <a:endParaRPr lang="hu-HU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6778928" y="1441466"/>
            <a:ext cx="2184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Elephant" panose="02020904090505020303" pitchFamily="18" charset="0"/>
              </a:rPr>
              <a:t>Egyedülálló szülő</a:t>
            </a:r>
            <a:endParaRPr lang="hu-HU" dirty="0">
              <a:latin typeface="Elephant" panose="02020904090505020303" pitchFamily="18" charset="0"/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176219" y="713098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Elephant" panose="02020904090505020303" pitchFamily="18" charset="0"/>
              </a:rPr>
              <a:t>Éhezés</a:t>
            </a:r>
            <a:endParaRPr lang="hu-HU" dirty="0">
              <a:latin typeface="Elephant" panose="02020904090505020303" pitchFamily="18" charset="0"/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-53908" y="5212362"/>
            <a:ext cx="2490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Elephant" panose="02020904090505020303" pitchFamily="18" charset="0"/>
              </a:rPr>
              <a:t>Vezetékes víz hiánya</a:t>
            </a:r>
            <a:endParaRPr lang="hu-HU" dirty="0">
              <a:latin typeface="Elephant" panose="02020904090505020303" pitchFamily="18" charset="0"/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4534807" y="5437352"/>
            <a:ext cx="4369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latin typeface="Gill Sans Ultra Bold Condensed" panose="020B0A06020104020203" pitchFamily="34" charset="0"/>
              </a:rPr>
              <a:t>Elérhetetlen szolgáltatások</a:t>
            </a:r>
            <a:endParaRPr lang="hu-HU" sz="2800" dirty="0">
              <a:latin typeface="Gill Sans Ultra Bold Condensed" panose="020B0A06020104020203" pitchFamily="34" charset="0"/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162046" y="3865502"/>
            <a:ext cx="1654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Aharoni" panose="02010803020104030203" pitchFamily="2" charset="-79"/>
                <a:cs typeface="Aharoni" panose="02010803020104030203" pitchFamily="2" charset="-79"/>
              </a:rPr>
              <a:t>Tehetetlenség</a:t>
            </a:r>
            <a:endParaRPr lang="hu-HU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6" name="Szövegdoboz 25"/>
          <p:cNvSpPr txBox="1"/>
          <p:nvPr/>
        </p:nvSpPr>
        <p:spPr>
          <a:xfrm>
            <a:off x="51439" y="4674169"/>
            <a:ext cx="1765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Depresszió</a:t>
            </a:r>
            <a:endParaRPr lang="hu-HU" sz="2400" b="1" dirty="0"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5915638" y="4935363"/>
            <a:ext cx="2786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Értelmi sérült szülő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6096666" y="6088253"/>
            <a:ext cx="3116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Arial Black" panose="020B0A04020102020204" pitchFamily="34" charset="0"/>
              </a:rPr>
              <a:t>Mentálisan sérült szülő</a:t>
            </a:r>
            <a:endParaRPr lang="hu-HU" dirty="0">
              <a:latin typeface="Arial Black" panose="020B0A04020102020204" pitchFamily="34" charset="0"/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1826305" y="5552711"/>
            <a:ext cx="2505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Elephant" panose="02020904090505020303" pitchFamily="18" charset="0"/>
              </a:rPr>
              <a:t>Hajléktalanság</a:t>
            </a:r>
            <a:endParaRPr lang="hu-HU" sz="2400" dirty="0">
              <a:latin typeface="Elephant" panose="02020904090505020303" pitchFamily="18" charset="0"/>
            </a:endParaRPr>
          </a:p>
        </p:txBody>
      </p:sp>
      <p:sp>
        <p:nvSpPr>
          <p:cNvPr id="30" name="Szövegdoboz 29"/>
          <p:cNvSpPr txBox="1"/>
          <p:nvPr/>
        </p:nvSpPr>
        <p:spPr>
          <a:xfrm>
            <a:off x="10305" y="2449997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Arial Black" panose="020B0A04020102020204" pitchFamily="34" charset="0"/>
              </a:rPr>
              <a:t>Adósság</a:t>
            </a:r>
            <a:endParaRPr lang="hu-H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41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80186" y="332656"/>
            <a:ext cx="864096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Bookman Old Style" panose="02050604050505020204" pitchFamily="18" charset="0"/>
              </a:rPr>
              <a:t>Tények a mindennapi gyakorlatból, csak néhány példa: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Bookman Old Style" panose="02050604050505020204" pitchFamily="18" charset="0"/>
              </a:rPr>
              <a:t>Vidéken nem elérhető rendszeres </a:t>
            </a:r>
          </a:p>
          <a:p>
            <a:r>
              <a:rPr lang="hu-HU" sz="2800" dirty="0">
                <a:latin typeface="Bookman Old Style" panose="02050604050505020204" pitchFamily="18" charset="0"/>
              </a:rPr>
              <a:t> </a:t>
            </a:r>
            <a:r>
              <a:rPr lang="hu-HU" sz="2800" dirty="0" smtClean="0">
                <a:latin typeface="Bookman Old Style" panose="02050604050505020204" pitchFamily="18" charset="0"/>
              </a:rPr>
              <a:t>  pszichológusi szolgáltatás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Bookman Old Style" panose="02050604050505020204" pitchFamily="18" charset="0"/>
              </a:rPr>
              <a:t>Sérült gyerek születése esetén nem jár a </a:t>
            </a:r>
          </a:p>
          <a:p>
            <a:r>
              <a:rPr lang="hu-HU" sz="2800" dirty="0">
                <a:latin typeface="Bookman Old Style" panose="02050604050505020204" pitchFamily="18" charset="0"/>
              </a:rPr>
              <a:t> </a:t>
            </a:r>
            <a:r>
              <a:rPr lang="hu-HU" sz="2800" dirty="0" smtClean="0">
                <a:latin typeface="Bookman Old Style" panose="02050604050505020204" pitchFamily="18" charset="0"/>
              </a:rPr>
              <a:t> szülőnek támogatás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Bookman Old Style" panose="02050604050505020204" pitchFamily="18" charset="0"/>
              </a:rPr>
              <a:t>Nincs szakember a szexuálisan  bántalmazott </a:t>
            </a:r>
          </a:p>
          <a:p>
            <a:r>
              <a:rPr lang="hu-HU" sz="2800" dirty="0">
                <a:latin typeface="Bookman Old Style" panose="02050604050505020204" pitchFamily="18" charset="0"/>
              </a:rPr>
              <a:t> </a:t>
            </a:r>
            <a:r>
              <a:rPr lang="hu-HU" sz="2800" dirty="0" smtClean="0">
                <a:latin typeface="Bookman Old Style" panose="02050604050505020204" pitchFamily="18" charset="0"/>
              </a:rPr>
              <a:t>  gyerekek kezelésére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Bookman Old Style" panose="02050604050505020204" pitchFamily="18" charset="0"/>
              </a:rPr>
              <a:t>Fogyatékkal élő alsós gyerekek kollégiumban élnek, </a:t>
            </a:r>
          </a:p>
          <a:p>
            <a:r>
              <a:rPr lang="hu-HU" sz="2800" dirty="0">
                <a:latin typeface="Bookman Old Style" panose="02050604050505020204" pitchFamily="18" charset="0"/>
              </a:rPr>
              <a:t> </a:t>
            </a:r>
            <a:r>
              <a:rPr lang="hu-HU" sz="2800" dirty="0" smtClean="0">
                <a:latin typeface="Bookman Old Style" panose="02050604050505020204" pitchFamily="18" charset="0"/>
              </a:rPr>
              <a:t>  hogy hozzáférjenek a számukra szükséges oktatási </a:t>
            </a:r>
          </a:p>
          <a:p>
            <a:r>
              <a:rPr lang="hu-HU" sz="2800" dirty="0">
                <a:latin typeface="Bookman Old Style" panose="02050604050505020204" pitchFamily="18" charset="0"/>
              </a:rPr>
              <a:t> </a:t>
            </a:r>
            <a:r>
              <a:rPr lang="hu-HU" sz="2800" dirty="0" smtClean="0">
                <a:latin typeface="Bookman Old Style" panose="02050604050505020204" pitchFamily="18" charset="0"/>
              </a:rPr>
              <a:t>  szolgáltatáshoz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Bookman Old Style" panose="02050604050505020204" pitchFamily="18" charset="0"/>
              </a:rPr>
              <a:t>Évekig élnek gyerekek súlyos elhanyagolásban</a:t>
            </a:r>
          </a:p>
          <a:p>
            <a:endParaRPr lang="hu-HU" sz="2800" dirty="0">
              <a:latin typeface="Bookman Old Style" panose="020506040505050202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573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-180528" y="188640"/>
            <a:ext cx="91860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latin typeface="Bookman Old Style" panose="02050604050505020204" pitchFamily="18" charset="0"/>
              </a:rPr>
              <a:t>Együttműködés és koordináció ????? </a:t>
            </a:r>
          </a:p>
          <a:p>
            <a:pPr algn="ctr"/>
            <a:r>
              <a:rPr lang="hu-HU" sz="3600" b="1" dirty="0">
                <a:latin typeface="Bookman Old Style" panose="02050604050505020204" pitchFamily="18" charset="0"/>
              </a:rPr>
              <a:t>k</a:t>
            </a:r>
            <a:r>
              <a:rPr lang="hu-HU" sz="3600" b="1" dirty="0" smtClean="0">
                <a:latin typeface="Bookman Old Style" panose="02050604050505020204" pitchFamily="18" charset="0"/>
              </a:rPr>
              <a:t>ormányzati és </a:t>
            </a:r>
          </a:p>
          <a:p>
            <a:pPr algn="ctr"/>
            <a:r>
              <a:rPr lang="hu-HU" sz="3600" b="1" dirty="0" smtClean="0">
                <a:latin typeface="Bookman Old Style" panose="02050604050505020204" pitchFamily="18" charset="0"/>
              </a:rPr>
              <a:t>helyi szinten</a:t>
            </a:r>
            <a:endParaRPr lang="hu-HU" sz="3600" b="1" dirty="0">
              <a:latin typeface="Bookman Old Style" panose="02050604050505020204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95536" y="3861048"/>
            <a:ext cx="529023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latin typeface="Bookman Old Style" panose="02050604050505020204" pitchFamily="18" charset="0"/>
              </a:rPr>
              <a:t>TÁMOP 5.2.1 - szociális</a:t>
            </a:r>
          </a:p>
          <a:p>
            <a:r>
              <a:rPr lang="hu-HU" sz="2800" b="1" dirty="0" smtClean="0">
                <a:latin typeface="Bookman Old Style" panose="02050604050505020204" pitchFamily="18" charset="0"/>
              </a:rPr>
              <a:t>TÁMOP 6.1.4 - egészségügy</a:t>
            </a:r>
          </a:p>
          <a:p>
            <a:r>
              <a:rPr lang="hu-HU" sz="2800" b="1" dirty="0" smtClean="0">
                <a:latin typeface="Bookman Old Style" panose="02050604050505020204" pitchFamily="18" charset="0"/>
              </a:rPr>
              <a:t>TÁMOP 3.1.1 - oktatás</a:t>
            </a:r>
            <a:endParaRPr lang="hu-HU" sz="2800" b="1" dirty="0">
              <a:latin typeface="Bookman Old Style" panose="02050604050505020204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019848" y="2495974"/>
            <a:ext cx="49856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Egy közepes méretű településen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szolgáltatók nincsenek kapcsolatban,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nem használják egymás erőforrásait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971600" y="5550659"/>
            <a:ext cx="76585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latin typeface="Elephant" panose="02020904090505020303" pitchFamily="18" charset="0"/>
              </a:rPr>
              <a:t>Egy megye szakszolgálatainál dolgozó munkatársak</a:t>
            </a:r>
          </a:p>
          <a:p>
            <a:r>
              <a:rPr lang="hu-HU" sz="2000" dirty="0" smtClean="0">
                <a:latin typeface="Elephant" panose="02020904090505020303" pitchFamily="18" charset="0"/>
              </a:rPr>
              <a:t>Nem ismerik egymást, nem keresik a kapcsolatot egymással</a:t>
            </a:r>
            <a:endParaRPr lang="hu-HU" sz="2000" dirty="0">
              <a:latin typeface="Elephant" panose="02020904090505020303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879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9257" y="0"/>
            <a:ext cx="10657184" cy="6993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323528" y="5072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323528" y="276425"/>
            <a:ext cx="89716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Bookman Old Style" panose="02050604050505020204" pitchFamily="18" charset="0"/>
              </a:rPr>
              <a:t>A programok élére </a:t>
            </a:r>
            <a:r>
              <a:rPr lang="hu-HU" sz="2400" b="1" dirty="0" smtClean="0">
                <a:latin typeface="Bookman Old Style" panose="02050604050505020204" pitchFamily="18" charset="0"/>
              </a:rPr>
              <a:t>olyan vezetők kellenek</a:t>
            </a:r>
            <a:r>
              <a:rPr lang="hu-HU" sz="2400" dirty="0" smtClean="0">
                <a:latin typeface="Bookman Old Style" panose="02050604050505020204" pitchFamily="18" charset="0"/>
              </a:rPr>
              <a:t>, akik a </a:t>
            </a:r>
          </a:p>
          <a:p>
            <a:r>
              <a:rPr lang="hu-HU" sz="2400" dirty="0" smtClean="0">
                <a:latin typeface="Bookman Old Style" panose="02050604050505020204" pitchFamily="18" charset="0"/>
              </a:rPr>
              <a:t>projekt pénzügyi megvalósítása mellett a </a:t>
            </a:r>
            <a:r>
              <a:rPr lang="hu-HU" sz="2400" b="1" dirty="0" smtClean="0">
                <a:latin typeface="Bookman Old Style" panose="02050604050505020204" pitchFamily="18" charset="0"/>
              </a:rPr>
              <a:t>szolgáltatások minőségét </a:t>
            </a:r>
            <a:r>
              <a:rPr lang="hu-HU" sz="2400" dirty="0" smtClean="0">
                <a:latin typeface="Bookman Old Style" panose="02050604050505020204" pitchFamily="18" charset="0"/>
              </a:rPr>
              <a:t>biztosítják egyszerre az alábbi területeken:</a:t>
            </a:r>
            <a:endParaRPr lang="hu-HU" sz="2400" dirty="0">
              <a:latin typeface="Bookman Old Style" panose="02050604050505020204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609792" y="1700808"/>
            <a:ext cx="804258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Bookman Old Style" panose="02050604050505020204" pitchFamily="18" charset="0"/>
              </a:rPr>
              <a:t>Gyerekek egyéni szükségleteinek kielégítése</a:t>
            </a:r>
          </a:p>
          <a:p>
            <a:endParaRPr lang="hu-HU" sz="2400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Bookman Old Style" panose="02050604050505020204" pitchFamily="18" charset="0"/>
              </a:rPr>
              <a:t>Szülőkkel való partneri együttműködés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400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Bookman Old Style" panose="02050604050505020204" pitchFamily="18" charset="0"/>
              </a:rPr>
              <a:t>Közösségi erőforrások felhasználása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400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Bookman Old Style" panose="02050604050505020204" pitchFamily="18" charset="0"/>
              </a:rPr>
              <a:t>Szakmák és szakemberek közötti együttműködés, </a:t>
            </a:r>
          </a:p>
          <a:p>
            <a:r>
              <a:rPr lang="hu-HU" sz="2400" dirty="0">
                <a:latin typeface="Bookman Old Style" panose="02050604050505020204" pitchFamily="18" charset="0"/>
              </a:rPr>
              <a:t> </a:t>
            </a:r>
            <a:r>
              <a:rPr lang="hu-HU" sz="2400" dirty="0" smtClean="0">
                <a:latin typeface="Bookman Old Style" panose="02050604050505020204" pitchFamily="18" charset="0"/>
              </a:rPr>
              <a:t>  helyi szakmai kapacitások kiaknázása</a:t>
            </a:r>
            <a:endParaRPr lang="hu-HU" sz="2400" dirty="0">
              <a:latin typeface="Bookman Old Style" panose="02050604050505020204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754065" y="4941168"/>
            <a:ext cx="689323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? </a:t>
            </a:r>
            <a:r>
              <a:rPr lang="hu-HU" sz="2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Vannak-e ilyen vezetők, vannak-e megfelelő </a:t>
            </a:r>
          </a:p>
          <a:p>
            <a:r>
              <a:rPr lang="hu-HU" sz="2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hu-HU" sz="2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  szakemberek, munkatársak?</a:t>
            </a:r>
          </a:p>
          <a:p>
            <a:endParaRPr lang="hu-HU" sz="2000" b="1" dirty="0" smtClean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r>
              <a:rPr lang="hu-HU" sz="2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? Mit kell tenni annak érdekében, hogy legyenek?</a:t>
            </a:r>
            <a:endParaRPr lang="hu-HU" sz="20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08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302</Words>
  <Application>Microsoft Office PowerPoint</Application>
  <PresentationFormat>On-screen Show (4:3)</PresentationFormat>
  <Paragraphs>76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Dotum</vt:lpstr>
      <vt:lpstr>Aharoni</vt:lpstr>
      <vt:lpstr>Arial</vt:lpstr>
      <vt:lpstr>Arial Black</vt:lpstr>
      <vt:lpstr>Bodoni MT Condensed</vt:lpstr>
      <vt:lpstr>Bookman Old Style</vt:lpstr>
      <vt:lpstr>Calibri</vt:lpstr>
      <vt:lpstr>Elephant</vt:lpstr>
      <vt:lpstr>Gill Sans Ultra Bold Condensed</vt:lpstr>
      <vt:lpstr>Office-téma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Léna</dc:creator>
  <cp:lastModifiedBy>Antonio Brugarolas</cp:lastModifiedBy>
  <cp:revision>31</cp:revision>
  <cp:lastPrinted>2014-10-12T21:18:54Z</cp:lastPrinted>
  <dcterms:created xsi:type="dcterms:W3CDTF">2014-10-09T19:40:21Z</dcterms:created>
  <dcterms:modified xsi:type="dcterms:W3CDTF">2014-10-30T08:14:43Z</dcterms:modified>
</cp:coreProperties>
</file>