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85" r:id="rId3"/>
    <p:sldId id="284" r:id="rId4"/>
    <p:sldId id="268" r:id="rId5"/>
    <p:sldId id="281" r:id="rId6"/>
    <p:sldId id="283" r:id="rId7"/>
    <p:sldId id="274" r:id="rId8"/>
    <p:sldId id="275" r:id="rId9"/>
    <p:sldId id="276" r:id="rId10"/>
    <p:sldId id="277" r:id="rId11"/>
    <p:sldId id="278" r:id="rId12"/>
    <p:sldId id="279" r:id="rId13"/>
    <p:sldId id="280" r:id="rId14"/>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107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BA02EC-FF5D-4E1C-8EDC-6F29F306EE13}" type="datetimeFigureOut">
              <a:rPr lang="lv-LV" smtClean="0"/>
              <a:pPr/>
              <a:t>20.10.2014.</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535C1C-013D-42CF-89FE-C43B762C713A}" type="slidenum">
              <a:rPr lang="lv-LV" smtClean="0"/>
              <a:pPr/>
              <a:t>‹#›</a:t>
            </a:fld>
            <a:endParaRPr lang="lv-LV"/>
          </a:p>
        </p:txBody>
      </p:sp>
    </p:spTree>
    <p:extLst>
      <p:ext uri="{BB962C8B-B14F-4D97-AF65-F5344CB8AC3E}">
        <p14:creationId xmlns:p14="http://schemas.microsoft.com/office/powerpoint/2010/main" val="4134589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dirty="0"/>
          </a:p>
        </p:txBody>
      </p:sp>
      <p:sp>
        <p:nvSpPr>
          <p:cNvPr id="4" name="Slide Number Placeholder 3"/>
          <p:cNvSpPr>
            <a:spLocks noGrp="1"/>
          </p:cNvSpPr>
          <p:nvPr>
            <p:ph type="sldNum" sz="quarter" idx="10"/>
          </p:nvPr>
        </p:nvSpPr>
        <p:spPr/>
        <p:txBody>
          <a:bodyPr/>
          <a:lstStyle/>
          <a:p>
            <a:fld id="{87535C1C-013D-42CF-89FE-C43B762C713A}" type="slidenum">
              <a:rPr lang="lv-LV" smtClean="0"/>
              <a:pPr/>
              <a:t>9</a:t>
            </a:fld>
            <a:endParaRPr lang="lv-LV"/>
          </a:p>
        </p:txBody>
      </p:sp>
    </p:spTree>
    <p:extLst>
      <p:ext uri="{BB962C8B-B14F-4D97-AF65-F5344CB8AC3E}">
        <p14:creationId xmlns:p14="http://schemas.microsoft.com/office/powerpoint/2010/main" val="34690311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09A9EE0-F133-4199-B4DE-6A7DD22C090A}" type="datetimeFigureOut">
              <a:rPr lang="lv-LV" smtClean="0"/>
              <a:pPr/>
              <a:t>20.10.2014.</a:t>
            </a:fld>
            <a:endParaRPr lang="lv-LV"/>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lv-LV"/>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3F59114-F768-4323-A4FC-5C63639BED5A}" type="slidenum">
              <a:rPr lang="lv-LV" smtClean="0"/>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9A9EE0-F133-4199-B4DE-6A7DD22C090A}" type="datetimeFigureOut">
              <a:rPr lang="lv-LV" smtClean="0"/>
              <a:pPr/>
              <a:t>20.10.2014.</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73F59114-F768-4323-A4FC-5C63639BED5A}"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9A9EE0-F133-4199-B4DE-6A7DD22C090A}" type="datetimeFigureOut">
              <a:rPr lang="lv-LV" smtClean="0"/>
              <a:pPr/>
              <a:t>20.10.2014.</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73F59114-F768-4323-A4FC-5C63639BED5A}"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9A9EE0-F133-4199-B4DE-6A7DD22C090A}" type="datetimeFigureOut">
              <a:rPr lang="lv-LV" smtClean="0"/>
              <a:pPr/>
              <a:t>20.10.2014.</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73F59114-F768-4323-A4FC-5C63639BED5A}" type="slidenum">
              <a:rPr lang="lv-LV" smtClean="0"/>
              <a:pPr/>
              <a:t>‹#›</a:t>
            </a:fld>
            <a:endParaRPr lang="lv-LV"/>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09A9EE0-F133-4199-B4DE-6A7DD22C090A}" type="datetimeFigureOut">
              <a:rPr lang="lv-LV" smtClean="0"/>
              <a:pPr/>
              <a:t>20.10.2014.</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73F59114-F768-4323-A4FC-5C63639BED5A}" type="slidenum">
              <a:rPr lang="lv-LV" smtClean="0"/>
              <a:pPr/>
              <a:t>‹#›</a:t>
            </a:fld>
            <a:endParaRPr lang="lv-LV"/>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09A9EE0-F133-4199-B4DE-6A7DD22C090A}" type="datetimeFigureOut">
              <a:rPr lang="lv-LV" smtClean="0"/>
              <a:pPr/>
              <a:t>20.10.2014.</a:t>
            </a:fld>
            <a:endParaRPr lang="lv-LV"/>
          </a:p>
        </p:txBody>
      </p:sp>
      <p:sp>
        <p:nvSpPr>
          <p:cNvPr id="6" name="Footer Placeholder 5"/>
          <p:cNvSpPr>
            <a:spLocks noGrp="1"/>
          </p:cNvSpPr>
          <p:nvPr>
            <p:ph type="ftr" sz="quarter" idx="11"/>
          </p:nvPr>
        </p:nvSpPr>
        <p:spPr/>
        <p:txBody>
          <a:bodyPr/>
          <a:lstStyle>
            <a:extLst/>
          </a:lstStyle>
          <a:p>
            <a:endParaRPr lang="lv-LV"/>
          </a:p>
        </p:txBody>
      </p:sp>
      <p:sp>
        <p:nvSpPr>
          <p:cNvPr id="7" name="Slide Number Placeholder 6"/>
          <p:cNvSpPr>
            <a:spLocks noGrp="1"/>
          </p:cNvSpPr>
          <p:nvPr>
            <p:ph type="sldNum" sz="quarter" idx="12"/>
          </p:nvPr>
        </p:nvSpPr>
        <p:spPr/>
        <p:txBody>
          <a:bodyPr/>
          <a:lstStyle>
            <a:extLst/>
          </a:lstStyle>
          <a:p>
            <a:fld id="{73F59114-F768-4323-A4FC-5C63639BED5A}" type="slidenum">
              <a:rPr lang="lv-LV" smtClean="0"/>
              <a:pPr/>
              <a:t>‹#›</a:t>
            </a:fld>
            <a:endParaRPr lang="lv-LV"/>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09A9EE0-F133-4199-B4DE-6A7DD22C090A}" type="datetimeFigureOut">
              <a:rPr lang="lv-LV" smtClean="0"/>
              <a:pPr/>
              <a:t>20.10.2014.</a:t>
            </a:fld>
            <a:endParaRPr lang="lv-LV"/>
          </a:p>
        </p:txBody>
      </p:sp>
      <p:sp>
        <p:nvSpPr>
          <p:cNvPr id="8" name="Footer Placeholder 7"/>
          <p:cNvSpPr>
            <a:spLocks noGrp="1"/>
          </p:cNvSpPr>
          <p:nvPr>
            <p:ph type="ftr" sz="quarter" idx="11"/>
          </p:nvPr>
        </p:nvSpPr>
        <p:spPr/>
        <p:txBody>
          <a:bodyPr/>
          <a:lstStyle>
            <a:extLst/>
          </a:lstStyle>
          <a:p>
            <a:endParaRPr lang="lv-LV"/>
          </a:p>
        </p:txBody>
      </p:sp>
      <p:sp>
        <p:nvSpPr>
          <p:cNvPr id="9" name="Slide Number Placeholder 8"/>
          <p:cNvSpPr>
            <a:spLocks noGrp="1"/>
          </p:cNvSpPr>
          <p:nvPr>
            <p:ph type="sldNum" sz="quarter" idx="12"/>
          </p:nvPr>
        </p:nvSpPr>
        <p:spPr/>
        <p:txBody>
          <a:bodyPr/>
          <a:lstStyle>
            <a:extLst/>
          </a:lstStyle>
          <a:p>
            <a:fld id="{73F59114-F768-4323-A4FC-5C63639BED5A}" type="slidenum">
              <a:rPr lang="lv-LV" smtClean="0"/>
              <a:pPr/>
              <a:t>‹#›</a:t>
            </a:fld>
            <a:endParaRPr lang="lv-LV"/>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09A9EE0-F133-4199-B4DE-6A7DD22C090A}" type="datetimeFigureOut">
              <a:rPr lang="lv-LV" smtClean="0"/>
              <a:pPr/>
              <a:t>20.10.2014.</a:t>
            </a:fld>
            <a:endParaRPr lang="lv-LV"/>
          </a:p>
        </p:txBody>
      </p:sp>
      <p:sp>
        <p:nvSpPr>
          <p:cNvPr id="4" name="Footer Placeholder 3"/>
          <p:cNvSpPr>
            <a:spLocks noGrp="1"/>
          </p:cNvSpPr>
          <p:nvPr>
            <p:ph type="ftr" sz="quarter" idx="11"/>
          </p:nvPr>
        </p:nvSpPr>
        <p:spPr/>
        <p:txBody>
          <a:bodyPr/>
          <a:lstStyle>
            <a:extLst/>
          </a:lstStyle>
          <a:p>
            <a:endParaRPr lang="lv-LV"/>
          </a:p>
        </p:txBody>
      </p:sp>
      <p:sp>
        <p:nvSpPr>
          <p:cNvPr id="5" name="Slide Number Placeholder 4"/>
          <p:cNvSpPr>
            <a:spLocks noGrp="1"/>
          </p:cNvSpPr>
          <p:nvPr>
            <p:ph type="sldNum" sz="quarter" idx="12"/>
          </p:nvPr>
        </p:nvSpPr>
        <p:spPr/>
        <p:txBody>
          <a:bodyPr/>
          <a:lstStyle>
            <a:extLst/>
          </a:lstStyle>
          <a:p>
            <a:fld id="{73F59114-F768-4323-A4FC-5C63639BED5A}" type="slidenum">
              <a:rPr lang="lv-LV" smtClean="0"/>
              <a:pPr/>
              <a:t>‹#›</a:t>
            </a:fld>
            <a:endParaRPr lang="lv-LV"/>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09A9EE0-F133-4199-B4DE-6A7DD22C090A}" type="datetimeFigureOut">
              <a:rPr lang="lv-LV" smtClean="0"/>
              <a:pPr/>
              <a:t>20.10.2014.</a:t>
            </a:fld>
            <a:endParaRPr lang="lv-LV"/>
          </a:p>
        </p:txBody>
      </p:sp>
      <p:sp>
        <p:nvSpPr>
          <p:cNvPr id="3" name="Footer Placeholder 2"/>
          <p:cNvSpPr>
            <a:spLocks noGrp="1"/>
          </p:cNvSpPr>
          <p:nvPr>
            <p:ph type="ftr" sz="quarter" idx="11"/>
          </p:nvPr>
        </p:nvSpPr>
        <p:spPr/>
        <p:txBody>
          <a:bodyPr/>
          <a:lstStyle>
            <a:extLst/>
          </a:lstStyle>
          <a:p>
            <a:endParaRPr lang="lv-LV"/>
          </a:p>
        </p:txBody>
      </p:sp>
      <p:sp>
        <p:nvSpPr>
          <p:cNvPr id="4" name="Slide Number Placeholder 3"/>
          <p:cNvSpPr>
            <a:spLocks noGrp="1"/>
          </p:cNvSpPr>
          <p:nvPr>
            <p:ph type="sldNum" sz="quarter" idx="12"/>
          </p:nvPr>
        </p:nvSpPr>
        <p:spPr/>
        <p:txBody>
          <a:bodyPr/>
          <a:lstStyle>
            <a:extLst/>
          </a:lstStyle>
          <a:p>
            <a:fld id="{73F59114-F768-4323-A4FC-5C63639BED5A}"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09A9EE0-F133-4199-B4DE-6A7DD22C090A}" type="datetimeFigureOut">
              <a:rPr lang="lv-LV" smtClean="0"/>
              <a:pPr/>
              <a:t>20.10.2014.</a:t>
            </a:fld>
            <a:endParaRPr lang="lv-LV"/>
          </a:p>
        </p:txBody>
      </p:sp>
      <p:sp>
        <p:nvSpPr>
          <p:cNvPr id="6" name="Footer Placeholder 5"/>
          <p:cNvSpPr>
            <a:spLocks noGrp="1"/>
          </p:cNvSpPr>
          <p:nvPr>
            <p:ph type="ftr" sz="quarter" idx="11"/>
          </p:nvPr>
        </p:nvSpPr>
        <p:spPr/>
        <p:txBody>
          <a:bodyPr/>
          <a:lstStyle>
            <a:extLst/>
          </a:lstStyle>
          <a:p>
            <a:endParaRPr lang="lv-LV"/>
          </a:p>
        </p:txBody>
      </p:sp>
      <p:sp>
        <p:nvSpPr>
          <p:cNvPr id="7" name="Slide Number Placeholder 6"/>
          <p:cNvSpPr>
            <a:spLocks noGrp="1"/>
          </p:cNvSpPr>
          <p:nvPr>
            <p:ph type="sldNum" sz="quarter" idx="12"/>
          </p:nvPr>
        </p:nvSpPr>
        <p:spPr/>
        <p:txBody>
          <a:bodyPr/>
          <a:lstStyle>
            <a:extLst/>
          </a:lstStyle>
          <a:p>
            <a:fld id="{73F59114-F768-4323-A4FC-5C63639BED5A}" type="slidenum">
              <a:rPr lang="lv-LV" smtClean="0"/>
              <a:pPr/>
              <a:t>‹#›</a:t>
            </a:fld>
            <a:endParaRPr lang="lv-LV"/>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09A9EE0-F133-4199-B4DE-6A7DD22C090A}" type="datetimeFigureOut">
              <a:rPr lang="lv-LV" smtClean="0"/>
              <a:pPr/>
              <a:t>20.10.2014.</a:t>
            </a:fld>
            <a:endParaRPr lang="lv-LV"/>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lv-LV"/>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3F59114-F768-4323-A4FC-5C63639BED5A}" type="slidenum">
              <a:rPr lang="lv-LV" smtClean="0"/>
              <a:pPr/>
              <a:t>‹#›</a:t>
            </a:fld>
            <a:endParaRPr lang="lv-LV"/>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09A9EE0-F133-4199-B4DE-6A7DD22C090A}" type="datetimeFigureOut">
              <a:rPr lang="lv-LV" smtClean="0"/>
              <a:pPr/>
              <a:t>20.10.2014.</a:t>
            </a:fld>
            <a:endParaRPr lang="lv-LV"/>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lv-LV"/>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3F59114-F768-4323-A4FC-5C63639BED5A}" type="slidenum">
              <a:rPr lang="lv-LV" smtClean="0"/>
              <a:pPr/>
              <a:t>‹#›</a:t>
            </a:fld>
            <a:endParaRPr lang="lv-L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lv-LV" dirty="0" smtClean="0">
                <a:latin typeface="Times New Roman" pitchFamily="18" charset="0"/>
                <a:cs typeface="Times New Roman" pitchFamily="18" charset="0"/>
              </a:rPr>
              <a:t>Būtiskāko izaicinājumu izvērtējums</a:t>
            </a:r>
            <a:endParaRPr lang="lv-LV"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92500" lnSpcReduction="10000"/>
          </a:bodyPr>
          <a:lstStyle/>
          <a:p>
            <a:r>
              <a:rPr lang="lv-LV" dirty="0" smtClean="0">
                <a:solidFill>
                  <a:schemeClr val="tx1"/>
                </a:solidFill>
                <a:latin typeface="Times New Roman" pitchFamily="18" charset="0"/>
                <a:cs typeface="Times New Roman" pitchFamily="18" charset="0"/>
              </a:rPr>
              <a:t>Ieguldījums bērnos – nabadzības apburtā loka pārraušana </a:t>
            </a:r>
          </a:p>
          <a:p>
            <a:pPr algn="r"/>
            <a:r>
              <a:rPr lang="lv-LV" dirty="0" smtClean="0"/>
              <a:t>T.Lāce</a:t>
            </a:r>
          </a:p>
          <a:p>
            <a:pPr algn="r"/>
            <a:r>
              <a:rPr lang="lv-LV" sz="1900" dirty="0" smtClean="0"/>
              <a:t>Rīgas Stradiņa universitāte</a:t>
            </a:r>
            <a:endParaRPr lang="lv-LV" sz="19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56792"/>
            <a:ext cx="8229600" cy="4525963"/>
          </a:xfrm>
        </p:spPr>
        <p:txBody>
          <a:bodyPr>
            <a:normAutofit/>
          </a:bodyPr>
          <a:lstStyle/>
          <a:p>
            <a:pPr>
              <a:buNone/>
            </a:pPr>
            <a:r>
              <a:rPr lang="lv-LV" sz="2400" dirty="0" smtClean="0">
                <a:latin typeface="Times New Roman" pitchFamily="18" charset="0"/>
                <a:cs typeface="Times New Roman" pitchFamily="18" charset="0"/>
              </a:rPr>
              <a:t>Izaicinājumi:</a:t>
            </a:r>
          </a:p>
          <a:p>
            <a:r>
              <a:rPr lang="lv-LV" sz="2400" dirty="0" smtClean="0">
                <a:latin typeface="Times New Roman" pitchFamily="18" charset="0"/>
                <a:cs typeface="Times New Roman" pitchFamily="18" charset="0"/>
              </a:rPr>
              <a:t>Vecāku ģimenes un darba dzīves savienošana, bērnu ar invaliditāti integrācija pirmsskolas izglītības iestādēs visos Latvijas reģionos.</a:t>
            </a:r>
          </a:p>
          <a:p>
            <a:r>
              <a:rPr lang="lv-LV" sz="2400" dirty="0" smtClean="0">
                <a:latin typeface="Times New Roman" pitchFamily="18" charset="0"/>
                <a:cs typeface="Times New Roman" pitchFamily="18" charset="0"/>
              </a:rPr>
              <a:t>Pieejamība izglītības sistēmai sociālās atstumtības riska grupu bērniem (bērni ar invaliditāti, Romu bērni, nepilngadīgie likumpārkāpēji u.c.)</a:t>
            </a:r>
          </a:p>
          <a:p>
            <a:r>
              <a:rPr lang="lv-LV" sz="2400" dirty="0" smtClean="0">
                <a:latin typeface="Times New Roman" pitchFamily="18" charset="0"/>
                <a:cs typeface="Times New Roman" pitchFamily="18" charset="0"/>
              </a:rPr>
              <a:t> Bērniem - interešu izglītība un brīvais laiks</a:t>
            </a:r>
          </a:p>
          <a:p>
            <a:r>
              <a:rPr lang="lv-LV" sz="2400" dirty="0" smtClean="0">
                <a:latin typeface="Times New Roman" pitchFamily="18" charset="0"/>
                <a:cs typeface="Times New Roman" pitchFamily="18" charset="0"/>
              </a:rPr>
              <a:t>Veselības aprūpes pieejamības nodrošināšana ģimenēm ar bērniem  (rindas uz pakalpojumiem, medikamentu dārdzība, retās slimības....)</a:t>
            </a:r>
            <a:endParaRPr lang="lv-LV" sz="2400" dirty="0">
              <a:latin typeface="Times New Roman" pitchFamily="18" charset="0"/>
              <a:cs typeface="Times New Roman" pitchFamily="18" charset="0"/>
            </a:endParaRPr>
          </a:p>
        </p:txBody>
      </p:sp>
      <p:sp>
        <p:nvSpPr>
          <p:cNvPr id="2" name="Title 1"/>
          <p:cNvSpPr>
            <a:spLocks noGrp="1"/>
          </p:cNvSpPr>
          <p:nvPr>
            <p:ph type="title"/>
          </p:nvPr>
        </p:nvSpPr>
        <p:spPr/>
        <p:txBody>
          <a:bodyPr>
            <a:noAutofit/>
          </a:bodyPr>
          <a:lstStyle/>
          <a:p>
            <a:r>
              <a:rPr lang="lv-LV" sz="3600" dirty="0" smtClean="0">
                <a:latin typeface="Times New Roman" pitchFamily="18" charset="0"/>
                <a:cs typeface="Times New Roman" pitchFamily="18" charset="0"/>
              </a:rPr>
              <a:t>Pieejamība cenas ziņā pieņemamiem kvalitatīviem pakalpojumiem</a:t>
            </a:r>
            <a:endParaRPr lang="lv-LV" sz="3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56792"/>
            <a:ext cx="8229600" cy="4525963"/>
          </a:xfrm>
        </p:spPr>
        <p:txBody>
          <a:bodyPr>
            <a:normAutofit fontScale="92500" lnSpcReduction="20000"/>
          </a:bodyPr>
          <a:lstStyle/>
          <a:p>
            <a:pPr>
              <a:buNone/>
            </a:pPr>
            <a:r>
              <a:rPr lang="lv-LV" sz="2800" dirty="0" smtClean="0">
                <a:latin typeface="Times New Roman" pitchFamily="18" charset="0"/>
                <a:cs typeface="Times New Roman" pitchFamily="18" charset="0"/>
              </a:rPr>
              <a:t>Izaicinājumi</a:t>
            </a:r>
          </a:p>
          <a:p>
            <a:r>
              <a:rPr lang="lv-LV" sz="2800" dirty="0" smtClean="0">
                <a:latin typeface="Times New Roman" pitchFamily="18" charset="0"/>
                <a:cs typeface="Times New Roman" pitchFamily="18" charset="0"/>
              </a:rPr>
              <a:t>Mājokļu politika, īpaši atbalsts ģimenēm ar bērniem</a:t>
            </a:r>
          </a:p>
          <a:p>
            <a:pPr>
              <a:buNone/>
            </a:pPr>
            <a:endParaRPr lang="lv-LV" sz="2800" dirty="0" smtClean="0">
              <a:latin typeface="Times New Roman" pitchFamily="18" charset="0"/>
              <a:cs typeface="Times New Roman" pitchFamily="18" charset="0"/>
            </a:endParaRPr>
          </a:p>
          <a:p>
            <a:r>
              <a:rPr lang="lv-LV" sz="2800" dirty="0" smtClean="0">
                <a:latin typeface="Times New Roman" pitchFamily="18" charset="0"/>
                <a:cs typeface="Times New Roman" pitchFamily="18" charset="0"/>
              </a:rPr>
              <a:t>Atbalsta sistēma bērniem bāreņiem, uzsākot patstāvīgu dzīvi pēc bērnunama atstāšanas (</a:t>
            </a:r>
            <a:r>
              <a:rPr lang="lv-LV" sz="2800" i="1" dirty="0" smtClean="0">
                <a:latin typeface="Times New Roman" pitchFamily="18" charset="0"/>
                <a:cs typeface="Times New Roman" pitchFamily="18" charset="0"/>
              </a:rPr>
              <a:t>institucionālā aprūpē esošo bērnu sagatavotība patstāvīgas dzīves uzsākšanai</a:t>
            </a:r>
            <a:r>
              <a:rPr lang="lv-LV" sz="2800" dirty="0" smtClean="0">
                <a:latin typeface="Times New Roman" pitchFamily="18" charset="0"/>
                <a:cs typeface="Times New Roman" pitchFamily="18" charset="0"/>
              </a:rPr>
              <a:t>)</a:t>
            </a:r>
          </a:p>
          <a:p>
            <a:endParaRPr lang="lv-LV" sz="2800" dirty="0" smtClean="0">
              <a:latin typeface="Times New Roman" pitchFamily="18" charset="0"/>
              <a:cs typeface="Times New Roman" pitchFamily="18" charset="0"/>
            </a:endParaRPr>
          </a:p>
          <a:p>
            <a:r>
              <a:rPr lang="lv-LV" sz="2800" dirty="0" smtClean="0">
                <a:latin typeface="Times New Roman" pitchFamily="18" charset="0"/>
                <a:cs typeface="Times New Roman" pitchFamily="18" charset="0"/>
              </a:rPr>
              <a:t>Deinstitucionalizācijas pasākumi un ārpusģimenes aprūpes sistēmu pilnveide (</a:t>
            </a:r>
            <a:r>
              <a:rPr lang="lv-LV" sz="2800" i="1" dirty="0" smtClean="0">
                <a:latin typeface="Times New Roman" pitchFamily="18" charset="0"/>
                <a:cs typeface="Times New Roman" pitchFamily="18" charset="0"/>
              </a:rPr>
              <a:t>bērnu ārpusģimenes aprūpes finansēšanas sistēmas reformas, atbalsta veidi esošajiem un potenciālajiem aizbildņiem, audžuģimenēm un adoptētājiem...</a:t>
            </a:r>
            <a:r>
              <a:rPr lang="lv-LV" sz="2800" dirty="0" smtClean="0">
                <a:latin typeface="Times New Roman" pitchFamily="18" charset="0"/>
                <a:cs typeface="Times New Roman" pitchFamily="18" charset="0"/>
              </a:rPr>
              <a:t>)</a:t>
            </a:r>
            <a:endParaRPr lang="lv-LV" sz="2800" dirty="0">
              <a:latin typeface="Times New Roman" pitchFamily="18" charset="0"/>
              <a:cs typeface="Times New Roman" pitchFamily="18" charset="0"/>
            </a:endParaRPr>
          </a:p>
        </p:txBody>
      </p:sp>
      <p:sp>
        <p:nvSpPr>
          <p:cNvPr id="2" name="Title 1"/>
          <p:cNvSpPr>
            <a:spLocks noGrp="1"/>
          </p:cNvSpPr>
          <p:nvPr>
            <p:ph type="title"/>
          </p:nvPr>
        </p:nvSpPr>
        <p:spPr/>
        <p:txBody>
          <a:bodyPr>
            <a:noAutofit/>
          </a:bodyPr>
          <a:lstStyle/>
          <a:p>
            <a:r>
              <a:rPr lang="lv-LV" sz="3600" dirty="0" smtClean="0">
                <a:latin typeface="Times New Roman" pitchFamily="18" charset="0"/>
                <a:cs typeface="Times New Roman" pitchFamily="18" charset="0"/>
              </a:rPr>
              <a:t>Pieejamība cenas ziņā pieņemamiem kvalitatīviem pakalpojumiem</a:t>
            </a:r>
            <a:endParaRPr lang="lv-LV" sz="3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91264" cy="4925144"/>
          </a:xfrm>
        </p:spPr>
        <p:txBody>
          <a:bodyPr>
            <a:normAutofit fontScale="92500" lnSpcReduction="20000"/>
          </a:bodyPr>
          <a:lstStyle/>
          <a:p>
            <a:pPr>
              <a:buNone/>
            </a:pPr>
            <a:r>
              <a:rPr lang="lv-LV" sz="2800" dirty="0" smtClean="0">
                <a:latin typeface="Times New Roman" pitchFamily="18" charset="0"/>
                <a:cs typeface="Times New Roman" pitchFamily="18" charset="0"/>
              </a:rPr>
              <a:t>Izaicinājumi</a:t>
            </a:r>
          </a:p>
          <a:p>
            <a:r>
              <a:rPr lang="lv-LV" sz="2800" dirty="0" smtClean="0">
                <a:latin typeface="Times New Roman" pitchFamily="18" charset="0"/>
                <a:cs typeface="Times New Roman" pitchFamily="18" charset="0"/>
              </a:rPr>
              <a:t>Bērnu iesaisti lēmumu pieņemšanā citās jomās realizē galvenokārt ar NVO starpniecību, kas pārstāv bērnu tiesību aizsardzību, sekmē bērnu līdzdalību lēmumu pieņemšanā, pārstāv daudzbērnu ģimenes, ģimenes ar bērniem ar invaliditāti, bērnus ar noteiktām saslimšanām u.tml. </a:t>
            </a:r>
          </a:p>
          <a:p>
            <a:pPr>
              <a:buNone/>
            </a:pPr>
            <a:r>
              <a:rPr lang="lv-LV" sz="2800" dirty="0" smtClean="0">
                <a:latin typeface="Times New Roman" pitchFamily="18" charset="0"/>
                <a:cs typeface="Times New Roman" pitchFamily="18" charset="0"/>
              </a:rPr>
              <a:t>	Nacionālajā līmenī nav noteikts NVO finansēšanas mehānisms un resursu piesaiste, NVO lielā mērā ir atkarīgas no ārvalstu finanšu programmu līdzekļu pieejamības. </a:t>
            </a:r>
          </a:p>
          <a:p>
            <a:pPr>
              <a:buNone/>
            </a:pPr>
            <a:endParaRPr lang="lv-LV" sz="2800" dirty="0" smtClean="0">
              <a:latin typeface="Times New Roman" pitchFamily="18" charset="0"/>
              <a:cs typeface="Times New Roman" pitchFamily="18" charset="0"/>
            </a:endParaRPr>
          </a:p>
          <a:p>
            <a:r>
              <a:rPr lang="lv-LV" sz="2800" dirty="0" smtClean="0">
                <a:latin typeface="Times New Roman" pitchFamily="18" charset="0"/>
                <a:cs typeface="Times New Roman" pitchFamily="18" charset="0"/>
              </a:rPr>
              <a:t>Tiesiskā regulējuma praktiskā īstenošana. Pašu bērnu plašāka iesaiste.</a:t>
            </a:r>
          </a:p>
          <a:p>
            <a:endParaRPr lang="lv-LV" sz="2800" dirty="0">
              <a:latin typeface="Times New Roman" pitchFamily="18" charset="0"/>
              <a:cs typeface="Times New Roman" pitchFamily="18" charset="0"/>
            </a:endParaRPr>
          </a:p>
        </p:txBody>
      </p:sp>
      <p:sp>
        <p:nvSpPr>
          <p:cNvPr id="2" name="Title 1"/>
          <p:cNvSpPr>
            <a:spLocks noGrp="1"/>
          </p:cNvSpPr>
          <p:nvPr>
            <p:ph type="title"/>
          </p:nvPr>
        </p:nvSpPr>
        <p:spPr/>
        <p:txBody>
          <a:bodyPr>
            <a:noAutofit/>
          </a:bodyPr>
          <a:lstStyle/>
          <a:p>
            <a:r>
              <a:rPr lang="lv-LV" sz="3600" dirty="0" smtClean="0">
                <a:latin typeface="Arial" pitchFamily="34" charset="0"/>
                <a:cs typeface="Arial" pitchFamily="34" charset="0"/>
              </a:rPr>
              <a:t/>
            </a:r>
            <a:br>
              <a:rPr lang="lv-LV" sz="3600" dirty="0" smtClean="0">
                <a:latin typeface="Arial" pitchFamily="34" charset="0"/>
                <a:cs typeface="Arial" pitchFamily="34" charset="0"/>
              </a:rPr>
            </a:br>
            <a:r>
              <a:rPr lang="lv-LV" sz="3600" dirty="0" smtClean="0">
                <a:latin typeface="Times New Roman" pitchFamily="18" charset="0"/>
                <a:cs typeface="Times New Roman" pitchFamily="18" charset="0"/>
              </a:rPr>
              <a:t>Bērnu līdzdalība, iesaistīšana lēmumu pieņemšanā</a:t>
            </a:r>
            <a:r>
              <a:rPr lang="lv-LV" sz="3600" dirty="0" smtClean="0">
                <a:latin typeface="Arial" pitchFamily="34" charset="0"/>
                <a:cs typeface="Arial" pitchFamily="34" charset="0"/>
              </a:rPr>
              <a:t/>
            </a:r>
            <a:br>
              <a:rPr lang="lv-LV" sz="3600" dirty="0" smtClean="0">
                <a:latin typeface="Arial" pitchFamily="34" charset="0"/>
                <a:cs typeface="Arial" pitchFamily="34" charset="0"/>
              </a:rPr>
            </a:br>
            <a:endParaRPr lang="lv-LV" sz="36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lv-LV" sz="4000" dirty="0" smtClean="0">
              <a:latin typeface="Times New Roman" pitchFamily="18" charset="0"/>
              <a:cs typeface="Times New Roman" pitchFamily="18" charset="0"/>
            </a:endParaRPr>
          </a:p>
          <a:p>
            <a:pPr algn="ctr">
              <a:buNone/>
            </a:pPr>
            <a:endParaRPr lang="lv-LV" sz="4000" dirty="0" smtClean="0">
              <a:latin typeface="Times New Roman" pitchFamily="18" charset="0"/>
              <a:cs typeface="Times New Roman" pitchFamily="18" charset="0"/>
            </a:endParaRPr>
          </a:p>
          <a:p>
            <a:pPr algn="ctr">
              <a:buNone/>
            </a:pPr>
            <a:r>
              <a:rPr lang="lv-LV" sz="4000" dirty="0" smtClean="0">
                <a:latin typeface="Times New Roman" pitchFamily="18" charset="0"/>
                <a:cs typeface="Times New Roman" pitchFamily="18" charset="0"/>
              </a:rPr>
              <a:t>Paldies par uzmanību!</a:t>
            </a:r>
            <a:endParaRPr lang="lv-LV" sz="4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endParaRPr lang="lv-LV"/>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ctr">
              <a:buNone/>
            </a:pPr>
            <a:r>
              <a:rPr lang="lv-LV" sz="2800" u="sng" dirty="0" smtClean="0">
                <a:latin typeface="Times New Roman" pitchFamily="18" charset="0"/>
                <a:cs typeface="Times New Roman" pitchFamily="18" charset="0"/>
              </a:rPr>
              <a:t>2005</a:t>
            </a:r>
            <a:r>
              <a:rPr lang="lv-LV" sz="2800" dirty="0" smtClean="0">
                <a:latin typeface="Times New Roman" pitchFamily="18" charset="0"/>
                <a:cs typeface="Times New Roman" pitchFamily="18" charset="0"/>
              </a:rPr>
              <a:t> </a:t>
            </a:r>
          </a:p>
          <a:p>
            <a:endParaRPr lang="lv-LV" sz="2800" dirty="0" smtClean="0">
              <a:latin typeface="Times New Roman" pitchFamily="18" charset="0"/>
              <a:cs typeface="Times New Roman" pitchFamily="18" charset="0"/>
            </a:endParaRPr>
          </a:p>
          <a:p>
            <a:pPr>
              <a:buNone/>
            </a:pPr>
            <a:r>
              <a:rPr lang="lv-LV" sz="2800" dirty="0" smtClean="0">
                <a:latin typeface="Times New Roman" pitchFamily="18" charset="0"/>
                <a:cs typeface="Times New Roman" pitchFamily="18" charset="0"/>
              </a:rPr>
              <a:t>Iedzīvotāju skaits                                                    2 249 724                        	</a:t>
            </a:r>
          </a:p>
          <a:p>
            <a:pPr>
              <a:buNone/>
            </a:pPr>
            <a:r>
              <a:rPr lang="lv-LV" sz="2800" dirty="0" smtClean="0">
                <a:latin typeface="Times New Roman" pitchFamily="18" charset="0"/>
                <a:cs typeface="Times New Roman" pitchFamily="18" charset="0"/>
              </a:rPr>
              <a:t>Bērnu skaits (0-17)				             </a:t>
            </a:r>
            <a:r>
              <a:rPr lang="lv-LV" sz="2800" b="1" dirty="0" smtClean="0">
                <a:latin typeface="Times New Roman" pitchFamily="18" charset="0"/>
                <a:cs typeface="Times New Roman" pitchFamily="18" charset="0"/>
              </a:rPr>
              <a:t>444 768</a:t>
            </a:r>
          </a:p>
          <a:p>
            <a:pPr algn="r">
              <a:buNone/>
            </a:pPr>
            <a:endParaRPr lang="lv-LV" sz="2800" dirty="0" smtClean="0">
              <a:latin typeface="Times New Roman" pitchFamily="18" charset="0"/>
              <a:cs typeface="Times New Roman" pitchFamily="18" charset="0"/>
            </a:endParaRPr>
          </a:p>
          <a:p>
            <a:pPr algn="r">
              <a:buNone/>
            </a:pPr>
            <a:endParaRPr lang="lv-LV" sz="2800" dirty="0" smtClean="0">
              <a:latin typeface="Times New Roman" pitchFamily="18" charset="0"/>
              <a:cs typeface="Times New Roman" pitchFamily="18" charset="0"/>
            </a:endParaRPr>
          </a:p>
          <a:p>
            <a:pPr algn="r">
              <a:buNone/>
            </a:pPr>
            <a:endParaRPr lang="lv-LV" sz="2800" dirty="0" smtClean="0">
              <a:latin typeface="Times New Roman" pitchFamily="18" charset="0"/>
              <a:cs typeface="Times New Roman" pitchFamily="18" charset="0"/>
            </a:endParaRPr>
          </a:p>
          <a:p>
            <a:pPr algn="ctr">
              <a:buNone/>
            </a:pPr>
            <a:r>
              <a:rPr lang="lv-LV" sz="2800" u="sng" dirty="0" smtClean="0">
                <a:latin typeface="Times New Roman" pitchFamily="18" charset="0"/>
                <a:cs typeface="Times New Roman" pitchFamily="18" charset="0"/>
              </a:rPr>
              <a:t>2014</a:t>
            </a:r>
          </a:p>
          <a:p>
            <a:endParaRPr lang="lv-LV" sz="2800" dirty="0" smtClean="0">
              <a:latin typeface="Times New Roman" pitchFamily="18" charset="0"/>
              <a:cs typeface="Times New Roman" pitchFamily="18" charset="0"/>
            </a:endParaRPr>
          </a:p>
          <a:p>
            <a:pPr>
              <a:buNone/>
            </a:pPr>
            <a:r>
              <a:rPr lang="lv-LV" sz="2800" dirty="0" smtClean="0">
                <a:latin typeface="Times New Roman" pitchFamily="18" charset="0"/>
                <a:cs typeface="Times New Roman" pitchFamily="18" charset="0"/>
              </a:rPr>
              <a:t>Iedzīvotāju skaits                            	                      2 001 468</a:t>
            </a:r>
          </a:p>
          <a:p>
            <a:pPr>
              <a:buNone/>
            </a:pPr>
            <a:endParaRPr lang="lv-LV" sz="2800" dirty="0" smtClean="0">
              <a:latin typeface="Times New Roman" pitchFamily="18" charset="0"/>
              <a:cs typeface="Times New Roman" pitchFamily="18" charset="0"/>
            </a:endParaRPr>
          </a:p>
          <a:p>
            <a:pPr>
              <a:buNone/>
            </a:pPr>
            <a:r>
              <a:rPr lang="lv-LV" sz="2800" dirty="0" smtClean="0">
                <a:latin typeface="Times New Roman" pitchFamily="18" charset="0"/>
                <a:cs typeface="Times New Roman" pitchFamily="18" charset="0"/>
              </a:rPr>
              <a:t>Bērnu skaits					             </a:t>
            </a:r>
            <a:r>
              <a:rPr lang="lv-LV" sz="2800" b="1" dirty="0" smtClean="0">
                <a:latin typeface="Times New Roman" pitchFamily="18" charset="0"/>
                <a:cs typeface="Times New Roman" pitchFamily="18" charset="0"/>
              </a:rPr>
              <a:t>345 837</a:t>
            </a:r>
            <a:endParaRPr lang="lv-LV" sz="2800" b="1"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lv-LV" sz="2000" dirty="0" smtClean="0"/>
              <a:t>IEDZĪVOTĀJU VECUMA SASTĀVS (gada sākumā)</a:t>
            </a:r>
            <a:endParaRPr lang="lv-LV"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lv-LV" dirty="0" smtClean="0">
                <a:latin typeface="Times New Roman" pitchFamily="18" charset="0"/>
                <a:cs typeface="Times New Roman" pitchFamily="18" charset="0"/>
              </a:rPr>
              <a:t>Mājsaimniecību </a:t>
            </a:r>
            <a:r>
              <a:rPr lang="lv-LV" u="sng" dirty="0" smtClean="0">
                <a:latin typeface="Times New Roman" pitchFamily="18" charset="0"/>
                <a:cs typeface="Times New Roman" pitchFamily="18" charset="0"/>
              </a:rPr>
              <a:t>bez bērniem </a:t>
            </a:r>
            <a:r>
              <a:rPr lang="lv-LV" dirty="0" smtClean="0">
                <a:latin typeface="Times New Roman" pitchFamily="18" charset="0"/>
                <a:cs typeface="Times New Roman" pitchFamily="18" charset="0"/>
              </a:rPr>
              <a:t>īpatsvars 2013.gadā bija 72,8%. </a:t>
            </a:r>
          </a:p>
          <a:p>
            <a:r>
              <a:rPr lang="lv-LV" dirty="0" smtClean="0">
                <a:latin typeface="Times New Roman" pitchFamily="18" charset="0"/>
                <a:cs typeface="Times New Roman" pitchFamily="18" charset="0"/>
              </a:rPr>
              <a:t>Mājsaimniecības </a:t>
            </a:r>
            <a:r>
              <a:rPr lang="lv-LV" u="sng" dirty="0" smtClean="0">
                <a:latin typeface="Times New Roman" pitchFamily="18" charset="0"/>
                <a:cs typeface="Times New Roman" pitchFamily="18" charset="0"/>
              </a:rPr>
              <a:t>ar bērniem </a:t>
            </a:r>
            <a:r>
              <a:rPr lang="lv-LV" dirty="0" smtClean="0">
                <a:latin typeface="Times New Roman" pitchFamily="18" charset="0"/>
                <a:cs typeface="Times New Roman" pitchFamily="18" charset="0"/>
              </a:rPr>
              <a:t>veido vairs tikai mazāk nekā trešdaļu no mājsaimniecību kopskaita (</a:t>
            </a:r>
            <a:r>
              <a:rPr lang="lv-LV" b="1" dirty="0" smtClean="0">
                <a:latin typeface="Times New Roman" pitchFamily="18" charset="0"/>
                <a:cs typeface="Times New Roman" pitchFamily="18" charset="0"/>
              </a:rPr>
              <a:t>27,2%</a:t>
            </a:r>
            <a:r>
              <a:rPr lang="lv-LV" dirty="0" smtClean="0">
                <a:latin typeface="Times New Roman" pitchFamily="18" charset="0"/>
                <a:cs typeface="Times New Roman" pitchFamily="18" charset="0"/>
              </a:rPr>
              <a:t>).</a:t>
            </a:r>
          </a:p>
          <a:p>
            <a:r>
              <a:rPr lang="lv-LV" dirty="0" smtClean="0">
                <a:latin typeface="Times New Roman" pitchFamily="18" charset="0"/>
                <a:cs typeface="Times New Roman" pitchFamily="18" charset="0"/>
              </a:rPr>
              <a:t>2011.gadā katrs trešais bērns (</a:t>
            </a:r>
            <a:r>
              <a:rPr lang="lv-LV" b="1" dirty="0" smtClean="0">
                <a:latin typeface="Times New Roman" pitchFamily="18" charset="0"/>
                <a:cs typeface="Times New Roman" pitchFamily="18" charset="0"/>
              </a:rPr>
              <a:t>34,9%</a:t>
            </a:r>
            <a:r>
              <a:rPr lang="lv-LV" dirty="0" smtClean="0">
                <a:latin typeface="Times New Roman" pitchFamily="18" charset="0"/>
                <a:cs typeface="Times New Roman" pitchFamily="18" charset="0"/>
              </a:rPr>
              <a:t>) dzīvoja nepilnā ģimenē.</a:t>
            </a:r>
          </a:p>
          <a:p>
            <a:endParaRPr lang="lv-LV" dirty="0"/>
          </a:p>
        </p:txBody>
      </p:sp>
      <p:sp>
        <p:nvSpPr>
          <p:cNvPr id="3" name="Title 2"/>
          <p:cNvSpPr>
            <a:spLocks noGrp="1"/>
          </p:cNvSpPr>
          <p:nvPr>
            <p:ph type="title"/>
          </p:nvPr>
        </p:nvSpPr>
        <p:spPr/>
        <p:txBody>
          <a:bodyPr/>
          <a:lstStyle/>
          <a:p>
            <a:endParaRPr lang="lv-LV"/>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lv-LV" dirty="0"/>
          </a:p>
        </p:txBody>
      </p:sp>
      <p:sp>
        <p:nvSpPr>
          <p:cNvPr id="2" name="Title 1"/>
          <p:cNvSpPr>
            <a:spLocks noGrp="1"/>
          </p:cNvSpPr>
          <p:nvPr>
            <p:ph type="title"/>
          </p:nvPr>
        </p:nvSpPr>
        <p:spPr/>
        <p:txBody>
          <a:bodyPr/>
          <a:lstStyle/>
          <a:p>
            <a:endParaRPr lang="lv-LV" dirty="0"/>
          </a:p>
        </p:txBody>
      </p:sp>
      <p:graphicFrame>
        <p:nvGraphicFramePr>
          <p:cNvPr id="4" name="Table 3"/>
          <p:cNvGraphicFramePr>
            <a:graphicFrameLocks noGrp="1"/>
          </p:cNvGraphicFramePr>
          <p:nvPr/>
        </p:nvGraphicFramePr>
        <p:xfrm>
          <a:off x="395541" y="1700808"/>
          <a:ext cx="8280918" cy="4392488"/>
        </p:xfrm>
        <a:graphic>
          <a:graphicData uri="http://schemas.openxmlformats.org/drawingml/2006/table">
            <a:tbl>
              <a:tblPr/>
              <a:tblGrid>
                <a:gridCol w="3259308"/>
                <a:gridCol w="1004322"/>
                <a:gridCol w="1004322"/>
                <a:gridCol w="1004322"/>
                <a:gridCol w="1004322"/>
                <a:gridCol w="1004322"/>
              </a:tblGrid>
              <a:tr h="549061">
                <a:tc>
                  <a:txBody>
                    <a:bodyPr/>
                    <a:lstStyle/>
                    <a:p>
                      <a:pPr algn="ctr"/>
                      <a:endParaRPr lang="lv-LV" dirty="0">
                        <a:latin typeface="Arial" pitchFamily="34" charset="0"/>
                        <a:cs typeface="Arial" pitchFamily="34" charset="0"/>
                      </a:endParaRPr>
                    </a:p>
                  </a:txBody>
                  <a:tcPr marL="0" marR="0" marT="0" marB="0" anchor="ctr">
                    <a:lnL>
                      <a:noFill/>
                    </a:lnL>
                    <a:lnR>
                      <a:noFill/>
                    </a:lnR>
                    <a:lnT>
                      <a:noFill/>
                    </a:lnT>
                    <a:lnB>
                      <a:noFill/>
                    </a:lnB>
                  </a:tcPr>
                </a:tc>
                <a:tc>
                  <a:txBody>
                    <a:bodyPr/>
                    <a:lstStyle/>
                    <a:p>
                      <a:pPr algn="ctr"/>
                      <a:r>
                        <a:rPr lang="lv-LV" b="1" dirty="0">
                          <a:latin typeface="Arial" pitchFamily="34" charset="0"/>
                          <a:cs typeface="Arial" pitchFamily="34" charset="0"/>
                        </a:rPr>
                        <a:t>2008</a:t>
                      </a:r>
                    </a:p>
                  </a:txBody>
                  <a:tcPr marL="0" marR="0" marT="0" marB="0" anchor="ctr">
                    <a:lnL>
                      <a:noFill/>
                    </a:lnL>
                    <a:lnR>
                      <a:noFill/>
                    </a:lnR>
                    <a:lnT>
                      <a:noFill/>
                    </a:lnT>
                    <a:lnB>
                      <a:noFill/>
                    </a:lnB>
                  </a:tcPr>
                </a:tc>
                <a:tc>
                  <a:txBody>
                    <a:bodyPr/>
                    <a:lstStyle/>
                    <a:p>
                      <a:pPr algn="ctr"/>
                      <a:r>
                        <a:rPr lang="lv-LV" b="1" dirty="0">
                          <a:latin typeface="Arial" pitchFamily="34" charset="0"/>
                          <a:cs typeface="Arial" pitchFamily="34" charset="0"/>
                        </a:rPr>
                        <a:t>2009</a:t>
                      </a:r>
                    </a:p>
                  </a:txBody>
                  <a:tcPr marL="0" marR="0" marT="0" marB="0" anchor="ctr">
                    <a:lnL>
                      <a:noFill/>
                    </a:lnL>
                    <a:lnR>
                      <a:noFill/>
                    </a:lnR>
                    <a:lnT>
                      <a:noFill/>
                    </a:lnT>
                    <a:lnB>
                      <a:noFill/>
                    </a:lnB>
                  </a:tcPr>
                </a:tc>
                <a:tc>
                  <a:txBody>
                    <a:bodyPr/>
                    <a:lstStyle/>
                    <a:p>
                      <a:pPr algn="ctr"/>
                      <a:r>
                        <a:rPr lang="lv-LV" b="1" dirty="0">
                          <a:latin typeface="Arial" pitchFamily="34" charset="0"/>
                          <a:cs typeface="Arial" pitchFamily="34" charset="0"/>
                        </a:rPr>
                        <a:t>2010</a:t>
                      </a:r>
                    </a:p>
                  </a:txBody>
                  <a:tcPr marL="0" marR="0" marT="0" marB="0" anchor="ctr">
                    <a:lnL>
                      <a:noFill/>
                    </a:lnL>
                    <a:lnR>
                      <a:noFill/>
                    </a:lnR>
                    <a:lnT>
                      <a:noFill/>
                    </a:lnT>
                    <a:lnB>
                      <a:noFill/>
                    </a:lnB>
                  </a:tcPr>
                </a:tc>
                <a:tc>
                  <a:txBody>
                    <a:bodyPr/>
                    <a:lstStyle/>
                    <a:p>
                      <a:pPr algn="ctr"/>
                      <a:r>
                        <a:rPr lang="lv-LV" b="1" dirty="0">
                          <a:latin typeface="Arial" pitchFamily="34" charset="0"/>
                          <a:cs typeface="Arial" pitchFamily="34" charset="0"/>
                        </a:rPr>
                        <a:t>2011</a:t>
                      </a:r>
                    </a:p>
                  </a:txBody>
                  <a:tcPr marL="0" marR="0" marT="0" marB="0" anchor="ctr">
                    <a:lnL>
                      <a:noFill/>
                    </a:lnL>
                    <a:lnR>
                      <a:noFill/>
                    </a:lnR>
                    <a:lnT>
                      <a:noFill/>
                    </a:lnT>
                    <a:lnB>
                      <a:noFill/>
                    </a:lnB>
                  </a:tcPr>
                </a:tc>
                <a:tc>
                  <a:txBody>
                    <a:bodyPr/>
                    <a:lstStyle/>
                    <a:p>
                      <a:pPr algn="ctr"/>
                      <a:r>
                        <a:rPr lang="lv-LV" b="1" dirty="0">
                          <a:latin typeface="Arial" pitchFamily="34" charset="0"/>
                          <a:cs typeface="Arial" pitchFamily="34" charset="0"/>
                        </a:rPr>
                        <a:t>2012</a:t>
                      </a:r>
                    </a:p>
                  </a:txBody>
                  <a:tcPr marL="0" marR="0" marT="0" marB="0" anchor="ctr">
                    <a:lnL>
                      <a:noFill/>
                    </a:lnL>
                    <a:lnR>
                      <a:noFill/>
                    </a:lnR>
                    <a:lnT>
                      <a:noFill/>
                    </a:lnT>
                    <a:lnB>
                      <a:noFill/>
                    </a:lnB>
                  </a:tcPr>
                </a:tc>
              </a:tr>
              <a:tr h="1098122">
                <a:tc>
                  <a:txBody>
                    <a:bodyPr/>
                    <a:lstStyle/>
                    <a:p>
                      <a:pPr algn="ctr"/>
                      <a:r>
                        <a:rPr lang="lv-LV" dirty="0">
                          <a:latin typeface="Arial" pitchFamily="34" charset="0"/>
                          <a:cs typeface="Arial" pitchFamily="34" charset="0"/>
                        </a:rPr>
                        <a:t>No visiem iedzīvotājiem</a:t>
                      </a:r>
                    </a:p>
                  </a:txBody>
                  <a:tcPr marL="0" marR="0" marT="0" marB="0" anchor="ctr">
                    <a:lnL>
                      <a:noFill/>
                    </a:lnL>
                    <a:lnR>
                      <a:noFill/>
                    </a:lnR>
                    <a:lnT>
                      <a:noFill/>
                    </a:lnT>
                    <a:lnB>
                      <a:noFill/>
                    </a:lnB>
                  </a:tcPr>
                </a:tc>
                <a:tc>
                  <a:txBody>
                    <a:bodyPr/>
                    <a:lstStyle/>
                    <a:p>
                      <a:pPr algn="r"/>
                      <a:r>
                        <a:rPr lang="lv-LV" dirty="0">
                          <a:latin typeface="Arial" pitchFamily="34" charset="0"/>
                          <a:cs typeface="Arial" pitchFamily="34" charset="0"/>
                        </a:rPr>
                        <a:t>26,4</a:t>
                      </a:r>
                    </a:p>
                  </a:txBody>
                  <a:tcPr marL="0" marR="0" marT="0" marB="0" anchor="ctr">
                    <a:lnL>
                      <a:noFill/>
                    </a:lnL>
                    <a:lnR>
                      <a:noFill/>
                    </a:lnR>
                    <a:lnT>
                      <a:noFill/>
                    </a:lnT>
                    <a:lnB>
                      <a:noFill/>
                    </a:lnB>
                  </a:tcPr>
                </a:tc>
                <a:tc>
                  <a:txBody>
                    <a:bodyPr/>
                    <a:lstStyle/>
                    <a:p>
                      <a:pPr algn="r"/>
                      <a:r>
                        <a:rPr lang="lv-LV" dirty="0">
                          <a:latin typeface="Arial" pitchFamily="34" charset="0"/>
                          <a:cs typeface="Arial" pitchFamily="34" charset="0"/>
                        </a:rPr>
                        <a:t>20,9</a:t>
                      </a:r>
                    </a:p>
                  </a:txBody>
                  <a:tcPr marL="0" marR="0" marT="0" marB="0" anchor="ctr">
                    <a:lnL>
                      <a:noFill/>
                    </a:lnL>
                    <a:lnR>
                      <a:noFill/>
                    </a:lnR>
                    <a:lnT>
                      <a:noFill/>
                    </a:lnT>
                    <a:lnB>
                      <a:noFill/>
                    </a:lnB>
                  </a:tcPr>
                </a:tc>
                <a:tc>
                  <a:txBody>
                    <a:bodyPr/>
                    <a:lstStyle/>
                    <a:p>
                      <a:pPr algn="r"/>
                      <a:r>
                        <a:rPr lang="lv-LV" dirty="0">
                          <a:latin typeface="Arial" pitchFamily="34" charset="0"/>
                          <a:cs typeface="Arial" pitchFamily="34" charset="0"/>
                        </a:rPr>
                        <a:t>19,0</a:t>
                      </a:r>
                    </a:p>
                  </a:txBody>
                  <a:tcPr marL="0" marR="0" marT="0" marB="0" anchor="ctr">
                    <a:lnL>
                      <a:noFill/>
                    </a:lnL>
                    <a:lnR>
                      <a:noFill/>
                    </a:lnR>
                    <a:lnT>
                      <a:noFill/>
                    </a:lnT>
                    <a:lnB>
                      <a:noFill/>
                    </a:lnB>
                  </a:tcPr>
                </a:tc>
                <a:tc>
                  <a:txBody>
                    <a:bodyPr/>
                    <a:lstStyle/>
                    <a:p>
                      <a:pPr algn="r"/>
                      <a:r>
                        <a:rPr lang="lv-LV" dirty="0">
                          <a:latin typeface="Arial" pitchFamily="34" charset="0"/>
                          <a:cs typeface="Arial" pitchFamily="34" charset="0"/>
                        </a:rPr>
                        <a:t>19,2</a:t>
                      </a:r>
                    </a:p>
                  </a:txBody>
                  <a:tcPr marL="0" marR="0" marT="0" marB="0" anchor="ctr">
                    <a:lnL>
                      <a:noFill/>
                    </a:lnL>
                    <a:lnR>
                      <a:noFill/>
                    </a:lnR>
                    <a:lnT>
                      <a:noFill/>
                    </a:lnT>
                    <a:lnB>
                      <a:noFill/>
                    </a:lnB>
                  </a:tcPr>
                </a:tc>
                <a:tc>
                  <a:txBody>
                    <a:bodyPr/>
                    <a:lstStyle/>
                    <a:p>
                      <a:pPr algn="r"/>
                      <a:r>
                        <a:rPr lang="lv-LV">
                          <a:latin typeface="Arial" pitchFamily="34" charset="0"/>
                          <a:cs typeface="Arial" pitchFamily="34" charset="0"/>
                        </a:rPr>
                        <a:t>19,4</a:t>
                      </a:r>
                    </a:p>
                  </a:txBody>
                  <a:tcPr marL="0" marR="0" marT="0" marB="0" anchor="ctr">
                    <a:lnL>
                      <a:noFill/>
                    </a:lnL>
                    <a:lnR>
                      <a:noFill/>
                    </a:lnR>
                    <a:lnT>
                      <a:noFill/>
                    </a:lnT>
                    <a:lnB>
                      <a:noFill/>
                    </a:lnB>
                  </a:tcPr>
                </a:tc>
              </a:tr>
              <a:tr h="1098122">
                <a:tc>
                  <a:txBody>
                    <a:bodyPr/>
                    <a:lstStyle/>
                    <a:p>
                      <a:pPr algn="ctr"/>
                      <a:r>
                        <a:rPr lang="sv-SE">
                          <a:latin typeface="Arial" pitchFamily="34" charset="0"/>
                          <a:cs typeface="Arial" pitchFamily="34" charset="0"/>
                        </a:rPr>
                        <a:t>tai skaitā pa vecuma grupām (gadi):</a:t>
                      </a:r>
                    </a:p>
                  </a:txBody>
                  <a:tcPr marL="0" marR="0" marT="0" marB="0" anchor="ctr">
                    <a:lnL>
                      <a:noFill/>
                    </a:lnL>
                    <a:lnR>
                      <a:noFill/>
                    </a:lnR>
                    <a:lnT>
                      <a:noFill/>
                    </a:lnT>
                    <a:lnB>
                      <a:noFill/>
                    </a:lnB>
                  </a:tcPr>
                </a:tc>
                <a:tc>
                  <a:txBody>
                    <a:bodyPr/>
                    <a:lstStyle/>
                    <a:p>
                      <a:pPr algn="r"/>
                      <a:endParaRPr lang="lv-LV">
                        <a:latin typeface="Arial" pitchFamily="34" charset="0"/>
                        <a:cs typeface="Arial" pitchFamily="34" charset="0"/>
                      </a:endParaRPr>
                    </a:p>
                  </a:txBody>
                  <a:tcPr marL="0" marR="0" marT="0" marB="0" anchor="ctr">
                    <a:lnL>
                      <a:noFill/>
                    </a:lnL>
                    <a:lnR>
                      <a:noFill/>
                    </a:lnR>
                    <a:lnT>
                      <a:noFill/>
                    </a:lnT>
                    <a:lnB>
                      <a:noFill/>
                    </a:lnB>
                  </a:tcPr>
                </a:tc>
                <a:tc>
                  <a:txBody>
                    <a:bodyPr/>
                    <a:lstStyle/>
                    <a:p>
                      <a:pPr algn="r"/>
                      <a:endParaRPr lang="lv-LV">
                        <a:latin typeface="Arial" pitchFamily="34" charset="0"/>
                        <a:cs typeface="Arial" pitchFamily="34" charset="0"/>
                      </a:endParaRPr>
                    </a:p>
                  </a:txBody>
                  <a:tcPr marL="0" marR="0" marT="0" marB="0" anchor="ctr">
                    <a:lnL>
                      <a:noFill/>
                    </a:lnL>
                    <a:lnR>
                      <a:noFill/>
                    </a:lnR>
                    <a:lnT>
                      <a:noFill/>
                    </a:lnT>
                    <a:lnB>
                      <a:noFill/>
                    </a:lnB>
                  </a:tcPr>
                </a:tc>
                <a:tc>
                  <a:txBody>
                    <a:bodyPr/>
                    <a:lstStyle/>
                    <a:p>
                      <a:pPr algn="r"/>
                      <a:endParaRPr lang="lv-LV" dirty="0">
                        <a:latin typeface="Arial" pitchFamily="34" charset="0"/>
                        <a:cs typeface="Arial" pitchFamily="34" charset="0"/>
                      </a:endParaRPr>
                    </a:p>
                  </a:txBody>
                  <a:tcPr marL="0" marR="0" marT="0" marB="0" anchor="ctr">
                    <a:lnL>
                      <a:noFill/>
                    </a:lnL>
                    <a:lnR>
                      <a:noFill/>
                    </a:lnR>
                    <a:lnT>
                      <a:noFill/>
                    </a:lnT>
                    <a:lnB>
                      <a:noFill/>
                    </a:lnB>
                  </a:tcPr>
                </a:tc>
                <a:tc>
                  <a:txBody>
                    <a:bodyPr/>
                    <a:lstStyle/>
                    <a:p>
                      <a:pPr algn="r"/>
                      <a:endParaRPr lang="lv-LV" dirty="0">
                        <a:latin typeface="Arial" pitchFamily="34" charset="0"/>
                        <a:cs typeface="Arial" pitchFamily="34" charset="0"/>
                      </a:endParaRPr>
                    </a:p>
                  </a:txBody>
                  <a:tcPr marL="0" marR="0" marT="0" marB="0" anchor="ctr">
                    <a:lnL>
                      <a:noFill/>
                    </a:lnL>
                    <a:lnR>
                      <a:noFill/>
                    </a:lnR>
                    <a:lnT>
                      <a:noFill/>
                    </a:lnT>
                    <a:lnB>
                      <a:noFill/>
                    </a:lnB>
                  </a:tcPr>
                </a:tc>
                <a:tc>
                  <a:txBody>
                    <a:bodyPr/>
                    <a:lstStyle/>
                    <a:p>
                      <a:pPr algn="r"/>
                      <a:endParaRPr lang="lv-LV" dirty="0">
                        <a:latin typeface="Arial" pitchFamily="34" charset="0"/>
                        <a:cs typeface="Arial" pitchFamily="34" charset="0"/>
                      </a:endParaRPr>
                    </a:p>
                  </a:txBody>
                  <a:tcPr marL="0" marR="0" marT="0" marB="0" anchor="ctr">
                    <a:lnL>
                      <a:noFill/>
                    </a:lnL>
                    <a:lnR>
                      <a:noFill/>
                    </a:lnR>
                    <a:lnT>
                      <a:noFill/>
                    </a:lnT>
                    <a:lnB>
                      <a:noFill/>
                    </a:lnB>
                  </a:tcPr>
                </a:tc>
              </a:tr>
              <a:tr h="549061">
                <a:tc>
                  <a:txBody>
                    <a:bodyPr/>
                    <a:lstStyle/>
                    <a:p>
                      <a:pPr algn="ctr"/>
                      <a:r>
                        <a:rPr lang="lv-LV" sz="2000" b="1" dirty="0">
                          <a:latin typeface="Arial" pitchFamily="34" charset="0"/>
                          <a:cs typeface="Arial" pitchFamily="34" charset="0"/>
                        </a:rPr>
                        <a:t>0–17 g.</a:t>
                      </a:r>
                    </a:p>
                  </a:txBody>
                  <a:tcPr marL="0" marR="0" marT="0" marB="0" anchor="ctr">
                    <a:lnL>
                      <a:noFill/>
                    </a:lnL>
                    <a:lnR>
                      <a:noFill/>
                    </a:lnR>
                    <a:lnT>
                      <a:noFill/>
                    </a:lnT>
                    <a:lnB>
                      <a:noFill/>
                    </a:lnB>
                  </a:tcPr>
                </a:tc>
                <a:tc>
                  <a:txBody>
                    <a:bodyPr/>
                    <a:lstStyle/>
                    <a:p>
                      <a:pPr algn="r"/>
                      <a:r>
                        <a:rPr lang="lv-LV" sz="2000" b="1" dirty="0">
                          <a:latin typeface="Arial" pitchFamily="34" charset="0"/>
                          <a:cs typeface="Arial" pitchFamily="34" charset="0"/>
                        </a:rPr>
                        <a:t>26,3</a:t>
                      </a:r>
                    </a:p>
                  </a:txBody>
                  <a:tcPr marL="0" marR="0" marT="0" marB="0" anchor="ctr">
                    <a:lnL>
                      <a:noFill/>
                    </a:lnL>
                    <a:lnR>
                      <a:noFill/>
                    </a:lnR>
                    <a:lnT>
                      <a:noFill/>
                    </a:lnT>
                    <a:lnB>
                      <a:noFill/>
                    </a:lnB>
                  </a:tcPr>
                </a:tc>
                <a:tc>
                  <a:txBody>
                    <a:bodyPr/>
                    <a:lstStyle/>
                    <a:p>
                      <a:pPr algn="r"/>
                      <a:r>
                        <a:rPr lang="lv-LV" sz="2000" b="1" dirty="0">
                          <a:latin typeface="Arial" pitchFamily="34" charset="0"/>
                          <a:cs typeface="Arial" pitchFamily="34" charset="0"/>
                        </a:rPr>
                        <a:t>26,3</a:t>
                      </a:r>
                    </a:p>
                  </a:txBody>
                  <a:tcPr marL="0" marR="0" marT="0" marB="0" anchor="ctr">
                    <a:lnL>
                      <a:noFill/>
                    </a:lnL>
                    <a:lnR>
                      <a:noFill/>
                    </a:lnR>
                    <a:lnT>
                      <a:noFill/>
                    </a:lnT>
                    <a:lnB>
                      <a:noFill/>
                    </a:lnB>
                  </a:tcPr>
                </a:tc>
                <a:tc>
                  <a:txBody>
                    <a:bodyPr/>
                    <a:lstStyle/>
                    <a:p>
                      <a:pPr algn="r"/>
                      <a:r>
                        <a:rPr lang="lv-LV" sz="2000" b="1" dirty="0">
                          <a:latin typeface="Arial" pitchFamily="34" charset="0"/>
                          <a:cs typeface="Arial" pitchFamily="34" charset="0"/>
                        </a:rPr>
                        <a:t>24,7</a:t>
                      </a:r>
                    </a:p>
                  </a:txBody>
                  <a:tcPr marL="0" marR="0" marT="0" marB="0" anchor="ctr">
                    <a:lnL>
                      <a:noFill/>
                    </a:lnL>
                    <a:lnR>
                      <a:noFill/>
                    </a:lnR>
                    <a:lnT>
                      <a:noFill/>
                    </a:lnT>
                    <a:lnB>
                      <a:noFill/>
                    </a:lnB>
                  </a:tcPr>
                </a:tc>
                <a:tc>
                  <a:txBody>
                    <a:bodyPr/>
                    <a:lstStyle/>
                    <a:p>
                      <a:pPr algn="r"/>
                      <a:r>
                        <a:rPr lang="lv-LV" sz="2000" b="1" dirty="0">
                          <a:latin typeface="Arial" pitchFamily="34" charset="0"/>
                          <a:cs typeface="Arial" pitchFamily="34" charset="0"/>
                        </a:rPr>
                        <a:t>24,4</a:t>
                      </a:r>
                    </a:p>
                  </a:txBody>
                  <a:tcPr marL="0" marR="0" marT="0" marB="0" anchor="ctr">
                    <a:lnL>
                      <a:noFill/>
                    </a:lnL>
                    <a:lnR>
                      <a:noFill/>
                    </a:lnR>
                    <a:lnT>
                      <a:noFill/>
                    </a:lnT>
                    <a:lnB>
                      <a:noFill/>
                    </a:lnB>
                  </a:tcPr>
                </a:tc>
                <a:tc>
                  <a:txBody>
                    <a:bodyPr/>
                    <a:lstStyle/>
                    <a:p>
                      <a:pPr algn="r"/>
                      <a:r>
                        <a:rPr lang="lv-LV" sz="2000" b="1" dirty="0">
                          <a:latin typeface="Arial" pitchFamily="34" charset="0"/>
                          <a:cs typeface="Arial" pitchFamily="34" charset="0"/>
                        </a:rPr>
                        <a:t>23,4</a:t>
                      </a:r>
                    </a:p>
                  </a:txBody>
                  <a:tcPr marL="0" marR="0" marT="0" marB="0" anchor="ctr">
                    <a:lnL>
                      <a:noFill/>
                    </a:lnL>
                    <a:lnR>
                      <a:noFill/>
                    </a:lnR>
                    <a:lnT>
                      <a:noFill/>
                    </a:lnT>
                    <a:lnB>
                      <a:noFill/>
                    </a:lnB>
                  </a:tcPr>
                </a:tc>
              </a:tr>
              <a:tr h="549061">
                <a:tc>
                  <a:txBody>
                    <a:bodyPr/>
                    <a:lstStyle/>
                    <a:p>
                      <a:pPr algn="ctr"/>
                      <a:r>
                        <a:rPr lang="lv-LV">
                          <a:latin typeface="Arial" pitchFamily="34" charset="0"/>
                          <a:cs typeface="Arial" pitchFamily="34" charset="0"/>
                        </a:rPr>
                        <a:t>18–64 g.</a:t>
                      </a:r>
                    </a:p>
                  </a:txBody>
                  <a:tcPr marL="0" marR="0" marT="0" marB="0" anchor="ctr">
                    <a:lnL>
                      <a:noFill/>
                    </a:lnL>
                    <a:lnR>
                      <a:noFill/>
                    </a:lnR>
                    <a:lnT>
                      <a:noFill/>
                    </a:lnT>
                    <a:lnB>
                      <a:noFill/>
                    </a:lnB>
                  </a:tcPr>
                </a:tc>
                <a:tc>
                  <a:txBody>
                    <a:bodyPr/>
                    <a:lstStyle/>
                    <a:p>
                      <a:pPr algn="r"/>
                      <a:r>
                        <a:rPr lang="lv-LV">
                          <a:latin typeface="Arial" pitchFamily="34" charset="0"/>
                          <a:cs typeface="Arial" pitchFamily="34" charset="0"/>
                        </a:rPr>
                        <a:t>20,5</a:t>
                      </a:r>
                    </a:p>
                  </a:txBody>
                  <a:tcPr marL="0" marR="0" marT="0" marB="0" anchor="ctr">
                    <a:lnL>
                      <a:noFill/>
                    </a:lnL>
                    <a:lnR>
                      <a:noFill/>
                    </a:lnR>
                    <a:lnT>
                      <a:noFill/>
                    </a:lnT>
                    <a:lnB>
                      <a:noFill/>
                    </a:lnB>
                  </a:tcPr>
                </a:tc>
                <a:tc>
                  <a:txBody>
                    <a:bodyPr/>
                    <a:lstStyle/>
                    <a:p>
                      <a:pPr algn="r"/>
                      <a:r>
                        <a:rPr lang="lv-LV">
                          <a:latin typeface="Arial" pitchFamily="34" charset="0"/>
                          <a:cs typeface="Arial" pitchFamily="34" charset="0"/>
                        </a:rPr>
                        <a:t>20,4</a:t>
                      </a:r>
                    </a:p>
                  </a:txBody>
                  <a:tcPr marL="0" marR="0" marT="0" marB="0" anchor="ctr">
                    <a:lnL>
                      <a:noFill/>
                    </a:lnL>
                    <a:lnR>
                      <a:noFill/>
                    </a:lnR>
                    <a:lnT>
                      <a:noFill/>
                    </a:lnT>
                    <a:lnB>
                      <a:noFill/>
                    </a:lnB>
                  </a:tcPr>
                </a:tc>
                <a:tc>
                  <a:txBody>
                    <a:bodyPr/>
                    <a:lstStyle/>
                    <a:p>
                      <a:pPr algn="r"/>
                      <a:r>
                        <a:rPr lang="lv-LV">
                          <a:latin typeface="Arial" pitchFamily="34" charset="0"/>
                          <a:cs typeface="Arial" pitchFamily="34" charset="0"/>
                        </a:rPr>
                        <a:t>20,2</a:t>
                      </a:r>
                    </a:p>
                  </a:txBody>
                  <a:tcPr marL="0" marR="0" marT="0" marB="0" anchor="ctr">
                    <a:lnL>
                      <a:noFill/>
                    </a:lnL>
                    <a:lnR>
                      <a:noFill/>
                    </a:lnR>
                    <a:lnT>
                      <a:noFill/>
                    </a:lnT>
                    <a:lnB>
                      <a:noFill/>
                    </a:lnB>
                  </a:tcPr>
                </a:tc>
                <a:tc>
                  <a:txBody>
                    <a:bodyPr/>
                    <a:lstStyle/>
                    <a:p>
                      <a:pPr algn="r"/>
                      <a:r>
                        <a:rPr lang="lv-LV">
                          <a:latin typeface="Arial" pitchFamily="34" charset="0"/>
                          <a:cs typeface="Arial" pitchFamily="34" charset="0"/>
                        </a:rPr>
                        <a:t>19,3</a:t>
                      </a:r>
                    </a:p>
                  </a:txBody>
                  <a:tcPr marL="0" marR="0" marT="0" marB="0" anchor="ctr">
                    <a:lnL>
                      <a:noFill/>
                    </a:lnL>
                    <a:lnR>
                      <a:noFill/>
                    </a:lnR>
                    <a:lnT>
                      <a:noFill/>
                    </a:lnT>
                    <a:lnB>
                      <a:noFill/>
                    </a:lnB>
                  </a:tcPr>
                </a:tc>
                <a:tc>
                  <a:txBody>
                    <a:bodyPr/>
                    <a:lstStyle/>
                    <a:p>
                      <a:pPr algn="r"/>
                      <a:r>
                        <a:rPr lang="lv-LV" dirty="0">
                          <a:latin typeface="Arial" pitchFamily="34" charset="0"/>
                          <a:cs typeface="Arial" pitchFamily="34" charset="0"/>
                        </a:rPr>
                        <a:t>18,8</a:t>
                      </a:r>
                    </a:p>
                  </a:txBody>
                  <a:tcPr marL="0" marR="0" marT="0" marB="0" anchor="ctr">
                    <a:lnL>
                      <a:noFill/>
                    </a:lnL>
                    <a:lnR>
                      <a:noFill/>
                    </a:lnR>
                    <a:lnT>
                      <a:noFill/>
                    </a:lnT>
                    <a:lnB>
                      <a:noFill/>
                    </a:lnB>
                  </a:tcPr>
                </a:tc>
              </a:tr>
              <a:tr h="549061">
                <a:tc>
                  <a:txBody>
                    <a:bodyPr/>
                    <a:lstStyle/>
                    <a:p>
                      <a:pPr algn="ctr"/>
                      <a:r>
                        <a:rPr lang="lv-LV">
                          <a:latin typeface="Arial" pitchFamily="34" charset="0"/>
                          <a:cs typeface="Arial" pitchFamily="34" charset="0"/>
                        </a:rPr>
                        <a:t>65+ g.</a:t>
                      </a:r>
                    </a:p>
                  </a:txBody>
                  <a:tcPr marL="0" marR="0" marT="0" marB="0" anchor="ctr">
                    <a:lnL>
                      <a:noFill/>
                    </a:lnL>
                    <a:lnR>
                      <a:noFill/>
                    </a:lnR>
                    <a:lnT>
                      <a:noFill/>
                    </a:lnT>
                    <a:lnB>
                      <a:noFill/>
                    </a:lnB>
                  </a:tcPr>
                </a:tc>
                <a:tc>
                  <a:txBody>
                    <a:bodyPr/>
                    <a:lstStyle/>
                    <a:p>
                      <a:pPr algn="r"/>
                      <a:r>
                        <a:rPr lang="lv-LV">
                          <a:latin typeface="Arial" pitchFamily="34" charset="0"/>
                          <a:cs typeface="Arial" pitchFamily="34" charset="0"/>
                        </a:rPr>
                        <a:t>47,6</a:t>
                      </a:r>
                    </a:p>
                  </a:txBody>
                  <a:tcPr marL="0" marR="0" marT="0" marB="0" anchor="ctr">
                    <a:lnL>
                      <a:noFill/>
                    </a:lnL>
                    <a:lnR>
                      <a:noFill/>
                    </a:lnR>
                    <a:lnT>
                      <a:noFill/>
                    </a:lnT>
                    <a:lnB>
                      <a:noFill/>
                    </a:lnB>
                  </a:tcPr>
                </a:tc>
                <a:tc>
                  <a:txBody>
                    <a:bodyPr/>
                    <a:lstStyle/>
                    <a:p>
                      <a:pPr algn="r"/>
                      <a:r>
                        <a:rPr lang="lv-LV" dirty="0">
                          <a:latin typeface="Arial" pitchFamily="34" charset="0"/>
                          <a:cs typeface="Arial" pitchFamily="34" charset="0"/>
                        </a:rPr>
                        <a:t>17,2</a:t>
                      </a:r>
                    </a:p>
                  </a:txBody>
                  <a:tcPr marL="0" marR="0" marT="0" marB="0" anchor="ctr">
                    <a:lnL>
                      <a:noFill/>
                    </a:lnL>
                    <a:lnR>
                      <a:noFill/>
                    </a:lnR>
                    <a:lnT>
                      <a:noFill/>
                    </a:lnT>
                    <a:lnB>
                      <a:noFill/>
                    </a:lnB>
                  </a:tcPr>
                </a:tc>
                <a:tc>
                  <a:txBody>
                    <a:bodyPr/>
                    <a:lstStyle/>
                    <a:p>
                      <a:pPr algn="r"/>
                      <a:r>
                        <a:rPr lang="lv-LV">
                          <a:latin typeface="Arial" pitchFamily="34" charset="0"/>
                          <a:cs typeface="Arial" pitchFamily="34" charset="0"/>
                        </a:rPr>
                        <a:t>9,1</a:t>
                      </a:r>
                    </a:p>
                  </a:txBody>
                  <a:tcPr marL="0" marR="0" marT="0" marB="0" anchor="ctr">
                    <a:lnL>
                      <a:noFill/>
                    </a:lnL>
                    <a:lnR>
                      <a:noFill/>
                    </a:lnR>
                    <a:lnT>
                      <a:noFill/>
                    </a:lnT>
                    <a:lnB>
                      <a:noFill/>
                    </a:lnB>
                  </a:tcPr>
                </a:tc>
                <a:tc>
                  <a:txBody>
                    <a:bodyPr/>
                    <a:lstStyle/>
                    <a:p>
                      <a:pPr algn="r"/>
                      <a:r>
                        <a:rPr lang="lv-LV">
                          <a:latin typeface="Arial" pitchFamily="34" charset="0"/>
                          <a:cs typeface="Arial" pitchFamily="34" charset="0"/>
                        </a:rPr>
                        <a:t>13,9</a:t>
                      </a:r>
                    </a:p>
                  </a:txBody>
                  <a:tcPr marL="0" marR="0" marT="0" marB="0" anchor="ctr">
                    <a:lnL>
                      <a:noFill/>
                    </a:lnL>
                    <a:lnR>
                      <a:noFill/>
                    </a:lnR>
                    <a:lnT>
                      <a:noFill/>
                    </a:lnT>
                    <a:lnB>
                      <a:noFill/>
                    </a:lnB>
                  </a:tcPr>
                </a:tc>
                <a:tc>
                  <a:txBody>
                    <a:bodyPr/>
                    <a:lstStyle/>
                    <a:p>
                      <a:pPr algn="r"/>
                      <a:r>
                        <a:rPr lang="lv-LV" dirty="0">
                          <a:latin typeface="Arial" pitchFamily="34" charset="0"/>
                          <a:cs typeface="Arial" pitchFamily="34" charset="0"/>
                        </a:rPr>
                        <a:t>17,7</a:t>
                      </a:r>
                    </a:p>
                  </a:txBody>
                  <a:tcPr marL="0" marR="0" marT="0" marB="0" anchor="ctr">
                    <a:lnL>
                      <a:noFill/>
                    </a:lnL>
                    <a:lnR>
                      <a:noFill/>
                    </a:lnR>
                    <a:lnT>
                      <a:noFill/>
                    </a:lnT>
                    <a:lnB>
                      <a:noFill/>
                    </a:lnB>
                  </a:tcPr>
                </a:tc>
              </a:tr>
            </a:tbl>
          </a:graphicData>
        </a:graphic>
      </p:graphicFrame>
      <p:sp>
        <p:nvSpPr>
          <p:cNvPr id="25601" name="Rectangle 1"/>
          <p:cNvSpPr>
            <a:spLocks noChangeArrowheads="1"/>
          </p:cNvSpPr>
          <p:nvPr/>
        </p:nvSpPr>
        <p:spPr bwMode="auto">
          <a:xfrm>
            <a:off x="1367464" y="410181"/>
            <a:ext cx="6295313"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lv-LV" sz="1800" b="1" i="0" u="none" strike="noStrike" cap="none" normalizeH="0" baseline="0" dirty="0" smtClean="0">
                <a:ln>
                  <a:noFill/>
                </a:ln>
                <a:solidFill>
                  <a:schemeClr val="tx1"/>
                </a:solidFill>
                <a:effectLst/>
                <a:latin typeface="Times New Roman" pitchFamily="18" charset="0"/>
                <a:cs typeface="Times New Roman" pitchFamily="18" charset="0"/>
              </a:rPr>
              <a:t>Nabadzības riska indekss dažādās iedzīvotāju vecuma grupās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lv-LV" sz="1800" b="1" i="0" u="none" strike="noStrike" cap="none" normalizeH="0" baseline="0" dirty="0" smtClean="0">
                <a:ln>
                  <a:noFill/>
                </a:ln>
                <a:solidFill>
                  <a:schemeClr val="tx1"/>
                </a:solidFill>
                <a:effectLst/>
                <a:latin typeface="Times New Roman" pitchFamily="18" charset="0"/>
                <a:cs typeface="Times New Roman" pitchFamily="18" charset="0"/>
              </a:rPr>
              <a:t>2008.-2012.gadā</a:t>
            </a:r>
            <a:r>
              <a:rPr kumimoji="0" lang="lv-LV" sz="1800" b="0" i="0" u="none" strike="noStrike" cap="none" normalizeH="0" baseline="0" dirty="0" smtClean="0">
                <a:ln>
                  <a:noFill/>
                </a:ln>
                <a:solidFill>
                  <a:schemeClr val="tx1"/>
                </a:solidFill>
                <a:effectLst/>
                <a:latin typeface="Arial" charset="0"/>
                <a:cs typeface="Arial" charset="0"/>
              </a:rPr>
              <a:t/>
            </a:r>
            <a:br>
              <a:rPr kumimoji="0" lang="lv-LV" sz="1800" b="0" i="0" u="none" strike="noStrike" cap="none" normalizeH="0" baseline="0" dirty="0" smtClean="0">
                <a:ln>
                  <a:noFill/>
                </a:ln>
                <a:solidFill>
                  <a:schemeClr val="tx1"/>
                </a:solidFill>
                <a:effectLst/>
                <a:latin typeface="Arial" charset="0"/>
                <a:cs typeface="Arial" charset="0"/>
              </a:rPr>
            </a:br>
            <a:endParaRPr kumimoji="0" lang="lv-LV" sz="1800"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51520" y="1772817"/>
          <a:ext cx="8280918" cy="4213797"/>
        </p:xfrm>
        <a:graphic>
          <a:graphicData uri="http://schemas.openxmlformats.org/drawingml/2006/table">
            <a:tbl>
              <a:tblPr/>
              <a:tblGrid>
                <a:gridCol w="1380153"/>
                <a:gridCol w="1380153"/>
                <a:gridCol w="1380153"/>
                <a:gridCol w="1380153"/>
                <a:gridCol w="1380153"/>
                <a:gridCol w="1380153"/>
              </a:tblGrid>
              <a:tr h="302665">
                <a:tc>
                  <a:txBody>
                    <a:bodyPr/>
                    <a:lstStyle/>
                    <a:p>
                      <a:pPr>
                        <a:lnSpc>
                          <a:spcPct val="115000"/>
                        </a:lnSpc>
                      </a:pPr>
                      <a:endParaRPr lang="lv-LV" sz="1400" dirty="0">
                        <a:latin typeface="Calibri"/>
                        <a:ea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b="1" dirty="0">
                          <a:latin typeface="Times New Roman"/>
                          <a:ea typeface="Times New Roman"/>
                          <a:cs typeface="Times New Roman"/>
                        </a:rPr>
                        <a:t>2008</a:t>
                      </a:r>
                      <a:endParaRPr lang="lv-LV" sz="20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b="1">
                          <a:latin typeface="Times New Roman"/>
                          <a:ea typeface="Times New Roman"/>
                          <a:cs typeface="Times New Roman"/>
                        </a:rPr>
                        <a:t>2009</a:t>
                      </a:r>
                      <a:endParaRPr lang="lv-LV" sz="200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b="1">
                          <a:latin typeface="Times New Roman"/>
                          <a:ea typeface="Times New Roman"/>
                          <a:cs typeface="Times New Roman"/>
                        </a:rPr>
                        <a:t>2010</a:t>
                      </a:r>
                      <a:endParaRPr lang="lv-LV" sz="200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b="1">
                          <a:latin typeface="Times New Roman"/>
                          <a:ea typeface="Times New Roman"/>
                          <a:cs typeface="Times New Roman"/>
                        </a:rPr>
                        <a:t>2011</a:t>
                      </a:r>
                      <a:endParaRPr lang="lv-LV" sz="200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b="1">
                          <a:latin typeface="Times New Roman"/>
                          <a:ea typeface="Times New Roman"/>
                          <a:cs typeface="Times New Roman"/>
                        </a:rPr>
                        <a:t>2012</a:t>
                      </a:r>
                      <a:endParaRPr lang="lv-LV" sz="2000">
                        <a:latin typeface="Calibri"/>
                        <a:ea typeface="Calibri"/>
                        <a:cs typeface="Times New Roman"/>
                      </a:endParaRPr>
                    </a:p>
                  </a:txBody>
                  <a:tcPr marL="9525" marR="9525" marT="9525" marB="9525" anchor="ctr">
                    <a:lnL>
                      <a:noFill/>
                    </a:lnL>
                    <a:lnR>
                      <a:noFill/>
                    </a:lnR>
                    <a:lnT>
                      <a:noFill/>
                    </a:lnT>
                    <a:lnB>
                      <a:noFill/>
                    </a:lnB>
                  </a:tcPr>
                </a:tc>
              </a:tr>
              <a:tr h="302665">
                <a:tc>
                  <a:txBody>
                    <a:bodyPr/>
                    <a:lstStyle/>
                    <a:p>
                      <a:pPr algn="ctr">
                        <a:lnSpc>
                          <a:spcPct val="115000"/>
                        </a:lnSpc>
                        <a:spcAft>
                          <a:spcPts val="0"/>
                        </a:spcAft>
                      </a:pPr>
                      <a:r>
                        <a:rPr lang="lv-LV" sz="1400" b="1" dirty="0">
                          <a:latin typeface="Times New Roman"/>
                          <a:ea typeface="Times New Roman"/>
                          <a:cs typeface="Times New Roman"/>
                        </a:rPr>
                        <a:t>Pavisam</a:t>
                      </a:r>
                      <a:endParaRPr lang="lv-LV" sz="14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dirty="0">
                          <a:latin typeface="Times New Roman"/>
                          <a:ea typeface="Times New Roman"/>
                          <a:cs typeface="Times New Roman"/>
                        </a:rPr>
                        <a:t>26,4</a:t>
                      </a:r>
                      <a:endParaRPr lang="lv-LV" sz="20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dirty="0">
                          <a:latin typeface="Times New Roman"/>
                          <a:ea typeface="Times New Roman"/>
                          <a:cs typeface="Times New Roman"/>
                        </a:rPr>
                        <a:t>20,9</a:t>
                      </a:r>
                      <a:endParaRPr lang="lv-LV" sz="20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dirty="0">
                          <a:latin typeface="Times New Roman"/>
                          <a:ea typeface="Times New Roman"/>
                          <a:cs typeface="Times New Roman"/>
                        </a:rPr>
                        <a:t>19,0</a:t>
                      </a:r>
                      <a:endParaRPr lang="lv-LV" sz="20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dirty="0">
                          <a:latin typeface="Times New Roman"/>
                          <a:ea typeface="Times New Roman"/>
                          <a:cs typeface="Times New Roman"/>
                        </a:rPr>
                        <a:t>19,2</a:t>
                      </a:r>
                      <a:endParaRPr lang="lv-LV" sz="20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dirty="0">
                          <a:latin typeface="Times New Roman"/>
                          <a:ea typeface="Times New Roman"/>
                          <a:cs typeface="Times New Roman"/>
                        </a:rPr>
                        <a:t>19,4</a:t>
                      </a:r>
                      <a:endParaRPr lang="lv-LV" sz="2000" dirty="0">
                        <a:latin typeface="Calibri"/>
                        <a:ea typeface="Calibri"/>
                        <a:cs typeface="Times New Roman"/>
                      </a:endParaRPr>
                    </a:p>
                  </a:txBody>
                  <a:tcPr marL="9525" marR="9525" marT="9525" marB="9525" anchor="ctr">
                    <a:lnL>
                      <a:noFill/>
                    </a:lnL>
                    <a:lnR>
                      <a:noFill/>
                    </a:lnR>
                    <a:lnT>
                      <a:noFill/>
                    </a:lnT>
                    <a:lnB>
                      <a:noFill/>
                    </a:lnB>
                  </a:tcPr>
                </a:tc>
              </a:tr>
              <a:tr h="1238352">
                <a:tc>
                  <a:txBody>
                    <a:bodyPr/>
                    <a:lstStyle/>
                    <a:p>
                      <a:pPr algn="ctr">
                        <a:lnSpc>
                          <a:spcPct val="115000"/>
                        </a:lnSpc>
                        <a:spcAft>
                          <a:spcPts val="0"/>
                        </a:spcAft>
                      </a:pPr>
                      <a:r>
                        <a:rPr lang="lv-LV" sz="1400" b="1" dirty="0">
                          <a:latin typeface="Times New Roman"/>
                          <a:ea typeface="Times New Roman"/>
                          <a:cs typeface="Times New Roman"/>
                        </a:rPr>
                        <a:t>Visas mājsaimniecības bez apgādībā esošiem bērniem</a:t>
                      </a:r>
                      <a:endParaRPr lang="lv-LV" sz="14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a:latin typeface="Times New Roman"/>
                          <a:ea typeface="Times New Roman"/>
                          <a:cs typeface="Times New Roman"/>
                        </a:rPr>
                        <a:t>31,8</a:t>
                      </a:r>
                      <a:endParaRPr lang="lv-LV" sz="200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dirty="0">
                          <a:latin typeface="Times New Roman"/>
                          <a:ea typeface="Times New Roman"/>
                          <a:cs typeface="Times New Roman"/>
                        </a:rPr>
                        <a:t>18,9</a:t>
                      </a:r>
                      <a:endParaRPr lang="lv-LV" sz="20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dirty="0">
                          <a:latin typeface="Times New Roman"/>
                          <a:ea typeface="Times New Roman"/>
                          <a:cs typeface="Times New Roman"/>
                        </a:rPr>
                        <a:t>16,5</a:t>
                      </a:r>
                      <a:endParaRPr lang="lv-LV" sz="20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dirty="0">
                          <a:latin typeface="Times New Roman"/>
                          <a:ea typeface="Times New Roman"/>
                          <a:cs typeface="Times New Roman"/>
                        </a:rPr>
                        <a:t>17,5</a:t>
                      </a:r>
                      <a:endParaRPr lang="lv-LV" sz="20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dirty="0">
                          <a:latin typeface="Times New Roman"/>
                          <a:ea typeface="Times New Roman"/>
                          <a:cs typeface="Times New Roman"/>
                        </a:rPr>
                        <a:t>18,4</a:t>
                      </a:r>
                      <a:endParaRPr lang="lv-LV" sz="2000" dirty="0">
                        <a:latin typeface="Calibri"/>
                        <a:ea typeface="Calibri"/>
                        <a:cs typeface="Times New Roman"/>
                      </a:endParaRPr>
                    </a:p>
                  </a:txBody>
                  <a:tcPr marL="9525" marR="9525" marT="9525" marB="9525" anchor="ctr">
                    <a:lnL>
                      <a:noFill/>
                    </a:lnL>
                    <a:lnR>
                      <a:noFill/>
                    </a:lnR>
                    <a:lnT>
                      <a:noFill/>
                    </a:lnT>
                    <a:lnB>
                      <a:noFill/>
                    </a:lnB>
                  </a:tcPr>
                </a:tc>
              </a:tr>
              <a:tr h="322031">
                <a:tc>
                  <a:txBody>
                    <a:bodyPr/>
                    <a:lstStyle/>
                    <a:p>
                      <a:pPr>
                        <a:lnSpc>
                          <a:spcPct val="115000"/>
                        </a:lnSpc>
                      </a:pPr>
                      <a:endParaRPr lang="lv-LV" sz="1400">
                        <a:latin typeface="Calibri"/>
                        <a:ea typeface="Times New Roman"/>
                      </a:endParaRPr>
                    </a:p>
                  </a:txBody>
                  <a:tcPr marL="9525" marR="9525" marT="9525" marB="9525" anchor="ctr">
                    <a:lnL>
                      <a:noFill/>
                    </a:lnL>
                    <a:lnR>
                      <a:noFill/>
                    </a:lnR>
                    <a:lnT>
                      <a:noFill/>
                    </a:lnT>
                    <a:lnB>
                      <a:noFill/>
                    </a:lnB>
                  </a:tcPr>
                </a:tc>
                <a:tc>
                  <a:txBody>
                    <a:bodyPr/>
                    <a:lstStyle/>
                    <a:p>
                      <a:pPr algn="ctr">
                        <a:lnSpc>
                          <a:spcPct val="115000"/>
                        </a:lnSpc>
                      </a:pPr>
                      <a:endParaRPr lang="lv-LV" sz="2000">
                        <a:latin typeface="Calibri"/>
                        <a:ea typeface="Times New Roman"/>
                      </a:endParaRPr>
                    </a:p>
                  </a:txBody>
                  <a:tcPr marL="9525" marR="9525" marT="9525" marB="9525" anchor="ctr">
                    <a:lnL>
                      <a:noFill/>
                    </a:lnL>
                    <a:lnR>
                      <a:noFill/>
                    </a:lnR>
                    <a:lnT>
                      <a:noFill/>
                    </a:lnT>
                    <a:lnB>
                      <a:noFill/>
                    </a:lnB>
                  </a:tcPr>
                </a:tc>
                <a:tc>
                  <a:txBody>
                    <a:bodyPr/>
                    <a:lstStyle/>
                    <a:p>
                      <a:pPr algn="ctr">
                        <a:lnSpc>
                          <a:spcPct val="115000"/>
                        </a:lnSpc>
                      </a:pPr>
                      <a:endParaRPr lang="lv-LV" sz="2000">
                        <a:latin typeface="Calibri"/>
                        <a:ea typeface="Times New Roman"/>
                      </a:endParaRPr>
                    </a:p>
                  </a:txBody>
                  <a:tcPr marL="9525" marR="9525" marT="9525" marB="9525" anchor="ctr">
                    <a:lnL>
                      <a:noFill/>
                    </a:lnL>
                    <a:lnR>
                      <a:noFill/>
                    </a:lnR>
                    <a:lnT>
                      <a:noFill/>
                    </a:lnT>
                    <a:lnB>
                      <a:noFill/>
                    </a:lnB>
                  </a:tcPr>
                </a:tc>
                <a:tc>
                  <a:txBody>
                    <a:bodyPr/>
                    <a:lstStyle/>
                    <a:p>
                      <a:pPr algn="ctr">
                        <a:lnSpc>
                          <a:spcPct val="115000"/>
                        </a:lnSpc>
                      </a:pPr>
                      <a:endParaRPr lang="lv-LV" sz="2000">
                        <a:latin typeface="Calibri"/>
                        <a:ea typeface="Times New Roman"/>
                      </a:endParaRPr>
                    </a:p>
                  </a:txBody>
                  <a:tcPr marL="9525" marR="9525" marT="9525" marB="9525" anchor="ctr">
                    <a:lnL>
                      <a:noFill/>
                    </a:lnL>
                    <a:lnR>
                      <a:noFill/>
                    </a:lnR>
                    <a:lnT>
                      <a:noFill/>
                    </a:lnT>
                    <a:lnB>
                      <a:noFill/>
                    </a:lnB>
                  </a:tcPr>
                </a:tc>
                <a:tc>
                  <a:txBody>
                    <a:bodyPr/>
                    <a:lstStyle/>
                    <a:p>
                      <a:pPr algn="ctr">
                        <a:lnSpc>
                          <a:spcPct val="115000"/>
                        </a:lnSpc>
                      </a:pPr>
                      <a:endParaRPr lang="lv-LV" sz="2000" dirty="0">
                        <a:latin typeface="Calibri"/>
                        <a:ea typeface="Times New Roman"/>
                      </a:endParaRPr>
                    </a:p>
                  </a:txBody>
                  <a:tcPr marL="9525" marR="9525" marT="9525" marB="9525" anchor="ctr">
                    <a:lnL>
                      <a:noFill/>
                    </a:lnL>
                    <a:lnR>
                      <a:noFill/>
                    </a:lnR>
                    <a:lnT>
                      <a:noFill/>
                    </a:lnT>
                    <a:lnB>
                      <a:noFill/>
                    </a:lnB>
                  </a:tcPr>
                </a:tc>
                <a:tc>
                  <a:txBody>
                    <a:bodyPr/>
                    <a:lstStyle/>
                    <a:p>
                      <a:pPr algn="ctr">
                        <a:lnSpc>
                          <a:spcPct val="115000"/>
                        </a:lnSpc>
                      </a:pPr>
                      <a:endParaRPr lang="lv-LV" sz="2000" dirty="0">
                        <a:latin typeface="Calibri"/>
                        <a:ea typeface="Times New Roman"/>
                      </a:endParaRPr>
                    </a:p>
                  </a:txBody>
                  <a:tcPr marL="9525" marR="9525" marT="9525" marB="9525" anchor="ctr">
                    <a:lnL>
                      <a:noFill/>
                    </a:lnL>
                    <a:lnR>
                      <a:noFill/>
                    </a:lnR>
                    <a:lnT>
                      <a:noFill/>
                    </a:lnT>
                    <a:lnB>
                      <a:noFill/>
                    </a:lnB>
                  </a:tcPr>
                </a:tc>
              </a:tr>
              <a:tr h="1035029">
                <a:tc>
                  <a:txBody>
                    <a:bodyPr/>
                    <a:lstStyle/>
                    <a:p>
                      <a:pPr algn="ctr">
                        <a:lnSpc>
                          <a:spcPct val="115000"/>
                        </a:lnSpc>
                        <a:spcAft>
                          <a:spcPts val="0"/>
                        </a:spcAft>
                      </a:pPr>
                      <a:r>
                        <a:rPr lang="lv-LV" sz="1400" b="1">
                          <a:latin typeface="Times New Roman"/>
                          <a:ea typeface="Times New Roman"/>
                          <a:cs typeface="Times New Roman"/>
                        </a:rPr>
                        <a:t>Nepilna ģimene (vismaz viens apgādībā esošs bērns)</a:t>
                      </a:r>
                      <a:endParaRPr lang="lv-LV" sz="140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a:latin typeface="Times New Roman"/>
                          <a:ea typeface="Times New Roman"/>
                          <a:cs typeface="Times New Roman"/>
                        </a:rPr>
                        <a:t>38,7</a:t>
                      </a:r>
                      <a:endParaRPr lang="lv-LV" sz="200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a:latin typeface="Times New Roman"/>
                          <a:ea typeface="Times New Roman"/>
                          <a:cs typeface="Times New Roman"/>
                        </a:rPr>
                        <a:t>39,0</a:t>
                      </a:r>
                      <a:endParaRPr lang="lv-LV" sz="200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a:latin typeface="Times New Roman"/>
                          <a:ea typeface="Times New Roman"/>
                          <a:cs typeface="Times New Roman"/>
                        </a:rPr>
                        <a:t>37,6</a:t>
                      </a:r>
                      <a:endParaRPr lang="lv-LV" sz="200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dirty="0">
                          <a:latin typeface="Times New Roman"/>
                          <a:ea typeface="Times New Roman"/>
                          <a:cs typeface="Times New Roman"/>
                        </a:rPr>
                        <a:t>41,5</a:t>
                      </a:r>
                      <a:endParaRPr lang="lv-LV" sz="2000" dirty="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dirty="0">
                          <a:latin typeface="Times New Roman"/>
                          <a:ea typeface="Times New Roman"/>
                          <a:cs typeface="Times New Roman"/>
                        </a:rPr>
                        <a:t>38,3</a:t>
                      </a:r>
                      <a:endParaRPr lang="lv-LV" sz="2000" dirty="0">
                        <a:latin typeface="Calibri"/>
                        <a:ea typeface="Calibri"/>
                        <a:cs typeface="Times New Roman"/>
                      </a:endParaRPr>
                    </a:p>
                  </a:txBody>
                  <a:tcPr marL="9525" marR="9525" marT="9525" marB="9525" anchor="ctr">
                    <a:lnL>
                      <a:noFill/>
                    </a:lnL>
                    <a:lnR>
                      <a:noFill/>
                    </a:lnR>
                    <a:lnT>
                      <a:noFill/>
                    </a:lnT>
                    <a:lnB>
                      <a:noFill/>
                    </a:lnB>
                  </a:tcPr>
                </a:tc>
              </a:tr>
              <a:tr h="831706">
                <a:tc>
                  <a:txBody>
                    <a:bodyPr/>
                    <a:lstStyle/>
                    <a:p>
                      <a:pPr algn="ctr">
                        <a:lnSpc>
                          <a:spcPct val="115000"/>
                        </a:lnSpc>
                        <a:spcAft>
                          <a:spcPts val="0"/>
                        </a:spcAft>
                      </a:pPr>
                      <a:r>
                        <a:rPr lang="lv-LV" sz="1400" b="1">
                          <a:latin typeface="Times New Roman"/>
                          <a:ea typeface="Times New Roman"/>
                          <a:cs typeface="Times New Roman"/>
                        </a:rPr>
                        <a:t>2 pieaugušie, 3 un vairāk apgādībā esoši bērni</a:t>
                      </a:r>
                      <a:endParaRPr lang="lv-LV" sz="140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a:latin typeface="Times New Roman"/>
                          <a:ea typeface="Times New Roman"/>
                          <a:cs typeface="Times New Roman"/>
                        </a:rPr>
                        <a:t>41,2</a:t>
                      </a:r>
                      <a:endParaRPr lang="lv-LV" sz="200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a:latin typeface="Times New Roman"/>
                          <a:ea typeface="Times New Roman"/>
                          <a:cs typeface="Times New Roman"/>
                        </a:rPr>
                        <a:t>37,6</a:t>
                      </a:r>
                      <a:endParaRPr lang="lv-LV" sz="200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a:latin typeface="Times New Roman"/>
                          <a:ea typeface="Times New Roman"/>
                          <a:cs typeface="Times New Roman"/>
                        </a:rPr>
                        <a:t>37,1</a:t>
                      </a:r>
                      <a:endParaRPr lang="lv-LV" sz="200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a:latin typeface="Times New Roman"/>
                          <a:ea typeface="Times New Roman"/>
                          <a:cs typeface="Times New Roman"/>
                        </a:rPr>
                        <a:t>35,9</a:t>
                      </a:r>
                      <a:endParaRPr lang="lv-LV" sz="2000">
                        <a:latin typeface="Calibri"/>
                        <a:ea typeface="Calibri"/>
                        <a:cs typeface="Times New Roman"/>
                      </a:endParaRPr>
                    </a:p>
                  </a:txBody>
                  <a:tcPr marL="9525" marR="9525" marT="9525" marB="9525" anchor="ctr">
                    <a:lnL>
                      <a:noFill/>
                    </a:lnL>
                    <a:lnR>
                      <a:noFill/>
                    </a:lnR>
                    <a:lnT>
                      <a:noFill/>
                    </a:lnT>
                    <a:lnB>
                      <a:noFill/>
                    </a:lnB>
                  </a:tcPr>
                </a:tc>
                <a:tc>
                  <a:txBody>
                    <a:bodyPr/>
                    <a:lstStyle/>
                    <a:p>
                      <a:pPr algn="ctr">
                        <a:lnSpc>
                          <a:spcPct val="115000"/>
                        </a:lnSpc>
                        <a:spcAft>
                          <a:spcPts val="0"/>
                        </a:spcAft>
                      </a:pPr>
                      <a:r>
                        <a:rPr lang="lv-LV" sz="2000" dirty="0" smtClean="0">
                          <a:latin typeface="Times New Roman"/>
                          <a:ea typeface="Times New Roman"/>
                          <a:cs typeface="Times New Roman"/>
                        </a:rPr>
                        <a:t>32,6</a:t>
                      </a:r>
                      <a:endParaRPr lang="lv-LV" sz="2000" dirty="0">
                        <a:latin typeface="Calibri"/>
                        <a:ea typeface="Calibri"/>
                        <a:cs typeface="Times New Roman"/>
                      </a:endParaRPr>
                    </a:p>
                  </a:txBody>
                  <a:tcPr marL="9525" marR="9525" marT="9525" marB="9525" anchor="ctr">
                    <a:lnL>
                      <a:noFill/>
                    </a:lnL>
                    <a:lnR>
                      <a:noFill/>
                    </a:lnR>
                    <a:lnT>
                      <a:noFill/>
                    </a:lnT>
                    <a:lnB>
                      <a:noFill/>
                    </a:lnB>
                  </a:tcPr>
                </a:tc>
              </a:tr>
            </a:tbl>
          </a:graphicData>
        </a:graphic>
      </p:graphicFrame>
      <p:sp>
        <p:nvSpPr>
          <p:cNvPr id="2" name="Title 1"/>
          <p:cNvSpPr>
            <a:spLocks noGrp="1"/>
          </p:cNvSpPr>
          <p:nvPr>
            <p:ph type="title"/>
          </p:nvPr>
        </p:nvSpPr>
        <p:spPr/>
        <p:txBody>
          <a:bodyPr>
            <a:normAutofit/>
          </a:bodyPr>
          <a:lstStyle/>
          <a:p>
            <a:r>
              <a:rPr lang="lv-LV" sz="2000" dirty="0" smtClean="0">
                <a:latin typeface="Times New Roman" pitchFamily="18" charset="0"/>
                <a:cs typeface="Times New Roman" pitchFamily="18" charset="0"/>
              </a:rPr>
              <a:t>NABADZĪBAS RISKA INDEKSS PĒC MĀJSAIMNIECĪBAS TIPA (%)</a:t>
            </a:r>
            <a:endParaRPr lang="lv-LV"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lv-LV" dirty="0" smtClean="0"/>
          </a:p>
          <a:p>
            <a:r>
              <a:rPr lang="lv-LV" dirty="0" smtClean="0">
                <a:latin typeface="Times New Roman" pitchFamily="18" charset="0"/>
                <a:cs typeface="Times New Roman" pitchFamily="18" charset="0"/>
              </a:rPr>
              <a:t>2011.gadā nabadzības riskam vai sociālai atstumtībai bija pakļauti 140 tūkstoši bērnu, jeb 40,0% no to kopskaita.</a:t>
            </a:r>
          </a:p>
          <a:p>
            <a:endParaRPr lang="lv-LV" dirty="0" smtClean="0"/>
          </a:p>
          <a:p>
            <a:r>
              <a:rPr lang="lv-LV" dirty="0" smtClean="0">
                <a:latin typeface="Times New Roman" pitchFamily="18" charset="0"/>
                <a:cs typeface="Times New Roman" pitchFamily="18" charset="0"/>
              </a:rPr>
              <a:t>2011.gadā 33,6% mājsaimniecību ar bērniem piederēja pirmajai (zemākajai) kvintiļu grupai. </a:t>
            </a:r>
          </a:p>
          <a:p>
            <a:pPr>
              <a:buNone/>
            </a:pPr>
            <a:r>
              <a:rPr lang="lv-LV" dirty="0" smtClean="0">
                <a:latin typeface="Times New Roman" pitchFamily="18" charset="0"/>
                <a:cs typeface="Times New Roman" pitchFamily="18" charset="0"/>
              </a:rPr>
              <a:t>	1.kvintilē gandrīz divreiz vairāk bija pārstāvēti pāri ar trim un vairāk bērniem (59,8%) un nepilnās ģimenes (52,2%). </a:t>
            </a:r>
          </a:p>
        </p:txBody>
      </p:sp>
      <p:sp>
        <p:nvSpPr>
          <p:cNvPr id="2" name="Title 1"/>
          <p:cNvSpPr>
            <a:spLocks noGrp="1"/>
          </p:cNvSpPr>
          <p:nvPr>
            <p:ph type="title"/>
          </p:nvPr>
        </p:nvSpPr>
        <p:spPr/>
        <p:txBody>
          <a:bodyPr/>
          <a:lstStyle/>
          <a:p>
            <a:endParaRPr lang="lv-LV"/>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340768"/>
            <a:ext cx="8363272" cy="4785395"/>
          </a:xfrm>
        </p:spPr>
        <p:txBody>
          <a:bodyPr>
            <a:normAutofit/>
          </a:bodyPr>
          <a:lstStyle/>
          <a:p>
            <a:pPr>
              <a:buNone/>
            </a:pPr>
            <a:r>
              <a:rPr lang="lv-LV" dirty="0" smtClean="0">
                <a:latin typeface="Times New Roman" pitchFamily="18" charset="0"/>
                <a:cs typeface="Times New Roman" pitchFamily="18" charset="0"/>
              </a:rPr>
              <a:t>Vecāku līdzdalību darba tirgū veicinošas politikas</a:t>
            </a:r>
          </a:p>
          <a:p>
            <a:pPr>
              <a:buNone/>
            </a:pPr>
            <a:endParaRPr lang="lv-LV" dirty="0" smtClean="0">
              <a:latin typeface="Times New Roman" pitchFamily="18" charset="0"/>
              <a:cs typeface="Times New Roman" pitchFamily="18" charset="0"/>
            </a:endParaRPr>
          </a:p>
          <a:p>
            <a:pPr>
              <a:buNone/>
            </a:pPr>
            <a:r>
              <a:rPr lang="lv-LV" dirty="0" smtClean="0">
                <a:latin typeface="Times New Roman" pitchFamily="18" charset="0"/>
                <a:cs typeface="Times New Roman" pitchFamily="18" charset="0"/>
              </a:rPr>
              <a:t>Izaicinājumi</a:t>
            </a:r>
          </a:p>
          <a:p>
            <a:r>
              <a:rPr lang="lv-LV" dirty="0" smtClean="0">
                <a:latin typeface="Times New Roman" pitchFamily="18" charset="0"/>
                <a:cs typeface="Times New Roman" pitchFamily="18" charset="0"/>
              </a:rPr>
              <a:t>strādājošo nabadzības problēmas aktualitāte Latvijā</a:t>
            </a:r>
          </a:p>
          <a:p>
            <a:pPr lvl="1"/>
            <a:r>
              <a:rPr lang="lv-LV" sz="2000" dirty="0" smtClean="0">
                <a:latin typeface="Times New Roman" pitchFamily="18" charset="0"/>
                <a:cs typeface="Times New Roman" pitchFamily="18" charset="0"/>
              </a:rPr>
              <a:t>netiek veikti un apkopoti statistikas dati vai regulāri pētījumi par to, cik no bezdarbniekiem ir nepilngadīgo bērnu vecāki. </a:t>
            </a:r>
          </a:p>
          <a:p>
            <a:pPr lvl="1"/>
            <a:r>
              <a:rPr lang="lv-LV" sz="2000" dirty="0" smtClean="0">
                <a:latin typeface="Times New Roman" pitchFamily="18" charset="0"/>
                <a:cs typeface="Times New Roman" pitchFamily="18" charset="0"/>
              </a:rPr>
              <a:t>minimālās darba algas un nodokļu politikas pasākumi ir svarīgi instrumenti bērnu nabadzības mazināšanā. </a:t>
            </a:r>
            <a:endParaRPr lang="lv-LV"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lv-LV" sz="3600" dirty="0" smtClean="0">
                <a:latin typeface="Times New Roman" pitchFamily="18" charset="0"/>
                <a:cs typeface="Times New Roman" pitchFamily="18" charset="0"/>
              </a:rPr>
              <a:t>Pieejamība adekvātiem resursiem</a:t>
            </a:r>
            <a:endParaRPr lang="lv-LV" sz="3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lv-LV" dirty="0" smtClean="0">
                <a:latin typeface="Times New Roman" pitchFamily="18" charset="0"/>
                <a:cs typeface="Times New Roman" pitchFamily="18" charset="0"/>
              </a:rPr>
              <a:t>Izaicinājumi</a:t>
            </a:r>
          </a:p>
          <a:p>
            <a:r>
              <a:rPr lang="lv-LV" dirty="0" smtClean="0">
                <a:latin typeface="Times New Roman" pitchFamily="18" charset="0"/>
                <a:cs typeface="Times New Roman" pitchFamily="18" charset="0"/>
              </a:rPr>
              <a:t>politikas pasākumi, kas būtu vērsti uz "darbs atmaksājas" iniciatīvu attīstību, </a:t>
            </a:r>
          </a:p>
          <a:p>
            <a:r>
              <a:rPr lang="lv-LV" dirty="0" smtClean="0">
                <a:latin typeface="Times New Roman" pitchFamily="18" charset="0"/>
                <a:cs typeface="Times New Roman" pitchFamily="18" charset="0"/>
              </a:rPr>
              <a:t>jaunu atbalsta mehānismu izveide pārejai no bezdarba uz darba tirgu, </a:t>
            </a:r>
          </a:p>
          <a:p>
            <a:r>
              <a:rPr lang="lv-LV" dirty="0" smtClean="0">
                <a:latin typeface="Times New Roman" pitchFamily="18" charset="0"/>
                <a:cs typeface="Times New Roman" pitchFamily="18" charset="0"/>
              </a:rPr>
              <a:t>nodokļu sloga samazināšana zemo algu saņēmējiem un minimālā ienākumu līmeņa palielināšana.</a:t>
            </a:r>
            <a:endParaRPr lang="lv-LV"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lv-LV" sz="3600" dirty="0" smtClean="0">
                <a:latin typeface="Times New Roman" pitchFamily="18" charset="0"/>
                <a:cs typeface="Times New Roman" pitchFamily="18" charset="0"/>
              </a:rPr>
              <a:t>Pieejamība adekvātiem resursiem</a:t>
            </a:r>
            <a:endParaRPr lang="lv-LV" sz="3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507288" cy="5472608"/>
          </a:xfrm>
        </p:spPr>
        <p:txBody>
          <a:bodyPr>
            <a:noAutofit/>
          </a:bodyPr>
          <a:lstStyle/>
          <a:p>
            <a:pPr>
              <a:buNone/>
            </a:pPr>
            <a:r>
              <a:rPr lang="lv-LV" sz="2400" dirty="0" smtClean="0">
                <a:latin typeface="Times New Roman" pitchFamily="18" charset="0"/>
                <a:cs typeface="Times New Roman" pitchFamily="18" charset="0"/>
              </a:rPr>
              <a:t>Izaicinājumi:</a:t>
            </a:r>
          </a:p>
          <a:p>
            <a:r>
              <a:rPr lang="lv-LV" sz="2800" dirty="0" smtClean="0">
                <a:latin typeface="Times New Roman" pitchFamily="18" charset="0"/>
                <a:cs typeface="Times New Roman" pitchFamily="18" charset="0"/>
              </a:rPr>
              <a:t>Proporcijas starp universālajiem un mērķētiem pabalstiem, lai nodrošinātu lielāka atbalsta sniegšanu tieši trūcīgajām ģimenēm.</a:t>
            </a:r>
          </a:p>
          <a:p>
            <a:r>
              <a:rPr lang="lv-LV" sz="2800" dirty="0" smtClean="0">
                <a:latin typeface="Times New Roman" pitchFamily="18" charset="0"/>
                <a:cs typeface="Times New Roman" pitchFamily="18" charset="0"/>
              </a:rPr>
              <a:t>Šo pabalstu pārklājums un adekvātums. GMI līmeņa paaugstināšana. </a:t>
            </a:r>
          </a:p>
          <a:p>
            <a:r>
              <a:rPr lang="lv-LV" sz="2800" dirty="0" smtClean="0">
                <a:latin typeface="Times New Roman" pitchFamily="18" charset="0"/>
                <a:cs typeface="Times New Roman" pitchFamily="18" charset="0"/>
              </a:rPr>
              <a:t>Politikas pasākumu trūkums, kuru mērķis ir sniegt atbalstu vientuļajiem vecākiem un sekmēt to iespējas savienot darba un ģimenes dzīvi.</a:t>
            </a:r>
          </a:p>
          <a:p>
            <a:r>
              <a:rPr lang="lv-LV" sz="2800" dirty="0" smtClean="0">
                <a:latin typeface="Times New Roman" pitchFamily="18" charset="0"/>
                <a:cs typeface="Times New Roman" pitchFamily="18" charset="0"/>
              </a:rPr>
              <a:t>Darbu kvalitāte (īpaši tiem, kuri ilgstoši bez darba, nepietiekamas prasmes).</a:t>
            </a:r>
            <a:endParaRPr lang="lv-LV"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lv-LV" sz="3600" dirty="0" smtClean="0">
                <a:latin typeface="Times New Roman" pitchFamily="18" charset="0"/>
                <a:cs typeface="Times New Roman" pitchFamily="18" charset="0"/>
              </a:rPr>
              <a:t>Pieejamība adekvātiem resursiem</a:t>
            </a:r>
            <a:endParaRPr lang="lv-LV" sz="36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308</TotalTime>
  <Words>543</Words>
  <Application>Microsoft Office PowerPoint</Application>
  <PresentationFormat>On-screen Show (4:3)</PresentationFormat>
  <Paragraphs>128</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Lucida Sans Unicode</vt:lpstr>
      <vt:lpstr>Times New Roman</vt:lpstr>
      <vt:lpstr>Verdana</vt:lpstr>
      <vt:lpstr>Wingdings 2</vt:lpstr>
      <vt:lpstr>Wingdings 3</vt:lpstr>
      <vt:lpstr>Concourse</vt:lpstr>
      <vt:lpstr>Būtiskāko izaicinājumu izvērtējums</vt:lpstr>
      <vt:lpstr>IEDZĪVOTĀJU VECUMA SASTĀVS (gada sākumā)</vt:lpstr>
      <vt:lpstr>PowerPoint Presentation</vt:lpstr>
      <vt:lpstr>PowerPoint Presentation</vt:lpstr>
      <vt:lpstr>NABADZĪBAS RISKA INDEKSS PĒC MĀJSAIMNIECĪBAS TIPA (%)</vt:lpstr>
      <vt:lpstr>PowerPoint Presentation</vt:lpstr>
      <vt:lpstr>Pieejamība adekvātiem resursiem</vt:lpstr>
      <vt:lpstr>Pieejamība adekvātiem resursiem</vt:lpstr>
      <vt:lpstr>Pieejamība adekvātiem resursiem</vt:lpstr>
      <vt:lpstr>Pieejamība cenas ziņā pieņemamiem kvalitatīviem pakalpojumiem</vt:lpstr>
      <vt:lpstr>Pieejamība cenas ziņā pieņemamiem kvalitatīviem pakalpojumiem</vt:lpstr>
      <vt:lpstr> Bērnu līdzdalība, iesaistīšana lēmumu pieņemšanā </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Janis</dc:creator>
  <cp:lastModifiedBy>Cristiana Turchetti</cp:lastModifiedBy>
  <cp:revision>73</cp:revision>
  <dcterms:created xsi:type="dcterms:W3CDTF">2014-10-12T13:45:04Z</dcterms:created>
  <dcterms:modified xsi:type="dcterms:W3CDTF">2014-10-20T12:46:43Z</dcterms:modified>
</cp:coreProperties>
</file>