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4"/>
  </p:notesMasterIdLst>
  <p:handoutMasterIdLst>
    <p:handoutMasterId r:id="rId35"/>
  </p:handoutMasterIdLst>
  <p:sldIdLst>
    <p:sldId id="256" r:id="rId2"/>
    <p:sldId id="320" r:id="rId3"/>
    <p:sldId id="410" r:id="rId4"/>
    <p:sldId id="364" r:id="rId5"/>
    <p:sldId id="365" r:id="rId6"/>
    <p:sldId id="417" r:id="rId7"/>
    <p:sldId id="367" r:id="rId8"/>
    <p:sldId id="370" r:id="rId9"/>
    <p:sldId id="372" r:id="rId10"/>
    <p:sldId id="371" r:id="rId11"/>
    <p:sldId id="418" r:id="rId12"/>
    <p:sldId id="380" r:id="rId13"/>
    <p:sldId id="366" r:id="rId14"/>
    <p:sldId id="368" r:id="rId15"/>
    <p:sldId id="413" r:id="rId16"/>
    <p:sldId id="373" r:id="rId17"/>
    <p:sldId id="374" r:id="rId18"/>
    <p:sldId id="378" r:id="rId19"/>
    <p:sldId id="375" r:id="rId20"/>
    <p:sldId id="376" r:id="rId21"/>
    <p:sldId id="379" r:id="rId22"/>
    <p:sldId id="415" r:id="rId23"/>
    <p:sldId id="381" r:id="rId24"/>
    <p:sldId id="391" r:id="rId25"/>
    <p:sldId id="419" r:id="rId26"/>
    <p:sldId id="384" r:id="rId27"/>
    <p:sldId id="385" r:id="rId28"/>
    <p:sldId id="389" r:id="rId29"/>
    <p:sldId id="390" r:id="rId30"/>
    <p:sldId id="388" r:id="rId31"/>
    <p:sldId id="395" r:id="rId32"/>
    <p:sldId id="282" r:id="rId33"/>
  </p:sldIdLst>
  <p:sldSz cx="9144000" cy="6858000" type="screen4x3"/>
  <p:notesSz cx="6735763" cy="9866313"/>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ksimsi"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3300"/>
    <a:srgbClr val="008000"/>
    <a:srgbClr val="669900"/>
    <a:srgbClr val="FF9900"/>
    <a:srgbClr val="CCCCFF"/>
    <a:srgbClr val="808000"/>
    <a:srgbClr val="5A380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5" autoAdjust="0"/>
  </p:normalViewPr>
  <p:slideViewPr>
    <p:cSldViewPr>
      <p:cViewPr varScale="1">
        <p:scale>
          <a:sx n="91" d="100"/>
          <a:sy n="91" d="100"/>
        </p:scale>
        <p:origin x="82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59419523956803E-2"/>
          <c:y val="5.6680120890851775E-2"/>
          <c:w val="0.81382648423637638"/>
          <c:h val="0.85533530865054452"/>
        </c:manualLayout>
      </c:layout>
      <c:barChart>
        <c:barDir val="bar"/>
        <c:grouping val="clustered"/>
        <c:varyColors val="0"/>
        <c:ser>
          <c:idx val="0"/>
          <c:order val="0"/>
          <c:tx>
            <c:strRef>
              <c:f>Sheet1!$B$1</c:f>
              <c:strCache>
                <c:ptCount val="1"/>
                <c:pt idx="0">
                  <c:v>Column4</c:v>
                </c:pt>
              </c:strCache>
            </c:strRef>
          </c:tx>
          <c:spPr>
            <a:solidFill>
              <a:schemeClr val="accent1"/>
            </a:solidFill>
            <a:ln>
              <a:noFill/>
            </a:ln>
            <a:effectLst/>
          </c:spPr>
          <c:invertIfNegative val="0"/>
          <c:dLbls>
            <c:dLbl>
              <c:idx val="0"/>
              <c:tx>
                <c:rich>
                  <a:bodyPr/>
                  <a:lstStyle/>
                  <a:p>
                    <a:fld id="{AB1CF41C-9B1F-4880-BAF4-334935294B44}" type="VALUE">
                      <a:rPr lang="en-US" b="1"/>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3D64E340-F7CC-4CAF-9813-DB85BC7135CF}" type="VALUE">
                      <a:rPr lang="en-US" b="1"/>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322C6323-19FA-4C86-9534-875B7B3B8570}" type="VALUE">
                      <a:rPr lang="en-US" b="1"/>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061833A9-8321-4AF1-A200-B8A053939140}" type="VALUE">
                      <a:rPr lang="en-US" b="1"/>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2015</c:v>
                </c:pt>
              </c:numCache>
            </c:numRef>
          </c:cat>
          <c:val>
            <c:numRef>
              <c:f>Sheet1!$B$2:$B$3</c:f>
              <c:numCache>
                <c:formatCode>General</c:formatCode>
                <c:ptCount val="2"/>
                <c:pt idx="0">
                  <c:v>260.39999999999998</c:v>
                </c:pt>
                <c:pt idx="1">
                  <c:v>321.10000000000002</c:v>
                </c:pt>
              </c:numCache>
            </c:numRef>
          </c:val>
        </c:ser>
        <c:dLbls>
          <c:showLegendKey val="0"/>
          <c:showVal val="0"/>
          <c:showCatName val="0"/>
          <c:showSerName val="0"/>
          <c:showPercent val="0"/>
          <c:showBubbleSize val="0"/>
        </c:dLbls>
        <c:gapWidth val="219"/>
        <c:axId val="219418184"/>
        <c:axId val="219418968"/>
      </c:barChart>
      <c:catAx>
        <c:axId val="219418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9418968"/>
        <c:crosses val="autoZero"/>
        <c:auto val="1"/>
        <c:lblAlgn val="ctr"/>
        <c:lblOffset val="100"/>
        <c:noMultiLvlLbl val="0"/>
      </c:catAx>
      <c:valAx>
        <c:axId val="21941896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9418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SB (PP, MP, VP)</c:v>
                </c:pt>
              </c:strCache>
            </c:strRef>
          </c:tx>
          <c:invertIfNegative val="0"/>
          <c:dLbls>
            <c:dLbl>
              <c:idx val="0"/>
              <c:tx>
                <c:rich>
                  <a:bodyPr/>
                  <a:lstStyle/>
                  <a:p>
                    <a:fld id="{87AC07B7-870A-4DE5-9FC1-DF3F0CEECBAA}" type="VALUE">
                      <a:rPr lang="en-US" sz="120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9D03F691-BD8B-42F2-B229-782956473A7D}" type="VALUE">
                      <a:rPr lang="en-US" sz="120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CDDC5950-6B47-413F-B313-C0214BAA98A4}" type="VALUE">
                      <a:rPr lang="en-US" sz="120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0" sourceLinked="0"/>
            <c:spPr>
              <a:solidFill>
                <a:schemeClr val="bg1"/>
              </a:solidFill>
              <a:ln>
                <a:solidFill>
                  <a:schemeClr val="accent1"/>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2014</c:v>
                </c:pt>
                <c:pt idx="1">
                  <c:v>2015 bāze apst.</c:v>
                </c:pt>
                <c:pt idx="2">
                  <c:v>2015 bāze proj.</c:v>
                </c:pt>
              </c:strCache>
            </c:strRef>
          </c:cat>
          <c:val>
            <c:numRef>
              <c:f>Sheet1!$C$2:$C$4</c:f>
              <c:numCache>
                <c:formatCode>General</c:formatCode>
                <c:ptCount val="3"/>
                <c:pt idx="0">
                  <c:v>94.116025000000008</c:v>
                </c:pt>
                <c:pt idx="1">
                  <c:v>95.884503999999993</c:v>
                </c:pt>
                <c:pt idx="2">
                  <c:v>108.199247</c:v>
                </c:pt>
              </c:numCache>
            </c:numRef>
          </c:val>
        </c:ser>
        <c:ser>
          <c:idx val="2"/>
          <c:order val="2"/>
          <c:tx>
            <c:strRef>
              <c:f>Sheet1!$D$1</c:f>
              <c:strCache>
                <c:ptCount val="1"/>
                <c:pt idx="0">
                  <c:v>PB</c:v>
                </c:pt>
              </c:strCache>
            </c:strRef>
          </c:tx>
          <c:invertIfNegative val="0"/>
          <c:dLbls>
            <c:dLbl>
              <c:idx val="0"/>
              <c:tx>
                <c:rich>
                  <a:bodyPr/>
                  <a:lstStyle/>
                  <a:p>
                    <a:fld id="{387B45AA-F281-4F1C-AC30-92142B53CFB6}" type="VALUE">
                      <a:rPr lang="en-US" sz="120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144304A1-D0A3-4EF1-B6A0-EE37A8629995}" type="VALUE">
                      <a:rPr lang="en-US" sz="120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98CE1541-649F-4BAA-8DE7-42062F841615}" type="VALUE">
                      <a:rPr lang="en-US" sz="120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0" sourceLinked="0"/>
            <c:spPr>
              <a:solidFill>
                <a:schemeClr val="bg1"/>
              </a:solidFill>
              <a:ln>
                <a:solidFill>
                  <a:schemeClr val="accent1"/>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2014</c:v>
                </c:pt>
                <c:pt idx="1">
                  <c:v>2015 bāze apst.</c:v>
                </c:pt>
                <c:pt idx="2">
                  <c:v>2015 bāze proj.</c:v>
                </c:pt>
              </c:strCache>
            </c:strRef>
          </c:cat>
          <c:val>
            <c:numRef>
              <c:f>Sheet1!$D$2:$D$4</c:f>
              <c:numCache>
                <c:formatCode>General</c:formatCode>
                <c:ptCount val="3"/>
                <c:pt idx="0">
                  <c:v>109.865499</c:v>
                </c:pt>
                <c:pt idx="1">
                  <c:v>153.651028</c:v>
                </c:pt>
                <c:pt idx="2">
                  <c:v>158.82202599999999</c:v>
                </c:pt>
              </c:numCache>
            </c:numRef>
          </c:val>
        </c:ser>
        <c:dLbls>
          <c:showLegendKey val="0"/>
          <c:showVal val="0"/>
          <c:showCatName val="0"/>
          <c:showSerName val="0"/>
          <c:showPercent val="0"/>
          <c:showBubbleSize val="0"/>
        </c:dLbls>
        <c:gapWidth val="75"/>
        <c:overlap val="-25"/>
        <c:axId val="219422104"/>
        <c:axId val="219422496"/>
      </c:barChart>
      <c:lineChart>
        <c:grouping val="standard"/>
        <c:varyColors val="0"/>
        <c:ser>
          <c:idx val="0"/>
          <c:order val="0"/>
          <c:tx>
            <c:strRef>
              <c:f>Sheet1!$B$1</c:f>
              <c:strCache>
                <c:ptCount val="1"/>
                <c:pt idx="0">
                  <c:v>kopā</c:v>
                </c:pt>
              </c:strCache>
            </c:strRef>
          </c:tx>
          <c:spPr>
            <a:ln w="34925"/>
          </c:spPr>
          <c:marker>
            <c:symbol val="none"/>
          </c:marker>
          <c:dLbls>
            <c:dLbl>
              <c:idx val="0"/>
              <c:layout>
                <c:manualLayout>
                  <c:x val="-8.6821855225809735E-2"/>
                  <c:y val="-4.378180213580337E-2"/>
                </c:manualLayout>
              </c:layout>
              <c:tx>
                <c:rich>
                  <a:bodyPr/>
                  <a:lstStyle/>
                  <a:p>
                    <a:fld id="{2AE73052-170E-4581-8AB9-E842593997AA}" type="VALUE">
                      <a:rPr lang="en-US" sz="120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3.7622803931184223E-2"/>
                  <c:y val="-6.5672703203705052E-2"/>
                </c:manualLayout>
              </c:layout>
              <c:tx>
                <c:rich>
                  <a:bodyPr/>
                  <a:lstStyle/>
                  <a:p>
                    <a:fld id="{8D98FFED-DBB5-4985-84A8-58D598C3EC25}" type="VALUE">
                      <a:rPr lang="en-US" sz="120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5.498717497634617E-2"/>
                  <c:y val="-5.3163616879189822E-2"/>
                </c:manualLayout>
              </c:layout>
              <c:tx>
                <c:rich>
                  <a:bodyPr/>
                  <a:lstStyle/>
                  <a:p>
                    <a:fld id="{931D6D53-3A58-4F5D-BB6E-0F53175F8AA1}" type="VALUE">
                      <a:rPr lang="en-US" sz="120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0" sourceLinked="0"/>
            <c:spPr>
              <a:solidFill>
                <a:schemeClr val="bg1"/>
              </a:solidFill>
              <a:ln>
                <a:solidFill>
                  <a:schemeClr val="accent1"/>
                </a:solidFill>
              </a:ln>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2014</c:v>
                </c:pt>
                <c:pt idx="1">
                  <c:v>2015 bāze apst.</c:v>
                </c:pt>
                <c:pt idx="2">
                  <c:v>2015 bāze proj.</c:v>
                </c:pt>
              </c:strCache>
            </c:strRef>
          </c:cat>
          <c:val>
            <c:numRef>
              <c:f>Sheet1!$B$2:$B$4</c:f>
              <c:numCache>
                <c:formatCode>General</c:formatCode>
                <c:ptCount val="3"/>
                <c:pt idx="0">
                  <c:v>203.98152400000001</c:v>
                </c:pt>
                <c:pt idx="1">
                  <c:v>249.53553199999999</c:v>
                </c:pt>
                <c:pt idx="2">
                  <c:v>267.02127300000001</c:v>
                </c:pt>
              </c:numCache>
            </c:numRef>
          </c:val>
          <c:smooth val="0"/>
        </c:ser>
        <c:dLbls>
          <c:showLegendKey val="0"/>
          <c:showVal val="0"/>
          <c:showCatName val="0"/>
          <c:showSerName val="0"/>
          <c:showPercent val="0"/>
          <c:showBubbleSize val="0"/>
        </c:dLbls>
        <c:marker val="1"/>
        <c:smooth val="0"/>
        <c:axId val="219422104"/>
        <c:axId val="219422496"/>
      </c:lineChart>
      <c:catAx>
        <c:axId val="219422104"/>
        <c:scaling>
          <c:orientation val="minMax"/>
        </c:scaling>
        <c:delete val="0"/>
        <c:axPos val="b"/>
        <c:numFmt formatCode="General" sourceLinked="1"/>
        <c:majorTickMark val="none"/>
        <c:minorTickMark val="none"/>
        <c:tickLblPos val="nextTo"/>
        <c:crossAx val="219422496"/>
        <c:crosses val="autoZero"/>
        <c:auto val="1"/>
        <c:lblAlgn val="ctr"/>
        <c:lblOffset val="100"/>
        <c:noMultiLvlLbl val="0"/>
      </c:catAx>
      <c:valAx>
        <c:axId val="219422496"/>
        <c:scaling>
          <c:orientation val="minMax"/>
        </c:scaling>
        <c:delete val="1"/>
        <c:axPos val="l"/>
        <c:numFmt formatCode="General" sourceLinked="1"/>
        <c:majorTickMark val="none"/>
        <c:minorTickMark val="none"/>
        <c:tickLblPos val="nextTo"/>
        <c:crossAx val="21942210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Sheet1!$D$92</c:f>
              <c:strCache>
                <c:ptCount val="1"/>
                <c:pt idx="0">
                  <c:v>bērnu skaits</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Sheet1!$E$91:$G$91</c:f>
              <c:strCache>
                <c:ptCount val="3"/>
                <c:pt idx="0">
                  <c:v>2013.g. septembris</c:v>
                </c:pt>
                <c:pt idx="1">
                  <c:v>2013.g. oktobris</c:v>
                </c:pt>
                <c:pt idx="2">
                  <c:v>2013.g. novembris</c:v>
                </c:pt>
              </c:strCache>
            </c:strRef>
          </c:cat>
          <c:val>
            <c:numRef>
              <c:f>Sheet1!$E$92:$G$92</c:f>
              <c:numCache>
                <c:formatCode>General</c:formatCode>
                <c:ptCount val="3"/>
                <c:pt idx="0">
                  <c:v>2853</c:v>
                </c:pt>
                <c:pt idx="1">
                  <c:v>3427</c:v>
                </c:pt>
                <c:pt idx="2">
                  <c:v>3681</c:v>
                </c:pt>
              </c:numCache>
            </c:numRef>
          </c:val>
        </c:ser>
        <c:dLbls>
          <c:showLegendKey val="0"/>
          <c:showVal val="0"/>
          <c:showCatName val="0"/>
          <c:showSerName val="0"/>
          <c:showPercent val="0"/>
          <c:showBubbleSize val="0"/>
        </c:dLbls>
        <c:gapWidth val="150"/>
        <c:axId val="302131984"/>
        <c:axId val="302129240"/>
      </c:barChart>
      <c:catAx>
        <c:axId val="302131984"/>
        <c:scaling>
          <c:orientation val="minMax"/>
        </c:scaling>
        <c:delete val="0"/>
        <c:axPos val="b"/>
        <c:numFmt formatCode="General" sourceLinked="0"/>
        <c:majorTickMark val="out"/>
        <c:minorTickMark val="none"/>
        <c:tickLblPos val="nextTo"/>
        <c:crossAx val="302129240"/>
        <c:crosses val="autoZero"/>
        <c:auto val="1"/>
        <c:lblAlgn val="ctr"/>
        <c:lblOffset val="100"/>
        <c:noMultiLvlLbl val="0"/>
      </c:catAx>
      <c:valAx>
        <c:axId val="302129240"/>
        <c:scaling>
          <c:orientation val="minMax"/>
        </c:scaling>
        <c:delete val="0"/>
        <c:axPos val="l"/>
        <c:majorGridlines/>
        <c:numFmt formatCode="General" sourceLinked="1"/>
        <c:majorTickMark val="out"/>
        <c:minorTickMark val="none"/>
        <c:tickLblPos val="nextTo"/>
        <c:crossAx val="30213198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03189861498015"/>
          <c:y val="6.7652233451915539E-2"/>
          <c:w val="0.85051311358471893"/>
          <c:h val="0.79551144648585592"/>
        </c:manualLayout>
      </c:layout>
      <c:barChart>
        <c:barDir val="col"/>
        <c:grouping val="clustered"/>
        <c:varyColors val="0"/>
        <c:ser>
          <c:idx val="1"/>
          <c:order val="0"/>
          <c:tx>
            <c:strRef>
              <c:f>'Latvia vs EUSILC'!$AF$27</c:f>
              <c:strCache>
                <c:ptCount val="1"/>
                <c:pt idx="0">
                  <c:v>2008</c:v>
                </c:pt>
              </c:strCache>
            </c:strRef>
          </c:tx>
          <c:spPr>
            <a:solidFill>
              <a:srgbClr val="92D050"/>
            </a:solidFill>
          </c:spPr>
          <c:invertIfNegative val="0"/>
          <c:cat>
            <c:strRef>
              <c:f>'Latvia vs EUSILC'!$C$29:$G$29</c:f>
              <c:strCache>
                <c:ptCount val="5"/>
                <c:pt idx="0">
                  <c:v>Poorest Quintile</c:v>
                </c:pt>
                <c:pt idx="1">
                  <c:v>Second Quintile</c:v>
                </c:pt>
                <c:pt idx="2">
                  <c:v>Third Quintile</c:v>
                </c:pt>
                <c:pt idx="3">
                  <c:v>Fourth Quintile</c:v>
                </c:pt>
                <c:pt idx="4">
                  <c:v>Richest Quintile</c:v>
                </c:pt>
              </c:strCache>
            </c:strRef>
          </c:cat>
          <c:val>
            <c:numRef>
              <c:f>'Latvia vs EUSILC'!$AQ$35:$AU$35</c:f>
              <c:numCache>
                <c:formatCode>_(* #,##0.00_);_(* \(#,##0.00\);_(* "-"??_);_(@_)</c:formatCode>
                <c:ptCount val="5"/>
                <c:pt idx="0">
                  <c:v>17.404823146252895</c:v>
                </c:pt>
                <c:pt idx="1">
                  <c:v>14.935498671478324</c:v>
                </c:pt>
                <c:pt idx="2">
                  <c:v>23.134798085788535</c:v>
                </c:pt>
                <c:pt idx="3">
                  <c:v>19.405833320761147</c:v>
                </c:pt>
                <c:pt idx="4">
                  <c:v>25.119046775718974</c:v>
                </c:pt>
              </c:numCache>
            </c:numRef>
          </c:val>
        </c:ser>
        <c:ser>
          <c:idx val="0"/>
          <c:order val="1"/>
          <c:tx>
            <c:strRef>
              <c:f>'Latvia vs EUSILC'!$A$29</c:f>
              <c:strCache>
                <c:ptCount val="1"/>
                <c:pt idx="0">
                  <c:v>2009</c:v>
                </c:pt>
              </c:strCache>
            </c:strRef>
          </c:tx>
          <c:spPr>
            <a:solidFill>
              <a:srgbClr val="00B050"/>
            </a:solidFill>
          </c:spPr>
          <c:invertIfNegative val="0"/>
          <c:cat>
            <c:strRef>
              <c:f>'Latvia vs EUSILC'!$C$29:$G$29</c:f>
              <c:strCache>
                <c:ptCount val="5"/>
                <c:pt idx="0">
                  <c:v>Poorest Quintile</c:v>
                </c:pt>
                <c:pt idx="1">
                  <c:v>Second Quintile</c:v>
                </c:pt>
                <c:pt idx="2">
                  <c:v>Third Quintile</c:v>
                </c:pt>
                <c:pt idx="3">
                  <c:v>Fourth Quintile</c:v>
                </c:pt>
                <c:pt idx="4">
                  <c:v>Richest Quintile</c:v>
                </c:pt>
              </c:strCache>
            </c:strRef>
          </c:cat>
          <c:val>
            <c:numRef>
              <c:f>'Latvia vs EUSILC'!$M$35:$Q$35</c:f>
              <c:numCache>
                <c:formatCode>_(* #,##0.00_);_(* \(#,##0.00\);_(* "-"??_);_(@_)</c:formatCode>
                <c:ptCount val="5"/>
                <c:pt idx="0">
                  <c:v>16.250321422707959</c:v>
                </c:pt>
                <c:pt idx="1">
                  <c:v>14.549966905261089</c:v>
                </c:pt>
                <c:pt idx="2">
                  <c:v>21.817085311029835</c:v>
                </c:pt>
                <c:pt idx="3">
                  <c:v>18.205503208296289</c:v>
                </c:pt>
                <c:pt idx="4">
                  <c:v>29.177123152704908</c:v>
                </c:pt>
              </c:numCache>
            </c:numRef>
          </c:val>
        </c:ser>
        <c:dLbls>
          <c:showLegendKey val="0"/>
          <c:showVal val="0"/>
          <c:showCatName val="0"/>
          <c:showSerName val="0"/>
          <c:showPercent val="0"/>
          <c:showBubbleSize val="0"/>
        </c:dLbls>
        <c:gapWidth val="150"/>
        <c:axId val="304701696"/>
        <c:axId val="304703264"/>
      </c:barChart>
      <c:catAx>
        <c:axId val="304701696"/>
        <c:scaling>
          <c:orientation val="minMax"/>
        </c:scaling>
        <c:delete val="0"/>
        <c:axPos val="b"/>
        <c:numFmt formatCode="General" sourceLinked="1"/>
        <c:majorTickMark val="out"/>
        <c:minorTickMark val="none"/>
        <c:tickLblPos val="nextTo"/>
        <c:txPr>
          <a:bodyPr/>
          <a:lstStyle/>
          <a:p>
            <a:pPr>
              <a:defRPr lang="lv-LV"/>
            </a:pPr>
            <a:endParaRPr lang="en-US"/>
          </a:p>
        </c:txPr>
        <c:crossAx val="304703264"/>
        <c:crosses val="autoZero"/>
        <c:auto val="1"/>
        <c:lblAlgn val="ctr"/>
        <c:lblOffset val="100"/>
        <c:noMultiLvlLbl val="0"/>
      </c:catAx>
      <c:valAx>
        <c:axId val="304703264"/>
        <c:scaling>
          <c:orientation val="minMax"/>
        </c:scaling>
        <c:delete val="0"/>
        <c:axPos val="l"/>
        <c:majorGridlines/>
        <c:title>
          <c:tx>
            <c:rich>
              <a:bodyPr rot="-5400000" vert="horz"/>
              <a:lstStyle/>
              <a:p>
                <a:pPr>
                  <a:defRPr lang="lv-LV" b="0"/>
                </a:pPr>
                <a:r>
                  <a:rPr lang="en-US" b="0" dirty="0"/>
                  <a:t>Distribution of Benefits</a:t>
                </a:r>
                <a:r>
                  <a:rPr lang="en-US" sz="1000" b="0" i="0" u="none" strike="noStrike" baseline="0" dirty="0"/>
                  <a:t> (%)</a:t>
                </a:r>
                <a:endParaRPr lang="en-US" b="0" dirty="0"/>
              </a:p>
            </c:rich>
          </c:tx>
          <c:overlay val="0"/>
        </c:title>
        <c:numFmt formatCode="_(* #,##0_);_(* \(#,##0\);_(* &quot;-&quot;_);_(@_)" sourceLinked="0"/>
        <c:majorTickMark val="out"/>
        <c:minorTickMark val="none"/>
        <c:tickLblPos val="nextTo"/>
        <c:txPr>
          <a:bodyPr/>
          <a:lstStyle/>
          <a:p>
            <a:pPr>
              <a:defRPr lang="lv-LV"/>
            </a:pPr>
            <a:endParaRPr lang="en-US"/>
          </a:p>
        </c:txPr>
        <c:crossAx val="304701696"/>
        <c:crosses val="autoZero"/>
        <c:crossBetween val="between"/>
      </c:valAx>
      <c:spPr>
        <a:solidFill>
          <a:srgbClr val="FFC000">
            <a:alpha val="16000"/>
          </a:srgbClr>
        </a:solidFill>
      </c:spPr>
    </c:plotArea>
    <c:legend>
      <c:legendPos val="r"/>
      <c:layout>
        <c:manualLayout>
          <c:xMode val="edge"/>
          <c:yMode val="edge"/>
          <c:x val="0.61207125407995533"/>
          <c:y val="2.7671549329050259E-2"/>
          <c:w val="0.28544512514013243"/>
          <c:h val="0.17965522137435036"/>
        </c:manualLayout>
      </c:layout>
      <c:overlay val="1"/>
      <c:txPr>
        <a:bodyPr/>
        <a:lstStyle/>
        <a:p>
          <a:pPr>
            <a:defRPr lang="lv-LV"/>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382778354969448E-2"/>
          <c:y val="2.9059617547806796E-2"/>
          <c:w val="0.88430112454470478"/>
          <c:h val="0.81733745781777278"/>
        </c:manualLayout>
      </c:layout>
      <c:barChart>
        <c:barDir val="col"/>
        <c:grouping val="clustered"/>
        <c:varyColors val="0"/>
        <c:ser>
          <c:idx val="1"/>
          <c:order val="0"/>
          <c:tx>
            <c:strRef>
              <c:f>'Latvia vs EUSILC'!$AF$27</c:f>
              <c:strCache>
                <c:ptCount val="1"/>
                <c:pt idx="0">
                  <c:v>2008</c:v>
                </c:pt>
              </c:strCache>
            </c:strRef>
          </c:tx>
          <c:spPr>
            <a:solidFill>
              <a:schemeClr val="accent3">
                <a:lumMod val="40000"/>
                <a:lumOff val="60000"/>
              </a:schemeClr>
            </a:solidFill>
          </c:spPr>
          <c:invertIfNegative val="0"/>
          <c:cat>
            <c:strRef>
              <c:f>'Latvia vs EUSILC'!$C$29:$G$29</c:f>
              <c:strCache>
                <c:ptCount val="5"/>
                <c:pt idx="0">
                  <c:v>Poorest Quintile</c:v>
                </c:pt>
                <c:pt idx="1">
                  <c:v>Second Quintile</c:v>
                </c:pt>
                <c:pt idx="2">
                  <c:v>Third Quintile</c:v>
                </c:pt>
                <c:pt idx="3">
                  <c:v>Fourth Quintile</c:v>
                </c:pt>
                <c:pt idx="4">
                  <c:v>Richest Quintile</c:v>
                </c:pt>
              </c:strCache>
            </c:strRef>
          </c:cat>
          <c:val>
            <c:numRef>
              <c:f>'Latvia vs EUSILC'!$AQ$59:$AU$59</c:f>
              <c:numCache>
                <c:formatCode>_(* #,##0.00_);_(* \(#,##0.00\);_(* "-"??_);_(@_)</c:formatCode>
                <c:ptCount val="5"/>
                <c:pt idx="0">
                  <c:v>33.434461871271267</c:v>
                </c:pt>
                <c:pt idx="1">
                  <c:v>22.555751033675289</c:v>
                </c:pt>
                <c:pt idx="2">
                  <c:v>18.133342451404896</c:v>
                </c:pt>
                <c:pt idx="3">
                  <c:v>14.478114813102804</c:v>
                </c:pt>
                <c:pt idx="4">
                  <c:v>11.398329830545254</c:v>
                </c:pt>
              </c:numCache>
            </c:numRef>
          </c:val>
        </c:ser>
        <c:ser>
          <c:idx val="0"/>
          <c:order val="1"/>
          <c:tx>
            <c:strRef>
              <c:f>'Latvia vs EUSILC'!$A$29</c:f>
              <c:strCache>
                <c:ptCount val="1"/>
                <c:pt idx="0">
                  <c:v>2009</c:v>
                </c:pt>
              </c:strCache>
            </c:strRef>
          </c:tx>
          <c:spPr>
            <a:solidFill>
              <a:schemeClr val="accent3">
                <a:lumMod val="75000"/>
              </a:schemeClr>
            </a:solidFill>
          </c:spPr>
          <c:invertIfNegative val="0"/>
          <c:cat>
            <c:strRef>
              <c:f>'Latvia vs EUSILC'!$C$29:$G$29</c:f>
              <c:strCache>
                <c:ptCount val="5"/>
                <c:pt idx="0">
                  <c:v>Poorest Quintile</c:v>
                </c:pt>
                <c:pt idx="1">
                  <c:v>Second Quintile</c:v>
                </c:pt>
                <c:pt idx="2">
                  <c:v>Third Quintile</c:v>
                </c:pt>
                <c:pt idx="3">
                  <c:v>Fourth Quintile</c:v>
                </c:pt>
                <c:pt idx="4">
                  <c:v>Richest Quintile</c:v>
                </c:pt>
              </c:strCache>
            </c:strRef>
          </c:cat>
          <c:val>
            <c:numRef>
              <c:f>'Latvia vs EUSILC'!$M$59:$Q$59</c:f>
              <c:numCache>
                <c:formatCode>_(* #,##0.00_);_(* \(#,##0.00\);_(* "-"??_);_(@_)</c:formatCode>
                <c:ptCount val="5"/>
                <c:pt idx="0">
                  <c:v>34.548977232580413</c:v>
                </c:pt>
                <c:pt idx="1">
                  <c:v>22.655872227317364</c:v>
                </c:pt>
                <c:pt idx="2">
                  <c:v>18.131765687651697</c:v>
                </c:pt>
                <c:pt idx="3">
                  <c:v>13.551941080927659</c:v>
                </c:pt>
                <c:pt idx="4">
                  <c:v>11.11144377152306</c:v>
                </c:pt>
              </c:numCache>
            </c:numRef>
          </c:val>
        </c:ser>
        <c:dLbls>
          <c:showLegendKey val="0"/>
          <c:showVal val="0"/>
          <c:showCatName val="0"/>
          <c:showSerName val="0"/>
          <c:showPercent val="0"/>
          <c:showBubbleSize val="0"/>
        </c:dLbls>
        <c:gapWidth val="150"/>
        <c:axId val="304704440"/>
        <c:axId val="304704832"/>
      </c:barChart>
      <c:catAx>
        <c:axId val="304704440"/>
        <c:scaling>
          <c:orientation val="minMax"/>
        </c:scaling>
        <c:delete val="0"/>
        <c:axPos val="b"/>
        <c:numFmt formatCode="General" sourceLinked="1"/>
        <c:majorTickMark val="out"/>
        <c:minorTickMark val="none"/>
        <c:tickLblPos val="nextTo"/>
        <c:txPr>
          <a:bodyPr/>
          <a:lstStyle/>
          <a:p>
            <a:pPr>
              <a:defRPr lang="lv-LV"/>
            </a:pPr>
            <a:endParaRPr lang="en-US"/>
          </a:p>
        </c:txPr>
        <c:crossAx val="304704832"/>
        <c:crosses val="autoZero"/>
        <c:auto val="1"/>
        <c:lblAlgn val="ctr"/>
        <c:lblOffset val="100"/>
        <c:noMultiLvlLbl val="0"/>
      </c:catAx>
      <c:valAx>
        <c:axId val="304704832"/>
        <c:scaling>
          <c:orientation val="minMax"/>
          <c:max val="35"/>
        </c:scaling>
        <c:delete val="0"/>
        <c:axPos val="l"/>
        <c:majorGridlines/>
        <c:numFmt formatCode="_(* #,##0_);_(* \(#,##0\);_(* &quot;-&quot;_);_(@_)" sourceLinked="0"/>
        <c:majorTickMark val="out"/>
        <c:minorTickMark val="none"/>
        <c:tickLblPos val="nextTo"/>
        <c:txPr>
          <a:bodyPr/>
          <a:lstStyle/>
          <a:p>
            <a:pPr>
              <a:defRPr lang="lv-LV"/>
            </a:pPr>
            <a:endParaRPr lang="en-US"/>
          </a:p>
        </c:txPr>
        <c:crossAx val="304704440"/>
        <c:crosses val="autoZero"/>
        <c:crossBetween val="between"/>
      </c:valAx>
      <c:spPr>
        <a:solidFill>
          <a:srgbClr val="9BBB59">
            <a:lumMod val="40000"/>
            <a:lumOff val="60000"/>
            <a:alpha val="62000"/>
          </a:srgbClr>
        </a:solidFill>
      </c:spPr>
    </c:plotArea>
    <c:legend>
      <c:legendPos val="r"/>
      <c:layout>
        <c:manualLayout>
          <c:xMode val="edge"/>
          <c:yMode val="edge"/>
          <c:x val="0.67757189264566098"/>
          <c:y val="3.2639090165560693E-2"/>
          <c:w val="0.28544512514013243"/>
          <c:h val="0.17965522137435036"/>
        </c:manualLayout>
      </c:layout>
      <c:overlay val="1"/>
      <c:txPr>
        <a:bodyPr/>
        <a:lstStyle/>
        <a:p>
          <a:pPr>
            <a:defRPr lang="lv-LV"/>
          </a:pPr>
          <a:endParaRPr lang="en-US"/>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02302-3910-46BF-B005-BC20DDB78F44}" type="doc">
      <dgm:prSet loTypeId="urn:microsoft.com/office/officeart/2005/8/layout/pList1#1" loCatId="list" qsTypeId="urn:microsoft.com/office/officeart/2005/8/quickstyle/simple1#2" qsCatId="simple" csTypeId="urn:microsoft.com/office/officeart/2005/8/colors/accent1_2#2" csCatId="accent1" phldr="1"/>
      <dgm:spPr/>
      <dgm:t>
        <a:bodyPr/>
        <a:lstStyle/>
        <a:p>
          <a:endParaRPr lang="lv-LV"/>
        </a:p>
      </dgm:t>
    </dgm:pt>
    <dgm:pt modelId="{AB13506D-913B-4A3D-B7B3-EAA5DDB9BA42}">
      <dgm:prSet phldrT="[Текст]"/>
      <dgm:spPr/>
      <dgm:t>
        <a:bodyPr/>
        <a:lstStyle/>
        <a:p>
          <a:r>
            <a:rPr lang="lv-LV" b="1" i="0" dirty="0" smtClean="0">
              <a:solidFill>
                <a:srgbClr val="C00000"/>
              </a:solidFill>
            </a:rPr>
            <a:t>Vecāks noslēdz līgumu ar PII vai BUPS sniedzēju un informē pašvaldību</a:t>
          </a:r>
          <a:r>
            <a:rPr lang="lv-LV" b="0" i="0" dirty="0" smtClean="0">
              <a:solidFill>
                <a:srgbClr val="C00000"/>
              </a:solidFill>
            </a:rPr>
            <a:t> </a:t>
          </a:r>
          <a:endParaRPr lang="lv-LV" b="1" dirty="0">
            <a:solidFill>
              <a:srgbClr val="C00000"/>
            </a:solidFill>
          </a:endParaRPr>
        </a:p>
      </dgm:t>
    </dgm:pt>
    <dgm:pt modelId="{CFC663D2-00C7-4A70-95AB-A16818C60683}" type="parTrans" cxnId="{0259DAF8-A297-4438-B98F-01A9187C96E9}">
      <dgm:prSet/>
      <dgm:spPr/>
      <dgm:t>
        <a:bodyPr/>
        <a:lstStyle/>
        <a:p>
          <a:endParaRPr lang="lv-LV"/>
        </a:p>
      </dgm:t>
    </dgm:pt>
    <dgm:pt modelId="{AC35F053-7A77-4817-BB49-5E5C444B9BF7}" type="sibTrans" cxnId="{0259DAF8-A297-4438-B98F-01A9187C96E9}">
      <dgm:prSet/>
      <dgm:spPr/>
      <dgm:t>
        <a:bodyPr/>
        <a:lstStyle/>
        <a:p>
          <a:endParaRPr lang="lv-LV"/>
        </a:p>
      </dgm:t>
    </dgm:pt>
    <dgm:pt modelId="{A8951175-914B-41EA-8D96-7B00D81BA3DC}">
      <dgm:prSet phldrT="[Текст]"/>
      <dgm:spPr/>
      <dgm:t>
        <a:bodyPr/>
        <a:lstStyle/>
        <a:p>
          <a:r>
            <a:rPr lang="lv-LV" b="1" dirty="0" smtClean="0">
              <a:solidFill>
                <a:srgbClr val="9B1103"/>
              </a:solidFill>
            </a:rPr>
            <a:t>Informācija no PII un BUPS</a:t>
          </a:r>
          <a:endParaRPr lang="lv-LV" b="1" dirty="0">
            <a:solidFill>
              <a:srgbClr val="9B1103"/>
            </a:solidFill>
          </a:endParaRPr>
        </a:p>
      </dgm:t>
    </dgm:pt>
    <dgm:pt modelId="{EDC58587-F93E-4FC1-975A-B4623B2DAEC0}" type="parTrans" cxnId="{CDB84EEE-5EAD-475C-9C08-FFC90DF5F901}">
      <dgm:prSet/>
      <dgm:spPr/>
      <dgm:t>
        <a:bodyPr/>
        <a:lstStyle/>
        <a:p>
          <a:endParaRPr lang="lv-LV"/>
        </a:p>
      </dgm:t>
    </dgm:pt>
    <dgm:pt modelId="{BF8E38AD-E2DF-4517-A8C1-F81BBE7996F3}" type="sibTrans" cxnId="{CDB84EEE-5EAD-475C-9C08-FFC90DF5F901}">
      <dgm:prSet/>
      <dgm:spPr/>
      <dgm:t>
        <a:bodyPr/>
        <a:lstStyle/>
        <a:p>
          <a:endParaRPr lang="lv-LV"/>
        </a:p>
      </dgm:t>
    </dgm:pt>
    <dgm:pt modelId="{5398F493-D254-4508-B102-DD6A94ACB7EB}">
      <dgm:prSet phldrT="[Текст]"/>
      <dgm:spPr/>
      <dgm:t>
        <a:bodyPr/>
        <a:lstStyle/>
        <a:p>
          <a:r>
            <a:rPr lang="lv-LV" b="1" dirty="0" smtClean="0">
              <a:solidFill>
                <a:srgbClr val="9B1103"/>
              </a:solidFill>
            </a:rPr>
            <a:t>Informācija no pašvaldībām</a:t>
          </a:r>
          <a:endParaRPr lang="lv-LV" b="1" dirty="0">
            <a:solidFill>
              <a:srgbClr val="9B1103"/>
            </a:solidFill>
          </a:endParaRPr>
        </a:p>
      </dgm:t>
    </dgm:pt>
    <dgm:pt modelId="{DA1DE50A-B587-491C-B13B-998C7B8BFCB8}" type="sibTrans" cxnId="{9A8BA666-EE89-4C1F-8F53-3370E0C38A38}">
      <dgm:prSet/>
      <dgm:spPr/>
      <dgm:t>
        <a:bodyPr/>
        <a:lstStyle/>
        <a:p>
          <a:endParaRPr lang="lv-LV"/>
        </a:p>
      </dgm:t>
    </dgm:pt>
    <dgm:pt modelId="{DF619A55-40C8-4E35-957A-E9540FD1D645}" type="parTrans" cxnId="{9A8BA666-EE89-4C1F-8F53-3370E0C38A38}">
      <dgm:prSet/>
      <dgm:spPr/>
      <dgm:t>
        <a:bodyPr/>
        <a:lstStyle/>
        <a:p>
          <a:endParaRPr lang="lv-LV"/>
        </a:p>
      </dgm:t>
    </dgm:pt>
    <dgm:pt modelId="{8612FD7B-6661-4C69-8473-B24F654C5EEE}">
      <dgm:prSet phldrT="[Текст]"/>
      <dgm:spPr/>
      <dgm:t>
        <a:bodyPr/>
        <a:lstStyle/>
        <a:p>
          <a:r>
            <a:rPr lang="lv-LV" b="1" dirty="0" smtClean="0">
              <a:solidFill>
                <a:srgbClr val="9B1103"/>
              </a:solidFill>
            </a:rPr>
            <a:t>Administrēšana un izmaksa</a:t>
          </a:r>
          <a:endParaRPr lang="lv-LV" b="1" dirty="0">
            <a:solidFill>
              <a:srgbClr val="9B1103"/>
            </a:solidFill>
          </a:endParaRPr>
        </a:p>
      </dgm:t>
    </dgm:pt>
    <dgm:pt modelId="{32F8B2B9-4488-4F68-BD85-9A99588256BC}" type="sibTrans" cxnId="{8927B991-20D6-4D69-AB2D-D811883690EE}">
      <dgm:prSet/>
      <dgm:spPr/>
      <dgm:t>
        <a:bodyPr/>
        <a:lstStyle/>
        <a:p>
          <a:endParaRPr lang="lv-LV"/>
        </a:p>
      </dgm:t>
    </dgm:pt>
    <dgm:pt modelId="{C9A22925-0AF6-4E45-B3B2-381F26AFEBD5}" type="parTrans" cxnId="{8927B991-20D6-4D69-AB2D-D811883690EE}">
      <dgm:prSet/>
      <dgm:spPr/>
      <dgm:t>
        <a:bodyPr/>
        <a:lstStyle/>
        <a:p>
          <a:endParaRPr lang="lv-LV"/>
        </a:p>
      </dgm:t>
    </dgm:pt>
    <dgm:pt modelId="{12396443-CD84-4BAE-AE51-375D7A9F3DEF}" type="pres">
      <dgm:prSet presAssocID="{54502302-3910-46BF-B005-BC20DDB78F44}" presName="Name0" presStyleCnt="0">
        <dgm:presLayoutVars>
          <dgm:dir/>
          <dgm:resizeHandles val="exact"/>
        </dgm:presLayoutVars>
      </dgm:prSet>
      <dgm:spPr/>
      <dgm:t>
        <a:bodyPr/>
        <a:lstStyle/>
        <a:p>
          <a:endParaRPr lang="lv-LV"/>
        </a:p>
      </dgm:t>
    </dgm:pt>
    <dgm:pt modelId="{28ABB6F5-826D-4C92-9C05-F1DA7DAEA165}" type="pres">
      <dgm:prSet presAssocID="{AB13506D-913B-4A3D-B7B3-EAA5DDB9BA42}" presName="compNode" presStyleCnt="0"/>
      <dgm:spPr/>
    </dgm:pt>
    <dgm:pt modelId="{D3809BA5-9D39-4F67-B277-F00071A16F11}" type="pres">
      <dgm:prSet presAssocID="{AB13506D-913B-4A3D-B7B3-EAA5DDB9BA42}" presName="pictRect" presStyleLbl="node1" presStyleIdx="0" presStyleCnt="4" custScaleX="67939"/>
      <dgm:spPr>
        <a:blipFill rotWithShape="1">
          <a:blip xmlns:r="http://schemas.openxmlformats.org/officeDocument/2006/relationships" r:embed="rId1"/>
          <a:stretch>
            <a:fillRect/>
          </a:stretch>
        </a:blipFill>
      </dgm:spPr>
      <dgm:t>
        <a:bodyPr/>
        <a:lstStyle/>
        <a:p>
          <a:endParaRPr lang="lv-LV"/>
        </a:p>
      </dgm:t>
    </dgm:pt>
    <dgm:pt modelId="{302B85C2-6AAF-4BEE-B1E1-394C9EA56EF3}" type="pres">
      <dgm:prSet presAssocID="{AB13506D-913B-4A3D-B7B3-EAA5DDB9BA42}" presName="textRect" presStyleLbl="revTx" presStyleIdx="0" presStyleCnt="4" custScaleY="139354" custLinFactX="6558" custLinFactNeighborX="100000" custLinFactNeighborY="-75233">
        <dgm:presLayoutVars>
          <dgm:bulletEnabled val="1"/>
        </dgm:presLayoutVars>
      </dgm:prSet>
      <dgm:spPr/>
      <dgm:t>
        <a:bodyPr/>
        <a:lstStyle/>
        <a:p>
          <a:endParaRPr lang="lv-LV"/>
        </a:p>
      </dgm:t>
    </dgm:pt>
    <dgm:pt modelId="{D9246833-D7E1-4D53-9C46-B03282EE4B17}" type="pres">
      <dgm:prSet presAssocID="{AC35F053-7A77-4817-BB49-5E5C444B9BF7}" presName="sibTrans" presStyleLbl="sibTrans2D1" presStyleIdx="0" presStyleCnt="0"/>
      <dgm:spPr/>
      <dgm:t>
        <a:bodyPr/>
        <a:lstStyle/>
        <a:p>
          <a:endParaRPr lang="lv-LV"/>
        </a:p>
      </dgm:t>
    </dgm:pt>
    <dgm:pt modelId="{E112A069-9FB2-4B16-9875-012BCD2EE340}" type="pres">
      <dgm:prSet presAssocID="{5398F493-D254-4508-B102-DD6A94ACB7EB}" presName="compNode" presStyleCnt="0"/>
      <dgm:spPr/>
    </dgm:pt>
    <dgm:pt modelId="{0DBE1599-6BDA-449D-832A-2FB425930AAC}" type="pres">
      <dgm:prSet presAssocID="{5398F493-D254-4508-B102-DD6A94ACB7EB}" presName="pictRect" presStyleLbl="node1" presStyleIdx="1" presStyleCnt="4" custScaleX="79361" custLinFactX="-3662" custLinFactY="30785" custLinFactNeighborX="-100000" custLinFactNeighborY="100000"/>
      <dgm:spPr>
        <a:blipFill rotWithShape="1">
          <a:blip xmlns:r="http://schemas.openxmlformats.org/officeDocument/2006/relationships" r:embed="rId2"/>
          <a:stretch>
            <a:fillRect/>
          </a:stretch>
        </a:blipFill>
      </dgm:spPr>
      <dgm:t>
        <a:bodyPr/>
        <a:lstStyle/>
        <a:p>
          <a:endParaRPr lang="lv-LV"/>
        </a:p>
      </dgm:t>
    </dgm:pt>
    <dgm:pt modelId="{B871987A-34C3-49BA-93DD-16BBB44BAC55}" type="pres">
      <dgm:prSet presAssocID="{5398F493-D254-4508-B102-DD6A94ACB7EB}" presName="textRect" presStyleLbl="revTx" presStyleIdx="1" presStyleCnt="4" custLinFactX="-5032" custLinFactY="83652" custLinFactNeighborX="-100000" custLinFactNeighborY="100000">
        <dgm:presLayoutVars>
          <dgm:bulletEnabled val="1"/>
        </dgm:presLayoutVars>
      </dgm:prSet>
      <dgm:spPr/>
      <dgm:t>
        <a:bodyPr/>
        <a:lstStyle/>
        <a:p>
          <a:endParaRPr lang="lv-LV"/>
        </a:p>
      </dgm:t>
    </dgm:pt>
    <dgm:pt modelId="{1A81CE5E-808E-47E2-8352-CE046D08C9B9}" type="pres">
      <dgm:prSet presAssocID="{DA1DE50A-B587-491C-B13B-998C7B8BFCB8}" presName="sibTrans" presStyleLbl="sibTrans2D1" presStyleIdx="0" presStyleCnt="0"/>
      <dgm:spPr/>
      <dgm:t>
        <a:bodyPr/>
        <a:lstStyle/>
        <a:p>
          <a:endParaRPr lang="lv-LV"/>
        </a:p>
      </dgm:t>
    </dgm:pt>
    <dgm:pt modelId="{60ECB7CF-F6DC-43C1-8977-5ADE7D55FEF8}" type="pres">
      <dgm:prSet presAssocID="{A8951175-914B-41EA-8D96-7B00D81BA3DC}" presName="compNode" presStyleCnt="0"/>
      <dgm:spPr/>
    </dgm:pt>
    <dgm:pt modelId="{965250A5-7B28-4459-AAC7-B81D046A068D}" type="pres">
      <dgm:prSet presAssocID="{A8951175-914B-41EA-8D96-7B00D81BA3DC}" presName="pictRect" presStyleLbl="node1" presStyleIdx="2" presStyleCnt="4" custScaleX="25939" custScaleY="76367"/>
      <dgm:spPr>
        <a:blipFill rotWithShape="1">
          <a:blip xmlns:r="http://schemas.openxmlformats.org/officeDocument/2006/relationships" r:embed="rId3"/>
          <a:stretch>
            <a:fillRect/>
          </a:stretch>
        </a:blipFill>
      </dgm:spPr>
      <dgm:t>
        <a:bodyPr/>
        <a:lstStyle/>
        <a:p>
          <a:endParaRPr lang="lv-LV"/>
        </a:p>
      </dgm:t>
    </dgm:pt>
    <dgm:pt modelId="{B849F86E-7E86-4DF4-BBB9-F681A6E097E9}" type="pres">
      <dgm:prSet presAssocID="{A8951175-914B-41EA-8D96-7B00D81BA3DC}" presName="textRect" presStyleLbl="revTx" presStyleIdx="2" presStyleCnt="4">
        <dgm:presLayoutVars>
          <dgm:bulletEnabled val="1"/>
        </dgm:presLayoutVars>
      </dgm:prSet>
      <dgm:spPr/>
      <dgm:t>
        <a:bodyPr/>
        <a:lstStyle/>
        <a:p>
          <a:endParaRPr lang="lv-LV"/>
        </a:p>
      </dgm:t>
    </dgm:pt>
    <dgm:pt modelId="{D520EE3B-4BA5-45B4-8835-8D13ED4DC951}" type="pres">
      <dgm:prSet presAssocID="{BF8E38AD-E2DF-4517-A8C1-F81BBE7996F3}" presName="sibTrans" presStyleLbl="sibTrans2D1" presStyleIdx="0" presStyleCnt="0"/>
      <dgm:spPr/>
      <dgm:t>
        <a:bodyPr/>
        <a:lstStyle/>
        <a:p>
          <a:endParaRPr lang="lv-LV"/>
        </a:p>
      </dgm:t>
    </dgm:pt>
    <dgm:pt modelId="{EDE4ED1B-2D8D-4545-BC0D-4BB3C1F95920}" type="pres">
      <dgm:prSet presAssocID="{8612FD7B-6661-4C69-8473-B24F654C5EEE}" presName="compNode" presStyleCnt="0"/>
      <dgm:spPr/>
    </dgm:pt>
    <dgm:pt modelId="{AE957E68-EEA5-40B8-90CD-0768EECD7EB6}" type="pres">
      <dgm:prSet presAssocID="{8612FD7B-6661-4C69-8473-B24F654C5EEE}" presName="pictRect" presStyleLbl="node1" presStyleIdx="3" presStyleCnt="4" custLinFactX="9318" custLinFactNeighborX="100000" custLinFactNeighborY="-10522"/>
      <dgm:spPr>
        <a:blipFill rotWithShape="1">
          <a:blip xmlns:r="http://schemas.openxmlformats.org/officeDocument/2006/relationships" r:embed="rId4"/>
          <a:stretch>
            <a:fillRect/>
          </a:stretch>
        </a:blipFill>
      </dgm:spPr>
      <dgm:t>
        <a:bodyPr/>
        <a:lstStyle/>
        <a:p>
          <a:endParaRPr lang="lv-LV"/>
        </a:p>
      </dgm:t>
    </dgm:pt>
    <dgm:pt modelId="{84E238B9-5C39-478A-BC08-970CC7EA39AA}" type="pres">
      <dgm:prSet presAssocID="{8612FD7B-6661-4C69-8473-B24F654C5EEE}" presName="textRect" presStyleLbl="revTx" presStyleIdx="3" presStyleCnt="4" custLinFactX="9318" custLinFactNeighborX="100000" custLinFactNeighborY="-13978">
        <dgm:presLayoutVars>
          <dgm:bulletEnabled val="1"/>
        </dgm:presLayoutVars>
      </dgm:prSet>
      <dgm:spPr/>
      <dgm:t>
        <a:bodyPr/>
        <a:lstStyle/>
        <a:p>
          <a:endParaRPr lang="lv-LV"/>
        </a:p>
      </dgm:t>
    </dgm:pt>
  </dgm:ptLst>
  <dgm:cxnLst>
    <dgm:cxn modelId="{0AFFA39E-A61A-4003-B947-5CEDAA90D41A}" type="presOf" srcId="{AC35F053-7A77-4817-BB49-5E5C444B9BF7}" destId="{D9246833-D7E1-4D53-9C46-B03282EE4B17}" srcOrd="0" destOrd="0" presId="urn:microsoft.com/office/officeart/2005/8/layout/pList1#1"/>
    <dgm:cxn modelId="{0259DAF8-A297-4438-B98F-01A9187C96E9}" srcId="{54502302-3910-46BF-B005-BC20DDB78F44}" destId="{AB13506D-913B-4A3D-B7B3-EAA5DDB9BA42}" srcOrd="0" destOrd="0" parTransId="{CFC663D2-00C7-4A70-95AB-A16818C60683}" sibTransId="{AC35F053-7A77-4817-BB49-5E5C444B9BF7}"/>
    <dgm:cxn modelId="{0661D286-9CB1-4C85-B358-3ED99A5B280A}" type="presOf" srcId="{A8951175-914B-41EA-8D96-7B00D81BA3DC}" destId="{B849F86E-7E86-4DF4-BBB9-F681A6E097E9}" srcOrd="0" destOrd="0" presId="urn:microsoft.com/office/officeart/2005/8/layout/pList1#1"/>
    <dgm:cxn modelId="{8927B991-20D6-4D69-AB2D-D811883690EE}" srcId="{54502302-3910-46BF-B005-BC20DDB78F44}" destId="{8612FD7B-6661-4C69-8473-B24F654C5EEE}" srcOrd="3" destOrd="0" parTransId="{C9A22925-0AF6-4E45-B3B2-381F26AFEBD5}" sibTransId="{32F8B2B9-4488-4F68-BD85-9A99588256BC}"/>
    <dgm:cxn modelId="{0F726BE9-DD31-4DD0-A269-D47A5ABE06EA}" type="presOf" srcId="{DA1DE50A-B587-491C-B13B-998C7B8BFCB8}" destId="{1A81CE5E-808E-47E2-8352-CE046D08C9B9}" srcOrd="0" destOrd="0" presId="urn:microsoft.com/office/officeart/2005/8/layout/pList1#1"/>
    <dgm:cxn modelId="{1BDE0C0E-803F-43EF-AA4A-4CCB73D2E126}" type="presOf" srcId="{8612FD7B-6661-4C69-8473-B24F654C5EEE}" destId="{84E238B9-5C39-478A-BC08-970CC7EA39AA}" srcOrd="0" destOrd="0" presId="urn:microsoft.com/office/officeart/2005/8/layout/pList1#1"/>
    <dgm:cxn modelId="{5A9A052F-CF6C-4259-A74B-EECC2A178E10}" type="presOf" srcId="{BF8E38AD-E2DF-4517-A8C1-F81BBE7996F3}" destId="{D520EE3B-4BA5-45B4-8835-8D13ED4DC951}" srcOrd="0" destOrd="0" presId="urn:microsoft.com/office/officeart/2005/8/layout/pList1#1"/>
    <dgm:cxn modelId="{1FA158FE-EB91-4231-A700-C90AB39804A0}" type="presOf" srcId="{AB13506D-913B-4A3D-B7B3-EAA5DDB9BA42}" destId="{302B85C2-6AAF-4BEE-B1E1-394C9EA56EF3}" srcOrd="0" destOrd="0" presId="urn:microsoft.com/office/officeart/2005/8/layout/pList1#1"/>
    <dgm:cxn modelId="{CDB84EEE-5EAD-475C-9C08-FFC90DF5F901}" srcId="{54502302-3910-46BF-B005-BC20DDB78F44}" destId="{A8951175-914B-41EA-8D96-7B00D81BA3DC}" srcOrd="2" destOrd="0" parTransId="{EDC58587-F93E-4FC1-975A-B4623B2DAEC0}" sibTransId="{BF8E38AD-E2DF-4517-A8C1-F81BBE7996F3}"/>
    <dgm:cxn modelId="{7BF9838E-F7F3-47CD-998C-A83B1F7AB617}" type="presOf" srcId="{5398F493-D254-4508-B102-DD6A94ACB7EB}" destId="{B871987A-34C3-49BA-93DD-16BBB44BAC55}" srcOrd="0" destOrd="0" presId="urn:microsoft.com/office/officeart/2005/8/layout/pList1#1"/>
    <dgm:cxn modelId="{9A8BA666-EE89-4C1F-8F53-3370E0C38A38}" srcId="{54502302-3910-46BF-B005-BC20DDB78F44}" destId="{5398F493-D254-4508-B102-DD6A94ACB7EB}" srcOrd="1" destOrd="0" parTransId="{DF619A55-40C8-4E35-957A-E9540FD1D645}" sibTransId="{DA1DE50A-B587-491C-B13B-998C7B8BFCB8}"/>
    <dgm:cxn modelId="{30A7EF94-CBBC-47FF-9561-72C9B10EC6B5}" type="presOf" srcId="{54502302-3910-46BF-B005-BC20DDB78F44}" destId="{12396443-CD84-4BAE-AE51-375D7A9F3DEF}" srcOrd="0" destOrd="0" presId="urn:microsoft.com/office/officeart/2005/8/layout/pList1#1"/>
    <dgm:cxn modelId="{2C54A624-326A-4D50-A824-4D6F87717022}" type="presParOf" srcId="{12396443-CD84-4BAE-AE51-375D7A9F3DEF}" destId="{28ABB6F5-826D-4C92-9C05-F1DA7DAEA165}" srcOrd="0" destOrd="0" presId="urn:microsoft.com/office/officeart/2005/8/layout/pList1#1"/>
    <dgm:cxn modelId="{5EF06CA7-E3E5-4CC0-AC91-77BFF33295B5}" type="presParOf" srcId="{28ABB6F5-826D-4C92-9C05-F1DA7DAEA165}" destId="{D3809BA5-9D39-4F67-B277-F00071A16F11}" srcOrd="0" destOrd="0" presId="urn:microsoft.com/office/officeart/2005/8/layout/pList1#1"/>
    <dgm:cxn modelId="{40C4A544-9578-4CF3-8A00-D375E70A7D4F}" type="presParOf" srcId="{28ABB6F5-826D-4C92-9C05-F1DA7DAEA165}" destId="{302B85C2-6AAF-4BEE-B1E1-394C9EA56EF3}" srcOrd="1" destOrd="0" presId="urn:microsoft.com/office/officeart/2005/8/layout/pList1#1"/>
    <dgm:cxn modelId="{F845C837-A62F-4CDC-86B4-98A2DFCC8C62}" type="presParOf" srcId="{12396443-CD84-4BAE-AE51-375D7A9F3DEF}" destId="{D9246833-D7E1-4D53-9C46-B03282EE4B17}" srcOrd="1" destOrd="0" presId="urn:microsoft.com/office/officeart/2005/8/layout/pList1#1"/>
    <dgm:cxn modelId="{A1E7C5F3-DC2E-4DEA-A50A-DB77B9FE1459}" type="presParOf" srcId="{12396443-CD84-4BAE-AE51-375D7A9F3DEF}" destId="{E112A069-9FB2-4B16-9875-012BCD2EE340}" srcOrd="2" destOrd="0" presId="urn:microsoft.com/office/officeart/2005/8/layout/pList1#1"/>
    <dgm:cxn modelId="{5AF83A2B-005F-47AB-94C7-90C98EFC882E}" type="presParOf" srcId="{E112A069-9FB2-4B16-9875-012BCD2EE340}" destId="{0DBE1599-6BDA-449D-832A-2FB425930AAC}" srcOrd="0" destOrd="0" presId="urn:microsoft.com/office/officeart/2005/8/layout/pList1#1"/>
    <dgm:cxn modelId="{19BCDBED-2837-4A85-B154-7851A8B9642D}" type="presParOf" srcId="{E112A069-9FB2-4B16-9875-012BCD2EE340}" destId="{B871987A-34C3-49BA-93DD-16BBB44BAC55}" srcOrd="1" destOrd="0" presId="urn:microsoft.com/office/officeart/2005/8/layout/pList1#1"/>
    <dgm:cxn modelId="{4257E4F7-C9B1-486B-8B7D-3BA112E2AD84}" type="presParOf" srcId="{12396443-CD84-4BAE-AE51-375D7A9F3DEF}" destId="{1A81CE5E-808E-47E2-8352-CE046D08C9B9}" srcOrd="3" destOrd="0" presId="urn:microsoft.com/office/officeart/2005/8/layout/pList1#1"/>
    <dgm:cxn modelId="{371BAE02-EEF0-41BE-8D07-A63263DF5B35}" type="presParOf" srcId="{12396443-CD84-4BAE-AE51-375D7A9F3DEF}" destId="{60ECB7CF-F6DC-43C1-8977-5ADE7D55FEF8}" srcOrd="4" destOrd="0" presId="urn:microsoft.com/office/officeart/2005/8/layout/pList1#1"/>
    <dgm:cxn modelId="{F36473EC-9C3D-4AD8-AB6A-AEDAFBDC30C3}" type="presParOf" srcId="{60ECB7CF-F6DC-43C1-8977-5ADE7D55FEF8}" destId="{965250A5-7B28-4459-AAC7-B81D046A068D}" srcOrd="0" destOrd="0" presId="urn:microsoft.com/office/officeart/2005/8/layout/pList1#1"/>
    <dgm:cxn modelId="{FFC7B54E-2710-4F46-A590-905D492126B2}" type="presParOf" srcId="{60ECB7CF-F6DC-43C1-8977-5ADE7D55FEF8}" destId="{B849F86E-7E86-4DF4-BBB9-F681A6E097E9}" srcOrd="1" destOrd="0" presId="urn:microsoft.com/office/officeart/2005/8/layout/pList1#1"/>
    <dgm:cxn modelId="{7A90DD61-369A-47AA-AEFD-855FFCF1A3B5}" type="presParOf" srcId="{12396443-CD84-4BAE-AE51-375D7A9F3DEF}" destId="{D520EE3B-4BA5-45B4-8835-8D13ED4DC951}" srcOrd="5" destOrd="0" presId="urn:microsoft.com/office/officeart/2005/8/layout/pList1#1"/>
    <dgm:cxn modelId="{E88E4AC5-39E2-4319-962B-6003703E0995}" type="presParOf" srcId="{12396443-CD84-4BAE-AE51-375D7A9F3DEF}" destId="{EDE4ED1B-2D8D-4545-BC0D-4BB3C1F95920}" srcOrd="6" destOrd="0" presId="urn:microsoft.com/office/officeart/2005/8/layout/pList1#1"/>
    <dgm:cxn modelId="{89A59265-9D9D-4284-8C1F-F929C3C7CF53}" type="presParOf" srcId="{EDE4ED1B-2D8D-4545-BC0D-4BB3C1F95920}" destId="{AE957E68-EEA5-40B8-90CD-0768EECD7EB6}" srcOrd="0" destOrd="0" presId="urn:microsoft.com/office/officeart/2005/8/layout/pList1#1"/>
    <dgm:cxn modelId="{26F41536-1197-46E0-8598-CBA05D1B3D78}" type="presParOf" srcId="{EDE4ED1B-2D8D-4545-BC0D-4BB3C1F95920}" destId="{84E238B9-5C39-478A-BC08-970CC7EA39AA}"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261F7E-3AC4-4D1A-A5CA-1D7BD5664D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CF3359AD-8B81-40D7-A29D-260DB2DC6AC4}">
      <dgm:prSet phldrT="[Текст]" custT="1"/>
      <dgm:spPr/>
      <dgm:t>
        <a:bodyPr/>
        <a:lstStyle/>
        <a:p>
          <a:r>
            <a:rPr lang="lv-LV" sz="1300" b="1" i="1" dirty="0" smtClean="0">
              <a:solidFill>
                <a:srgbClr val="FFC000"/>
              </a:solidFill>
            </a:rPr>
            <a:t>Vispārēja universāla sistēma</a:t>
          </a:r>
          <a:r>
            <a:rPr lang="lv-LV" sz="1300" b="1" dirty="0" smtClean="0">
              <a:solidFill>
                <a:srgbClr val="FFC000"/>
              </a:solidFill>
            </a:rPr>
            <a:t> </a:t>
          </a:r>
        </a:p>
        <a:p>
          <a:r>
            <a:rPr lang="lv-LV" sz="1300" dirty="0" smtClean="0"/>
            <a:t>universālie ģimenes pabalsti </a:t>
          </a:r>
        </a:p>
        <a:p>
          <a:r>
            <a:rPr lang="lv-LV" sz="1300" dirty="0" smtClean="0"/>
            <a:t>atbalsts vientuļiem vecākiem </a:t>
          </a:r>
        </a:p>
        <a:p>
          <a:r>
            <a:rPr lang="lv-LV" sz="1300" dirty="0" smtClean="0"/>
            <a:t>plašas vecāku kompensējamo atvaļinājumu un bērna kopšanas atbalsta shēmas </a:t>
          </a:r>
        </a:p>
        <a:p>
          <a:r>
            <a:rPr lang="lv-LV" sz="1300" dirty="0" smtClean="0"/>
            <a:t>var būt nodokļu atvieglojumi strādājošiem</a:t>
          </a:r>
          <a:endParaRPr lang="lv-LV" sz="1300" dirty="0"/>
        </a:p>
      </dgm:t>
    </dgm:pt>
    <dgm:pt modelId="{BBC53757-0A6D-4BF8-903B-78A165B8FB8C}" type="parTrans" cxnId="{1A951E5F-33BD-418D-B2E9-C64F1CF7FAF7}">
      <dgm:prSet/>
      <dgm:spPr/>
      <dgm:t>
        <a:bodyPr/>
        <a:lstStyle/>
        <a:p>
          <a:endParaRPr lang="lv-LV"/>
        </a:p>
      </dgm:t>
    </dgm:pt>
    <dgm:pt modelId="{8E770485-92A9-4FD4-8ED6-195558F161CF}" type="sibTrans" cxnId="{1A951E5F-33BD-418D-B2E9-C64F1CF7FAF7}">
      <dgm:prSet/>
      <dgm:spPr/>
      <dgm:t>
        <a:bodyPr/>
        <a:lstStyle/>
        <a:p>
          <a:endParaRPr lang="lv-LV"/>
        </a:p>
      </dgm:t>
    </dgm:pt>
    <dgm:pt modelId="{7FDC3C77-6FB7-405D-AF8E-9826BE5C577A}">
      <dgm:prSet phldrT="[Текст]" custT="1"/>
      <dgm:spPr/>
      <dgm:t>
        <a:bodyPr/>
        <a:lstStyle/>
        <a:p>
          <a:r>
            <a:rPr lang="lv-LV" sz="1300" b="1" i="1" dirty="0" smtClean="0">
              <a:solidFill>
                <a:srgbClr val="FFC000"/>
              </a:solidFill>
            </a:rPr>
            <a:t>Universālā sistēma</a:t>
          </a:r>
          <a:r>
            <a:rPr lang="lv-LV" sz="1300" b="1" dirty="0" smtClean="0">
              <a:solidFill>
                <a:srgbClr val="FFC000"/>
              </a:solidFill>
            </a:rPr>
            <a:t> </a:t>
          </a:r>
        </a:p>
        <a:p>
          <a:r>
            <a:rPr lang="lv-LV" sz="1300" dirty="0" smtClean="0"/>
            <a:t>universālie ģimenes pabalsti </a:t>
          </a:r>
        </a:p>
        <a:p>
          <a:r>
            <a:rPr lang="lv-LV" sz="1300" dirty="0" smtClean="0"/>
            <a:t>nodokļu atvieglojumi strādājošiem</a:t>
          </a:r>
        </a:p>
        <a:p>
          <a:r>
            <a:rPr lang="lv-LV" sz="1300" dirty="0" smtClean="0"/>
            <a:t>nav atbalsta vientuļiem vecākiem </a:t>
          </a:r>
        </a:p>
        <a:p>
          <a:r>
            <a:rPr lang="lv-LV" sz="1300" dirty="0" smtClean="0"/>
            <a:t>pietiekami ilgi vecāku atvaļinājumi </a:t>
          </a:r>
        </a:p>
        <a:p>
          <a:r>
            <a:rPr lang="lv-LV" sz="1300" dirty="0" smtClean="0"/>
            <a:t>būtisks atbalsta mehānisms ir kompensējamo atvaļinājumu shēmas nodarbinātiem vecākiem</a:t>
          </a:r>
          <a:endParaRPr lang="lv-LV" sz="1300" dirty="0"/>
        </a:p>
      </dgm:t>
    </dgm:pt>
    <dgm:pt modelId="{BB8357E0-0DA9-4928-AAD3-AF6FB6C0DEF7}" type="parTrans" cxnId="{37169CBF-88E1-4074-904D-8766AE556B26}">
      <dgm:prSet/>
      <dgm:spPr/>
      <dgm:t>
        <a:bodyPr/>
        <a:lstStyle/>
        <a:p>
          <a:endParaRPr lang="lv-LV"/>
        </a:p>
      </dgm:t>
    </dgm:pt>
    <dgm:pt modelId="{E4D297AF-BFED-43E6-BDAD-D3C377A234E2}" type="sibTrans" cxnId="{37169CBF-88E1-4074-904D-8766AE556B26}">
      <dgm:prSet/>
      <dgm:spPr/>
      <dgm:t>
        <a:bodyPr/>
        <a:lstStyle/>
        <a:p>
          <a:endParaRPr lang="lv-LV"/>
        </a:p>
      </dgm:t>
    </dgm:pt>
    <dgm:pt modelId="{B0BC0BA8-D020-496A-9D57-0495256C0DBE}">
      <dgm:prSet phldrT="[Текст]" custT="1"/>
      <dgm:spPr/>
      <dgm:t>
        <a:bodyPr/>
        <a:lstStyle/>
        <a:p>
          <a:r>
            <a:rPr lang="lv-LV" sz="1300" b="1" i="1" dirty="0" smtClean="0">
              <a:solidFill>
                <a:srgbClr val="FFC000"/>
              </a:solidFill>
            </a:rPr>
            <a:t>Vispārēji mērķēta sistēma</a:t>
          </a:r>
          <a:r>
            <a:rPr lang="lv-LV" sz="1300" b="1" dirty="0" smtClean="0">
              <a:solidFill>
                <a:srgbClr val="FFC000"/>
              </a:solidFill>
            </a:rPr>
            <a:t> </a:t>
          </a:r>
        </a:p>
        <a:p>
          <a:r>
            <a:rPr lang="lv-LV" sz="1300" dirty="0" smtClean="0"/>
            <a:t>ģimenes pabalsti ir balstīti uz ienākumu pārbaudi </a:t>
          </a:r>
        </a:p>
        <a:p>
          <a:r>
            <a:rPr lang="lv-LV" sz="1300" dirty="0" smtClean="0"/>
            <a:t>piemaksas vientuļiem vecākiem</a:t>
          </a:r>
        </a:p>
        <a:p>
          <a:r>
            <a:rPr lang="lv-LV" sz="1300" dirty="0" smtClean="0"/>
            <a:t>īpašas sociālās palīdzības shēmas ģimenēm ar zemiem ienākumiem </a:t>
          </a:r>
        </a:p>
        <a:p>
          <a:r>
            <a:rPr lang="lv-LV" sz="1300" dirty="0" smtClean="0"/>
            <a:t>relatīvi īslaicīgu vecāku kompensējamo atvaļinājumu shēmas </a:t>
          </a:r>
        </a:p>
        <a:p>
          <a:r>
            <a:rPr lang="lv-LV" sz="1300" dirty="0" smtClean="0"/>
            <a:t>var būt nodokļu atvieglojumi</a:t>
          </a:r>
          <a:endParaRPr lang="lv-LV" sz="1300" dirty="0"/>
        </a:p>
      </dgm:t>
    </dgm:pt>
    <dgm:pt modelId="{8F5CAFE4-A63C-4948-8727-1C091F4E1FB2}" type="parTrans" cxnId="{66012244-EFB5-4398-B227-EC859B0002DB}">
      <dgm:prSet/>
      <dgm:spPr/>
      <dgm:t>
        <a:bodyPr/>
        <a:lstStyle/>
        <a:p>
          <a:endParaRPr lang="lv-LV"/>
        </a:p>
      </dgm:t>
    </dgm:pt>
    <dgm:pt modelId="{D22B878D-3363-4956-AE60-6F6371ABA3C1}" type="sibTrans" cxnId="{66012244-EFB5-4398-B227-EC859B0002DB}">
      <dgm:prSet/>
      <dgm:spPr/>
      <dgm:t>
        <a:bodyPr/>
        <a:lstStyle/>
        <a:p>
          <a:endParaRPr lang="lv-LV"/>
        </a:p>
      </dgm:t>
    </dgm:pt>
    <dgm:pt modelId="{9B5244A6-2096-4B9D-8F79-AFFD6266F8CC}">
      <dgm:prSet phldrT="[Текст]" custT="1"/>
      <dgm:spPr/>
      <dgm:t>
        <a:bodyPr/>
        <a:lstStyle/>
        <a:p>
          <a:r>
            <a:rPr lang="lv-LV" sz="1300" b="1" i="1" dirty="0" smtClean="0">
              <a:solidFill>
                <a:srgbClr val="FFC000"/>
              </a:solidFill>
            </a:rPr>
            <a:t>Mērķēta sistēma</a:t>
          </a:r>
          <a:r>
            <a:rPr lang="lv-LV" sz="1300" b="1" dirty="0" smtClean="0">
              <a:solidFill>
                <a:srgbClr val="FFC000"/>
              </a:solidFill>
            </a:rPr>
            <a:t> </a:t>
          </a:r>
        </a:p>
        <a:p>
          <a:r>
            <a:rPr lang="lv-LV" sz="1300" dirty="0" smtClean="0"/>
            <a:t>ģimenes pabalsti ir balstīti uz ienākumu pārbaudi </a:t>
          </a:r>
        </a:p>
        <a:p>
          <a:r>
            <a:rPr lang="lv-LV" sz="1300" dirty="0" smtClean="0"/>
            <a:t>nav piemaksas vientuļiem vecākiem </a:t>
          </a:r>
        </a:p>
        <a:p>
          <a:r>
            <a:rPr lang="lv-LV" sz="1300" dirty="0" smtClean="0"/>
            <a:t>īslaicīgu vecāku kompensējamo atvaļinājumu shēmas </a:t>
          </a:r>
        </a:p>
        <a:p>
          <a:r>
            <a:rPr lang="lv-LV" sz="1300" dirty="0" smtClean="0"/>
            <a:t>var būt nodokļu atvieglojumi</a:t>
          </a:r>
          <a:endParaRPr lang="lv-LV" sz="1300" dirty="0"/>
        </a:p>
      </dgm:t>
    </dgm:pt>
    <dgm:pt modelId="{1D41492D-6CD1-440B-AFBB-727DBE798AFF}" type="parTrans" cxnId="{57313035-6A3B-4369-B3A8-33D66F8AEF2E}">
      <dgm:prSet/>
      <dgm:spPr/>
      <dgm:t>
        <a:bodyPr/>
        <a:lstStyle/>
        <a:p>
          <a:endParaRPr lang="lv-LV"/>
        </a:p>
      </dgm:t>
    </dgm:pt>
    <dgm:pt modelId="{A86A10CE-AC46-423E-84FF-39450852E9CC}" type="sibTrans" cxnId="{57313035-6A3B-4369-B3A8-33D66F8AEF2E}">
      <dgm:prSet/>
      <dgm:spPr/>
      <dgm:t>
        <a:bodyPr/>
        <a:lstStyle/>
        <a:p>
          <a:endParaRPr lang="lv-LV"/>
        </a:p>
      </dgm:t>
    </dgm:pt>
    <dgm:pt modelId="{CA8F73D1-A698-44F2-9BD6-42758DEA185A}">
      <dgm:prSet phldrT="[Текст]"/>
      <dgm:spPr/>
      <dgm:t>
        <a:bodyPr/>
        <a:lstStyle/>
        <a:p>
          <a:r>
            <a:rPr lang="lv-LV" b="1" i="1" dirty="0" smtClean="0">
              <a:solidFill>
                <a:srgbClr val="FFC000"/>
              </a:solidFill>
            </a:rPr>
            <a:t>Jauktā sistēma </a:t>
          </a:r>
        </a:p>
        <a:p>
          <a:r>
            <a:rPr lang="lv-LV" dirty="0" smtClean="0"/>
            <a:t>atšķirīgu sistēmu īpašību kombinācijas</a:t>
          </a:r>
          <a:endParaRPr lang="lv-LV" dirty="0"/>
        </a:p>
      </dgm:t>
    </dgm:pt>
    <dgm:pt modelId="{CCFB176B-5EDA-4049-AABB-7467B37923C5}" type="parTrans" cxnId="{D75C057C-1A66-46D7-B88C-48B22B9AC92F}">
      <dgm:prSet/>
      <dgm:spPr/>
      <dgm:t>
        <a:bodyPr/>
        <a:lstStyle/>
        <a:p>
          <a:endParaRPr lang="lv-LV"/>
        </a:p>
      </dgm:t>
    </dgm:pt>
    <dgm:pt modelId="{95C76865-44C5-4ECD-A0AD-91035A1431A4}" type="sibTrans" cxnId="{D75C057C-1A66-46D7-B88C-48B22B9AC92F}">
      <dgm:prSet/>
      <dgm:spPr/>
      <dgm:t>
        <a:bodyPr/>
        <a:lstStyle/>
        <a:p>
          <a:endParaRPr lang="lv-LV"/>
        </a:p>
      </dgm:t>
    </dgm:pt>
    <dgm:pt modelId="{04272A14-C25C-4A33-B44F-8504EAF74631}" type="pres">
      <dgm:prSet presAssocID="{3C261F7E-3AC4-4D1A-A5CA-1D7BD5664D90}" presName="diagram" presStyleCnt="0">
        <dgm:presLayoutVars>
          <dgm:dir/>
          <dgm:resizeHandles val="exact"/>
        </dgm:presLayoutVars>
      </dgm:prSet>
      <dgm:spPr/>
      <dgm:t>
        <a:bodyPr/>
        <a:lstStyle/>
        <a:p>
          <a:endParaRPr lang="lv-LV"/>
        </a:p>
      </dgm:t>
    </dgm:pt>
    <dgm:pt modelId="{BA2A7598-2625-4125-A57E-44C06B002E92}" type="pres">
      <dgm:prSet presAssocID="{CF3359AD-8B81-40D7-A29D-260DB2DC6AC4}" presName="node" presStyleLbl="node1" presStyleIdx="0" presStyleCnt="5" custScaleX="138301" custScaleY="120087">
        <dgm:presLayoutVars>
          <dgm:bulletEnabled val="1"/>
        </dgm:presLayoutVars>
      </dgm:prSet>
      <dgm:spPr/>
      <dgm:t>
        <a:bodyPr/>
        <a:lstStyle/>
        <a:p>
          <a:endParaRPr lang="lv-LV"/>
        </a:p>
      </dgm:t>
    </dgm:pt>
    <dgm:pt modelId="{A093BC1D-FBE8-402C-8E12-F27E5F5354BE}" type="pres">
      <dgm:prSet presAssocID="{8E770485-92A9-4FD4-8ED6-195558F161CF}" presName="sibTrans" presStyleCnt="0"/>
      <dgm:spPr/>
    </dgm:pt>
    <dgm:pt modelId="{4150E3B4-6723-4B2D-B701-7E2759A8AC1E}" type="pres">
      <dgm:prSet presAssocID="{7FDC3C77-6FB7-405D-AF8E-9826BE5C577A}" presName="node" presStyleLbl="node1" presStyleIdx="1" presStyleCnt="5" custScaleX="129742" custScaleY="120087">
        <dgm:presLayoutVars>
          <dgm:bulletEnabled val="1"/>
        </dgm:presLayoutVars>
      </dgm:prSet>
      <dgm:spPr/>
      <dgm:t>
        <a:bodyPr/>
        <a:lstStyle/>
        <a:p>
          <a:endParaRPr lang="lv-LV"/>
        </a:p>
      </dgm:t>
    </dgm:pt>
    <dgm:pt modelId="{A5339C67-569C-48B8-BDDB-18713E5DA6E9}" type="pres">
      <dgm:prSet presAssocID="{E4D297AF-BFED-43E6-BDAD-D3C377A234E2}" presName="sibTrans" presStyleCnt="0"/>
      <dgm:spPr/>
    </dgm:pt>
    <dgm:pt modelId="{E0069909-71A5-401B-B6CC-723CEA4B8065}" type="pres">
      <dgm:prSet presAssocID="{B0BC0BA8-D020-496A-9D57-0495256C0DBE}" presName="node" presStyleLbl="node1" presStyleIdx="2" presStyleCnt="5" custScaleY="123956">
        <dgm:presLayoutVars>
          <dgm:bulletEnabled val="1"/>
        </dgm:presLayoutVars>
      </dgm:prSet>
      <dgm:spPr/>
      <dgm:t>
        <a:bodyPr/>
        <a:lstStyle/>
        <a:p>
          <a:endParaRPr lang="lv-LV"/>
        </a:p>
      </dgm:t>
    </dgm:pt>
    <dgm:pt modelId="{96263AB5-B673-4D35-9214-03A993415C74}" type="pres">
      <dgm:prSet presAssocID="{D22B878D-3363-4956-AE60-6F6371ABA3C1}" presName="sibTrans" presStyleCnt="0"/>
      <dgm:spPr/>
    </dgm:pt>
    <dgm:pt modelId="{84977DFB-6B24-4869-BCD1-633DD31C9FDA}" type="pres">
      <dgm:prSet presAssocID="{9B5244A6-2096-4B9D-8F79-AFFD6266F8CC}" presName="node" presStyleLbl="node1" presStyleIdx="3" presStyleCnt="5">
        <dgm:presLayoutVars>
          <dgm:bulletEnabled val="1"/>
        </dgm:presLayoutVars>
      </dgm:prSet>
      <dgm:spPr/>
      <dgm:t>
        <a:bodyPr/>
        <a:lstStyle/>
        <a:p>
          <a:endParaRPr lang="lv-LV"/>
        </a:p>
      </dgm:t>
    </dgm:pt>
    <dgm:pt modelId="{2766F393-6D33-4925-A138-2E49DB2170FD}" type="pres">
      <dgm:prSet presAssocID="{A86A10CE-AC46-423E-84FF-39450852E9CC}" presName="sibTrans" presStyleCnt="0"/>
      <dgm:spPr/>
    </dgm:pt>
    <dgm:pt modelId="{34076B0A-4B14-40DA-8A3F-EDC6099036D2}" type="pres">
      <dgm:prSet presAssocID="{CA8F73D1-A698-44F2-9BD6-42758DEA185A}" presName="node" presStyleLbl="node1" presStyleIdx="4" presStyleCnt="5" custScaleX="38747">
        <dgm:presLayoutVars>
          <dgm:bulletEnabled val="1"/>
        </dgm:presLayoutVars>
      </dgm:prSet>
      <dgm:spPr/>
      <dgm:t>
        <a:bodyPr/>
        <a:lstStyle/>
        <a:p>
          <a:endParaRPr lang="lv-LV"/>
        </a:p>
      </dgm:t>
    </dgm:pt>
  </dgm:ptLst>
  <dgm:cxnLst>
    <dgm:cxn modelId="{37169CBF-88E1-4074-904D-8766AE556B26}" srcId="{3C261F7E-3AC4-4D1A-A5CA-1D7BD5664D90}" destId="{7FDC3C77-6FB7-405D-AF8E-9826BE5C577A}" srcOrd="1" destOrd="0" parTransId="{BB8357E0-0DA9-4928-AAD3-AF6FB6C0DEF7}" sibTransId="{E4D297AF-BFED-43E6-BDAD-D3C377A234E2}"/>
    <dgm:cxn modelId="{9AEF2180-56CF-4B27-A35F-88FE95D71E04}" type="presOf" srcId="{CA8F73D1-A698-44F2-9BD6-42758DEA185A}" destId="{34076B0A-4B14-40DA-8A3F-EDC6099036D2}" srcOrd="0" destOrd="0" presId="urn:microsoft.com/office/officeart/2005/8/layout/default"/>
    <dgm:cxn modelId="{66012244-EFB5-4398-B227-EC859B0002DB}" srcId="{3C261F7E-3AC4-4D1A-A5CA-1D7BD5664D90}" destId="{B0BC0BA8-D020-496A-9D57-0495256C0DBE}" srcOrd="2" destOrd="0" parTransId="{8F5CAFE4-A63C-4948-8727-1C091F4E1FB2}" sibTransId="{D22B878D-3363-4956-AE60-6F6371ABA3C1}"/>
    <dgm:cxn modelId="{D75C057C-1A66-46D7-B88C-48B22B9AC92F}" srcId="{3C261F7E-3AC4-4D1A-A5CA-1D7BD5664D90}" destId="{CA8F73D1-A698-44F2-9BD6-42758DEA185A}" srcOrd="4" destOrd="0" parTransId="{CCFB176B-5EDA-4049-AABB-7467B37923C5}" sibTransId="{95C76865-44C5-4ECD-A0AD-91035A1431A4}"/>
    <dgm:cxn modelId="{018C3F90-C2A2-4F01-BB8C-18E67EC8AF49}" type="presOf" srcId="{CF3359AD-8B81-40D7-A29D-260DB2DC6AC4}" destId="{BA2A7598-2625-4125-A57E-44C06B002E92}" srcOrd="0" destOrd="0" presId="urn:microsoft.com/office/officeart/2005/8/layout/default"/>
    <dgm:cxn modelId="{57313035-6A3B-4369-B3A8-33D66F8AEF2E}" srcId="{3C261F7E-3AC4-4D1A-A5CA-1D7BD5664D90}" destId="{9B5244A6-2096-4B9D-8F79-AFFD6266F8CC}" srcOrd="3" destOrd="0" parTransId="{1D41492D-6CD1-440B-AFBB-727DBE798AFF}" sibTransId="{A86A10CE-AC46-423E-84FF-39450852E9CC}"/>
    <dgm:cxn modelId="{D2FC5B3A-110F-4A27-83DC-F16762F29C17}" type="presOf" srcId="{7FDC3C77-6FB7-405D-AF8E-9826BE5C577A}" destId="{4150E3B4-6723-4B2D-B701-7E2759A8AC1E}" srcOrd="0" destOrd="0" presId="urn:microsoft.com/office/officeart/2005/8/layout/default"/>
    <dgm:cxn modelId="{48A429F0-DEF2-4FD3-9390-2B46EEB5BA19}" type="presOf" srcId="{3C261F7E-3AC4-4D1A-A5CA-1D7BD5664D90}" destId="{04272A14-C25C-4A33-B44F-8504EAF74631}" srcOrd="0" destOrd="0" presId="urn:microsoft.com/office/officeart/2005/8/layout/default"/>
    <dgm:cxn modelId="{FF1689E7-AF5C-4665-B731-BCAE730250F4}" type="presOf" srcId="{9B5244A6-2096-4B9D-8F79-AFFD6266F8CC}" destId="{84977DFB-6B24-4869-BCD1-633DD31C9FDA}" srcOrd="0" destOrd="0" presId="urn:microsoft.com/office/officeart/2005/8/layout/default"/>
    <dgm:cxn modelId="{10FF3BA2-5504-449A-9DD2-765F63EE1103}" type="presOf" srcId="{B0BC0BA8-D020-496A-9D57-0495256C0DBE}" destId="{E0069909-71A5-401B-B6CC-723CEA4B8065}" srcOrd="0" destOrd="0" presId="urn:microsoft.com/office/officeart/2005/8/layout/default"/>
    <dgm:cxn modelId="{1A951E5F-33BD-418D-B2E9-C64F1CF7FAF7}" srcId="{3C261F7E-3AC4-4D1A-A5CA-1D7BD5664D90}" destId="{CF3359AD-8B81-40D7-A29D-260DB2DC6AC4}" srcOrd="0" destOrd="0" parTransId="{BBC53757-0A6D-4BF8-903B-78A165B8FB8C}" sibTransId="{8E770485-92A9-4FD4-8ED6-195558F161CF}"/>
    <dgm:cxn modelId="{0F07223C-FFDC-48D8-915D-208A6C8864BC}" type="presParOf" srcId="{04272A14-C25C-4A33-B44F-8504EAF74631}" destId="{BA2A7598-2625-4125-A57E-44C06B002E92}" srcOrd="0" destOrd="0" presId="urn:microsoft.com/office/officeart/2005/8/layout/default"/>
    <dgm:cxn modelId="{ED0BEDAE-FB29-4501-99B7-12F2F09265BA}" type="presParOf" srcId="{04272A14-C25C-4A33-B44F-8504EAF74631}" destId="{A093BC1D-FBE8-402C-8E12-F27E5F5354BE}" srcOrd="1" destOrd="0" presId="urn:microsoft.com/office/officeart/2005/8/layout/default"/>
    <dgm:cxn modelId="{899BCCA1-BB15-49C6-A1B5-1D40B74DC6C2}" type="presParOf" srcId="{04272A14-C25C-4A33-B44F-8504EAF74631}" destId="{4150E3B4-6723-4B2D-B701-7E2759A8AC1E}" srcOrd="2" destOrd="0" presId="urn:microsoft.com/office/officeart/2005/8/layout/default"/>
    <dgm:cxn modelId="{2994A328-CD46-49E2-ABD2-EA9464A41D20}" type="presParOf" srcId="{04272A14-C25C-4A33-B44F-8504EAF74631}" destId="{A5339C67-569C-48B8-BDDB-18713E5DA6E9}" srcOrd="3" destOrd="0" presId="urn:microsoft.com/office/officeart/2005/8/layout/default"/>
    <dgm:cxn modelId="{687CA689-5DC1-419A-A2B2-60D4BF6FE780}" type="presParOf" srcId="{04272A14-C25C-4A33-B44F-8504EAF74631}" destId="{E0069909-71A5-401B-B6CC-723CEA4B8065}" srcOrd="4" destOrd="0" presId="urn:microsoft.com/office/officeart/2005/8/layout/default"/>
    <dgm:cxn modelId="{7F7AD487-626C-47DD-953D-D1118BDCC1AA}" type="presParOf" srcId="{04272A14-C25C-4A33-B44F-8504EAF74631}" destId="{96263AB5-B673-4D35-9214-03A993415C74}" srcOrd="5" destOrd="0" presId="urn:microsoft.com/office/officeart/2005/8/layout/default"/>
    <dgm:cxn modelId="{1DC5F4B2-7086-470E-A5F4-6B7ADD96ECFF}" type="presParOf" srcId="{04272A14-C25C-4A33-B44F-8504EAF74631}" destId="{84977DFB-6B24-4869-BCD1-633DD31C9FDA}" srcOrd="6" destOrd="0" presId="urn:microsoft.com/office/officeart/2005/8/layout/default"/>
    <dgm:cxn modelId="{FE7D4A5A-046D-4E60-8A4C-B5C024FD3E3E}" type="presParOf" srcId="{04272A14-C25C-4A33-B44F-8504EAF74631}" destId="{2766F393-6D33-4925-A138-2E49DB2170FD}" srcOrd="7" destOrd="0" presId="urn:microsoft.com/office/officeart/2005/8/layout/default"/>
    <dgm:cxn modelId="{95BADA91-8DBD-4CA4-A8E4-84E85495725F}" type="presParOf" srcId="{04272A14-C25C-4A33-B44F-8504EAF74631}" destId="{34076B0A-4B14-40DA-8A3F-EDC6099036D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261F7E-3AC4-4D1A-A5CA-1D7BD5664D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CF3359AD-8B81-40D7-A29D-260DB2DC6AC4}">
      <dgm:prSet phldrT="[Текст]" custT="1"/>
      <dgm:spPr/>
      <dgm:t>
        <a:bodyPr/>
        <a:lstStyle/>
        <a:p>
          <a:r>
            <a:rPr lang="lv-LV" sz="1300" b="1" i="1" dirty="0" smtClean="0">
              <a:solidFill>
                <a:srgbClr val="FFC000"/>
              </a:solidFill>
            </a:rPr>
            <a:t>Publiskā sistēma </a:t>
          </a:r>
        </a:p>
        <a:p>
          <a:r>
            <a:rPr lang="lv-LV" sz="1300" dirty="0" smtClean="0"/>
            <a:t>universālā bērnu aprūpes un veselības pakalpojumu sistēma (valsts/pašvaldību finansēta), visi pakalpojumi ir brīvi pieejami</a:t>
          </a:r>
        </a:p>
      </dgm:t>
    </dgm:pt>
    <dgm:pt modelId="{BBC53757-0A6D-4BF8-903B-78A165B8FB8C}" type="parTrans" cxnId="{1A951E5F-33BD-418D-B2E9-C64F1CF7FAF7}">
      <dgm:prSet/>
      <dgm:spPr/>
      <dgm:t>
        <a:bodyPr/>
        <a:lstStyle/>
        <a:p>
          <a:endParaRPr lang="lv-LV"/>
        </a:p>
      </dgm:t>
    </dgm:pt>
    <dgm:pt modelId="{8E770485-92A9-4FD4-8ED6-195558F161CF}" type="sibTrans" cxnId="{1A951E5F-33BD-418D-B2E9-C64F1CF7FAF7}">
      <dgm:prSet/>
      <dgm:spPr/>
      <dgm:t>
        <a:bodyPr/>
        <a:lstStyle/>
        <a:p>
          <a:endParaRPr lang="lv-LV"/>
        </a:p>
      </dgm:t>
    </dgm:pt>
    <dgm:pt modelId="{7FDC3C77-6FB7-405D-AF8E-9826BE5C577A}">
      <dgm:prSet phldrT="[Текст]" custT="1"/>
      <dgm:spPr/>
      <dgm:t>
        <a:bodyPr/>
        <a:lstStyle/>
        <a:p>
          <a:r>
            <a:rPr lang="lv-LV" sz="1300" b="1" i="1" dirty="0" smtClean="0">
              <a:solidFill>
                <a:srgbClr val="FFC000"/>
              </a:solidFill>
            </a:rPr>
            <a:t>Sociālā tirgus sistēma</a:t>
          </a:r>
          <a:endParaRPr lang="lv-LV" sz="1300" b="1" dirty="0" smtClean="0">
            <a:solidFill>
              <a:srgbClr val="FFC000"/>
            </a:solidFill>
          </a:endParaRPr>
        </a:p>
        <a:p>
          <a:r>
            <a:rPr lang="lv-LV" sz="1300" dirty="0" smtClean="0"/>
            <a:t>bērnu aprūpes sistēma (valsts/pašvaldību finansēta) ir plaši pieejama </a:t>
          </a:r>
        </a:p>
        <a:p>
          <a:r>
            <a:rPr lang="lv-LV" sz="1300" dirty="0" smtClean="0"/>
            <a:t>cita veida pakalpojumi (specifiskie aprūpes un veselības pakalpojumi) nav brīvi pieejami</a:t>
          </a:r>
        </a:p>
        <a:p>
          <a:r>
            <a:rPr lang="lv-LV" sz="1300" dirty="0" smtClean="0"/>
            <a:t>papildus tiek izmantota privātā apdrošināšana </a:t>
          </a:r>
        </a:p>
      </dgm:t>
    </dgm:pt>
    <dgm:pt modelId="{BB8357E0-0DA9-4928-AAD3-AF6FB6C0DEF7}" type="parTrans" cxnId="{37169CBF-88E1-4074-904D-8766AE556B26}">
      <dgm:prSet/>
      <dgm:spPr/>
      <dgm:t>
        <a:bodyPr/>
        <a:lstStyle/>
        <a:p>
          <a:endParaRPr lang="lv-LV"/>
        </a:p>
      </dgm:t>
    </dgm:pt>
    <dgm:pt modelId="{E4D297AF-BFED-43E6-BDAD-D3C377A234E2}" type="sibTrans" cxnId="{37169CBF-88E1-4074-904D-8766AE556B26}">
      <dgm:prSet/>
      <dgm:spPr/>
      <dgm:t>
        <a:bodyPr/>
        <a:lstStyle/>
        <a:p>
          <a:endParaRPr lang="lv-LV"/>
        </a:p>
      </dgm:t>
    </dgm:pt>
    <dgm:pt modelId="{B0BC0BA8-D020-496A-9D57-0495256C0DBE}">
      <dgm:prSet phldrT="[Текст]" custT="1"/>
      <dgm:spPr/>
      <dgm:t>
        <a:bodyPr/>
        <a:lstStyle/>
        <a:p>
          <a:r>
            <a:rPr lang="lv-LV" sz="1300" b="1" i="1" dirty="0" smtClean="0">
              <a:solidFill>
                <a:srgbClr val="FFC000"/>
              </a:solidFill>
            </a:rPr>
            <a:t>Subsīdiju sistēma</a:t>
          </a:r>
          <a:endParaRPr lang="lv-LV" sz="1300" b="1" dirty="0" smtClean="0">
            <a:solidFill>
              <a:srgbClr val="FFC000"/>
            </a:solidFill>
          </a:endParaRPr>
        </a:p>
        <a:p>
          <a:r>
            <a:rPr lang="lv-LV" sz="1300" dirty="0" smtClean="0"/>
            <a:t>nav universālās bērnu aprūpes un veselības pakalpojumu sistēmas </a:t>
          </a:r>
        </a:p>
        <a:p>
          <a:r>
            <a:rPr lang="lv-LV" sz="1300" dirty="0" smtClean="0"/>
            <a:t>dotācijas vecākiem, kas izmanto privātos bērnu aprūpes pakalpojumus, pamatojoties uz izdevumiem</a:t>
          </a:r>
        </a:p>
        <a:p>
          <a:endParaRPr lang="lv-LV" sz="1300" dirty="0" smtClean="0"/>
        </a:p>
      </dgm:t>
    </dgm:pt>
    <dgm:pt modelId="{8F5CAFE4-A63C-4948-8727-1C091F4E1FB2}" type="parTrans" cxnId="{66012244-EFB5-4398-B227-EC859B0002DB}">
      <dgm:prSet/>
      <dgm:spPr/>
      <dgm:t>
        <a:bodyPr/>
        <a:lstStyle/>
        <a:p>
          <a:endParaRPr lang="lv-LV"/>
        </a:p>
      </dgm:t>
    </dgm:pt>
    <dgm:pt modelId="{D22B878D-3363-4956-AE60-6F6371ABA3C1}" type="sibTrans" cxnId="{66012244-EFB5-4398-B227-EC859B0002DB}">
      <dgm:prSet/>
      <dgm:spPr/>
      <dgm:t>
        <a:bodyPr/>
        <a:lstStyle/>
        <a:p>
          <a:endParaRPr lang="lv-LV"/>
        </a:p>
      </dgm:t>
    </dgm:pt>
    <dgm:pt modelId="{9B5244A6-2096-4B9D-8F79-AFFD6266F8CC}">
      <dgm:prSet phldrT="[Текст]" custT="1"/>
      <dgm:spPr/>
      <dgm:t>
        <a:bodyPr/>
        <a:lstStyle/>
        <a:p>
          <a:r>
            <a:rPr lang="lv-LV" sz="1300" b="1" i="1" dirty="0" smtClean="0">
              <a:solidFill>
                <a:srgbClr val="FFC000"/>
              </a:solidFill>
            </a:rPr>
            <a:t>Privātā sistēma</a:t>
          </a:r>
          <a:r>
            <a:rPr lang="lv-LV" sz="1300" b="1" dirty="0" smtClean="0">
              <a:solidFill>
                <a:srgbClr val="FFC000"/>
              </a:solidFill>
            </a:rPr>
            <a:t> </a:t>
          </a:r>
        </a:p>
        <a:p>
          <a:r>
            <a:rPr lang="lv-LV" sz="1300" dirty="0" smtClean="0"/>
            <a:t>nav universālās bērnu aprūpes un veselības pakalpojumu sistēmas, kā arī dotāciju sistēmas</a:t>
          </a:r>
        </a:p>
      </dgm:t>
    </dgm:pt>
    <dgm:pt modelId="{1D41492D-6CD1-440B-AFBB-727DBE798AFF}" type="parTrans" cxnId="{57313035-6A3B-4369-B3A8-33D66F8AEF2E}">
      <dgm:prSet/>
      <dgm:spPr/>
      <dgm:t>
        <a:bodyPr/>
        <a:lstStyle/>
        <a:p>
          <a:endParaRPr lang="lv-LV"/>
        </a:p>
      </dgm:t>
    </dgm:pt>
    <dgm:pt modelId="{A86A10CE-AC46-423E-84FF-39450852E9CC}" type="sibTrans" cxnId="{57313035-6A3B-4369-B3A8-33D66F8AEF2E}">
      <dgm:prSet/>
      <dgm:spPr/>
      <dgm:t>
        <a:bodyPr/>
        <a:lstStyle/>
        <a:p>
          <a:endParaRPr lang="lv-LV"/>
        </a:p>
      </dgm:t>
    </dgm:pt>
    <dgm:pt modelId="{CA8F73D1-A698-44F2-9BD6-42758DEA185A}">
      <dgm:prSet phldrT="[Текст]"/>
      <dgm:spPr/>
      <dgm:t>
        <a:bodyPr/>
        <a:lstStyle/>
        <a:p>
          <a:r>
            <a:rPr lang="lv-LV" b="1" i="1" dirty="0" smtClean="0">
              <a:solidFill>
                <a:srgbClr val="FFC000"/>
              </a:solidFill>
            </a:rPr>
            <a:t>Jauktā sistēma </a:t>
          </a:r>
        </a:p>
        <a:p>
          <a:r>
            <a:rPr lang="lv-LV" dirty="0" smtClean="0"/>
            <a:t>atšķirīgu sistēmu īpašību kombinācijas</a:t>
          </a:r>
          <a:endParaRPr lang="lv-LV" dirty="0"/>
        </a:p>
      </dgm:t>
    </dgm:pt>
    <dgm:pt modelId="{CCFB176B-5EDA-4049-AABB-7467B37923C5}" type="parTrans" cxnId="{D75C057C-1A66-46D7-B88C-48B22B9AC92F}">
      <dgm:prSet/>
      <dgm:spPr/>
      <dgm:t>
        <a:bodyPr/>
        <a:lstStyle/>
        <a:p>
          <a:endParaRPr lang="lv-LV"/>
        </a:p>
      </dgm:t>
    </dgm:pt>
    <dgm:pt modelId="{95C76865-44C5-4ECD-A0AD-91035A1431A4}" type="sibTrans" cxnId="{D75C057C-1A66-46D7-B88C-48B22B9AC92F}">
      <dgm:prSet/>
      <dgm:spPr/>
      <dgm:t>
        <a:bodyPr/>
        <a:lstStyle/>
        <a:p>
          <a:endParaRPr lang="lv-LV"/>
        </a:p>
      </dgm:t>
    </dgm:pt>
    <dgm:pt modelId="{04272A14-C25C-4A33-B44F-8504EAF74631}" type="pres">
      <dgm:prSet presAssocID="{3C261F7E-3AC4-4D1A-A5CA-1D7BD5664D90}" presName="diagram" presStyleCnt="0">
        <dgm:presLayoutVars>
          <dgm:dir/>
          <dgm:resizeHandles val="exact"/>
        </dgm:presLayoutVars>
      </dgm:prSet>
      <dgm:spPr/>
      <dgm:t>
        <a:bodyPr/>
        <a:lstStyle/>
        <a:p>
          <a:endParaRPr lang="lv-LV"/>
        </a:p>
      </dgm:t>
    </dgm:pt>
    <dgm:pt modelId="{BA2A7598-2625-4125-A57E-44C06B002E92}" type="pres">
      <dgm:prSet presAssocID="{CF3359AD-8B81-40D7-A29D-260DB2DC6AC4}" presName="node" presStyleLbl="node1" presStyleIdx="0" presStyleCnt="5" custScaleX="138301" custScaleY="120087">
        <dgm:presLayoutVars>
          <dgm:bulletEnabled val="1"/>
        </dgm:presLayoutVars>
      </dgm:prSet>
      <dgm:spPr/>
      <dgm:t>
        <a:bodyPr/>
        <a:lstStyle/>
        <a:p>
          <a:endParaRPr lang="lv-LV"/>
        </a:p>
      </dgm:t>
    </dgm:pt>
    <dgm:pt modelId="{A093BC1D-FBE8-402C-8E12-F27E5F5354BE}" type="pres">
      <dgm:prSet presAssocID="{8E770485-92A9-4FD4-8ED6-195558F161CF}" presName="sibTrans" presStyleCnt="0"/>
      <dgm:spPr/>
    </dgm:pt>
    <dgm:pt modelId="{4150E3B4-6723-4B2D-B701-7E2759A8AC1E}" type="pres">
      <dgm:prSet presAssocID="{7FDC3C77-6FB7-405D-AF8E-9826BE5C577A}" presName="node" presStyleLbl="node1" presStyleIdx="1" presStyleCnt="5" custScaleX="129742" custScaleY="120087">
        <dgm:presLayoutVars>
          <dgm:bulletEnabled val="1"/>
        </dgm:presLayoutVars>
      </dgm:prSet>
      <dgm:spPr/>
      <dgm:t>
        <a:bodyPr/>
        <a:lstStyle/>
        <a:p>
          <a:endParaRPr lang="lv-LV"/>
        </a:p>
      </dgm:t>
    </dgm:pt>
    <dgm:pt modelId="{A5339C67-569C-48B8-BDDB-18713E5DA6E9}" type="pres">
      <dgm:prSet presAssocID="{E4D297AF-BFED-43E6-BDAD-D3C377A234E2}" presName="sibTrans" presStyleCnt="0"/>
      <dgm:spPr/>
    </dgm:pt>
    <dgm:pt modelId="{E0069909-71A5-401B-B6CC-723CEA4B8065}" type="pres">
      <dgm:prSet presAssocID="{B0BC0BA8-D020-496A-9D57-0495256C0DBE}" presName="node" presStyleLbl="node1" presStyleIdx="2" presStyleCnt="5" custScaleY="123956">
        <dgm:presLayoutVars>
          <dgm:bulletEnabled val="1"/>
        </dgm:presLayoutVars>
      </dgm:prSet>
      <dgm:spPr/>
      <dgm:t>
        <a:bodyPr/>
        <a:lstStyle/>
        <a:p>
          <a:endParaRPr lang="lv-LV"/>
        </a:p>
      </dgm:t>
    </dgm:pt>
    <dgm:pt modelId="{96263AB5-B673-4D35-9214-03A993415C74}" type="pres">
      <dgm:prSet presAssocID="{D22B878D-3363-4956-AE60-6F6371ABA3C1}" presName="sibTrans" presStyleCnt="0"/>
      <dgm:spPr/>
    </dgm:pt>
    <dgm:pt modelId="{84977DFB-6B24-4869-BCD1-633DD31C9FDA}" type="pres">
      <dgm:prSet presAssocID="{9B5244A6-2096-4B9D-8F79-AFFD6266F8CC}" presName="node" presStyleLbl="node1" presStyleIdx="3" presStyleCnt="5">
        <dgm:presLayoutVars>
          <dgm:bulletEnabled val="1"/>
        </dgm:presLayoutVars>
      </dgm:prSet>
      <dgm:spPr/>
      <dgm:t>
        <a:bodyPr/>
        <a:lstStyle/>
        <a:p>
          <a:endParaRPr lang="lv-LV"/>
        </a:p>
      </dgm:t>
    </dgm:pt>
    <dgm:pt modelId="{2766F393-6D33-4925-A138-2E49DB2170FD}" type="pres">
      <dgm:prSet presAssocID="{A86A10CE-AC46-423E-84FF-39450852E9CC}" presName="sibTrans" presStyleCnt="0"/>
      <dgm:spPr/>
    </dgm:pt>
    <dgm:pt modelId="{34076B0A-4B14-40DA-8A3F-EDC6099036D2}" type="pres">
      <dgm:prSet presAssocID="{CA8F73D1-A698-44F2-9BD6-42758DEA185A}" presName="node" presStyleLbl="node1" presStyleIdx="4" presStyleCnt="5" custScaleX="38747">
        <dgm:presLayoutVars>
          <dgm:bulletEnabled val="1"/>
        </dgm:presLayoutVars>
      </dgm:prSet>
      <dgm:spPr/>
      <dgm:t>
        <a:bodyPr/>
        <a:lstStyle/>
        <a:p>
          <a:endParaRPr lang="lv-LV"/>
        </a:p>
      </dgm:t>
    </dgm:pt>
  </dgm:ptLst>
  <dgm:cxnLst>
    <dgm:cxn modelId="{37169CBF-88E1-4074-904D-8766AE556B26}" srcId="{3C261F7E-3AC4-4D1A-A5CA-1D7BD5664D90}" destId="{7FDC3C77-6FB7-405D-AF8E-9826BE5C577A}" srcOrd="1" destOrd="0" parTransId="{BB8357E0-0DA9-4928-AAD3-AF6FB6C0DEF7}" sibTransId="{E4D297AF-BFED-43E6-BDAD-D3C377A234E2}"/>
    <dgm:cxn modelId="{5CE81CA9-F706-4C01-9A74-ED8143AD19A7}" type="presOf" srcId="{7FDC3C77-6FB7-405D-AF8E-9826BE5C577A}" destId="{4150E3B4-6723-4B2D-B701-7E2759A8AC1E}" srcOrd="0" destOrd="0" presId="urn:microsoft.com/office/officeart/2005/8/layout/default"/>
    <dgm:cxn modelId="{66012244-EFB5-4398-B227-EC859B0002DB}" srcId="{3C261F7E-3AC4-4D1A-A5CA-1D7BD5664D90}" destId="{B0BC0BA8-D020-496A-9D57-0495256C0DBE}" srcOrd="2" destOrd="0" parTransId="{8F5CAFE4-A63C-4948-8727-1C091F4E1FB2}" sibTransId="{D22B878D-3363-4956-AE60-6F6371ABA3C1}"/>
    <dgm:cxn modelId="{26EC63FE-99BD-42EF-8224-3CD4FE8538F2}" type="presOf" srcId="{CA8F73D1-A698-44F2-9BD6-42758DEA185A}" destId="{34076B0A-4B14-40DA-8A3F-EDC6099036D2}" srcOrd="0" destOrd="0" presId="urn:microsoft.com/office/officeart/2005/8/layout/default"/>
    <dgm:cxn modelId="{D75C057C-1A66-46D7-B88C-48B22B9AC92F}" srcId="{3C261F7E-3AC4-4D1A-A5CA-1D7BD5664D90}" destId="{CA8F73D1-A698-44F2-9BD6-42758DEA185A}" srcOrd="4" destOrd="0" parTransId="{CCFB176B-5EDA-4049-AABB-7467B37923C5}" sibTransId="{95C76865-44C5-4ECD-A0AD-91035A1431A4}"/>
    <dgm:cxn modelId="{EB1D1E73-F291-402B-9E52-91C15A2F9FBA}" type="presOf" srcId="{3C261F7E-3AC4-4D1A-A5CA-1D7BD5664D90}" destId="{04272A14-C25C-4A33-B44F-8504EAF74631}" srcOrd="0" destOrd="0" presId="urn:microsoft.com/office/officeart/2005/8/layout/default"/>
    <dgm:cxn modelId="{8C21EC0E-9044-4726-B67B-D444234A2010}" type="presOf" srcId="{B0BC0BA8-D020-496A-9D57-0495256C0DBE}" destId="{E0069909-71A5-401B-B6CC-723CEA4B8065}" srcOrd="0" destOrd="0" presId="urn:microsoft.com/office/officeart/2005/8/layout/default"/>
    <dgm:cxn modelId="{57313035-6A3B-4369-B3A8-33D66F8AEF2E}" srcId="{3C261F7E-3AC4-4D1A-A5CA-1D7BD5664D90}" destId="{9B5244A6-2096-4B9D-8F79-AFFD6266F8CC}" srcOrd="3" destOrd="0" parTransId="{1D41492D-6CD1-440B-AFBB-727DBE798AFF}" sibTransId="{A86A10CE-AC46-423E-84FF-39450852E9CC}"/>
    <dgm:cxn modelId="{822D0F87-8446-4C4F-87AF-A6063C224982}" type="presOf" srcId="{9B5244A6-2096-4B9D-8F79-AFFD6266F8CC}" destId="{84977DFB-6B24-4869-BCD1-633DD31C9FDA}" srcOrd="0" destOrd="0" presId="urn:microsoft.com/office/officeart/2005/8/layout/default"/>
    <dgm:cxn modelId="{356708DC-D83A-4D7A-A5CF-0C0C72C6390D}" type="presOf" srcId="{CF3359AD-8B81-40D7-A29D-260DB2DC6AC4}" destId="{BA2A7598-2625-4125-A57E-44C06B002E92}" srcOrd="0" destOrd="0" presId="urn:microsoft.com/office/officeart/2005/8/layout/default"/>
    <dgm:cxn modelId="{1A951E5F-33BD-418D-B2E9-C64F1CF7FAF7}" srcId="{3C261F7E-3AC4-4D1A-A5CA-1D7BD5664D90}" destId="{CF3359AD-8B81-40D7-A29D-260DB2DC6AC4}" srcOrd="0" destOrd="0" parTransId="{BBC53757-0A6D-4BF8-903B-78A165B8FB8C}" sibTransId="{8E770485-92A9-4FD4-8ED6-195558F161CF}"/>
    <dgm:cxn modelId="{9FE96774-770F-41BA-B49E-D061BB29DAC9}" type="presParOf" srcId="{04272A14-C25C-4A33-B44F-8504EAF74631}" destId="{BA2A7598-2625-4125-A57E-44C06B002E92}" srcOrd="0" destOrd="0" presId="urn:microsoft.com/office/officeart/2005/8/layout/default"/>
    <dgm:cxn modelId="{AD4577E6-C07C-43DA-86C1-57F4D50E1849}" type="presParOf" srcId="{04272A14-C25C-4A33-B44F-8504EAF74631}" destId="{A093BC1D-FBE8-402C-8E12-F27E5F5354BE}" srcOrd="1" destOrd="0" presId="urn:microsoft.com/office/officeart/2005/8/layout/default"/>
    <dgm:cxn modelId="{76BB1EF9-8844-41AC-84FD-ECCA79035B7D}" type="presParOf" srcId="{04272A14-C25C-4A33-B44F-8504EAF74631}" destId="{4150E3B4-6723-4B2D-B701-7E2759A8AC1E}" srcOrd="2" destOrd="0" presId="urn:microsoft.com/office/officeart/2005/8/layout/default"/>
    <dgm:cxn modelId="{D85ADA93-E76B-4FE7-85A7-401AD2CE8292}" type="presParOf" srcId="{04272A14-C25C-4A33-B44F-8504EAF74631}" destId="{A5339C67-569C-48B8-BDDB-18713E5DA6E9}" srcOrd="3" destOrd="0" presId="urn:microsoft.com/office/officeart/2005/8/layout/default"/>
    <dgm:cxn modelId="{19961274-A2AC-4FF8-9786-CF07EBE04A06}" type="presParOf" srcId="{04272A14-C25C-4A33-B44F-8504EAF74631}" destId="{E0069909-71A5-401B-B6CC-723CEA4B8065}" srcOrd="4" destOrd="0" presId="urn:microsoft.com/office/officeart/2005/8/layout/default"/>
    <dgm:cxn modelId="{9ACBDD3F-F23A-4B2C-846C-8C927D859F82}" type="presParOf" srcId="{04272A14-C25C-4A33-B44F-8504EAF74631}" destId="{96263AB5-B673-4D35-9214-03A993415C74}" srcOrd="5" destOrd="0" presId="urn:microsoft.com/office/officeart/2005/8/layout/default"/>
    <dgm:cxn modelId="{C5E9E58A-25E4-4976-98E9-40BDA652BEE5}" type="presParOf" srcId="{04272A14-C25C-4A33-B44F-8504EAF74631}" destId="{84977DFB-6B24-4869-BCD1-633DD31C9FDA}" srcOrd="6" destOrd="0" presId="urn:microsoft.com/office/officeart/2005/8/layout/default"/>
    <dgm:cxn modelId="{A492C5E6-1DA3-47CA-802E-4856DD0C2752}" type="presParOf" srcId="{04272A14-C25C-4A33-B44F-8504EAF74631}" destId="{2766F393-6D33-4925-A138-2E49DB2170FD}" srcOrd="7" destOrd="0" presId="urn:microsoft.com/office/officeart/2005/8/layout/default"/>
    <dgm:cxn modelId="{2A4555A8-AF4D-4883-B3C8-F18803666F23}" type="presParOf" srcId="{04272A14-C25C-4A33-B44F-8504EAF74631}" destId="{34076B0A-4B14-40DA-8A3F-EDC6099036D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20F24C-A4A0-4C31-9D0F-5EBC33889726}" type="doc">
      <dgm:prSet loTypeId="urn:microsoft.com/office/officeart/2005/8/layout/vList6" loCatId="process" qsTypeId="urn:microsoft.com/office/officeart/2005/8/quickstyle/simple1" qsCatId="simple" csTypeId="urn:microsoft.com/office/officeart/2005/8/colors/accent3_2" csCatId="accent3" phldr="1"/>
      <dgm:spPr/>
      <dgm:t>
        <a:bodyPr/>
        <a:lstStyle/>
        <a:p>
          <a:endParaRPr lang="lv-LV"/>
        </a:p>
      </dgm:t>
    </dgm:pt>
    <dgm:pt modelId="{30D3F2F0-B908-42DA-9228-CD91A7975F50}">
      <dgm:prSet phldrT="[Text]"/>
      <dgm:spPr/>
      <dgm:t>
        <a:bodyPr/>
        <a:lstStyle/>
        <a:p>
          <a:r>
            <a:rPr lang="lv-LV" dirty="0" smtClean="0"/>
            <a:t>adoptētāji</a:t>
          </a:r>
          <a:endParaRPr lang="lv-LV" dirty="0"/>
        </a:p>
      </dgm:t>
    </dgm:pt>
    <dgm:pt modelId="{6BC25526-922E-41E2-AABA-6EC7669DE8CD}" type="parTrans" cxnId="{A22E0701-A616-48AD-8864-6A62C728D89B}">
      <dgm:prSet/>
      <dgm:spPr/>
      <dgm:t>
        <a:bodyPr/>
        <a:lstStyle/>
        <a:p>
          <a:endParaRPr lang="lv-LV"/>
        </a:p>
      </dgm:t>
    </dgm:pt>
    <dgm:pt modelId="{5CFE0AEE-7D38-4934-AB91-E4D0141906F5}" type="sibTrans" cxnId="{A22E0701-A616-48AD-8864-6A62C728D89B}">
      <dgm:prSet/>
      <dgm:spPr/>
      <dgm:t>
        <a:bodyPr/>
        <a:lstStyle/>
        <a:p>
          <a:endParaRPr lang="lv-LV"/>
        </a:p>
      </dgm:t>
    </dgm:pt>
    <dgm:pt modelId="{1BC232DD-047B-49FF-8B11-92AB61C1F3CC}">
      <dgm:prSet phldrT="[Text]" custT="1"/>
      <dgm:spPr/>
      <dgm:t>
        <a:bodyPr/>
        <a:lstStyle/>
        <a:p>
          <a:r>
            <a:rPr lang="lv-LV" sz="1400" dirty="0" smtClean="0"/>
            <a:t>Apmācīt potenciālos adoptētājus pirms statusa piešķiršanas, lai adoptētāji iegūtu zināšanas par adopcijas procesu kopumā un turpmāko bērnu audzināšanu ģimenē</a:t>
          </a:r>
          <a:endParaRPr lang="lv-LV" sz="1400" dirty="0"/>
        </a:p>
      </dgm:t>
    </dgm:pt>
    <dgm:pt modelId="{1BC517E2-CD7C-4945-9988-97A65AB15E41}" type="parTrans" cxnId="{6202EE7F-0A90-4251-8E6B-E4FD20D4D355}">
      <dgm:prSet/>
      <dgm:spPr/>
      <dgm:t>
        <a:bodyPr/>
        <a:lstStyle/>
        <a:p>
          <a:endParaRPr lang="lv-LV"/>
        </a:p>
      </dgm:t>
    </dgm:pt>
    <dgm:pt modelId="{46224504-D951-46AE-80CE-0857A4075BEA}" type="sibTrans" cxnId="{6202EE7F-0A90-4251-8E6B-E4FD20D4D355}">
      <dgm:prSet/>
      <dgm:spPr/>
      <dgm:t>
        <a:bodyPr/>
        <a:lstStyle/>
        <a:p>
          <a:endParaRPr lang="lv-LV"/>
        </a:p>
      </dgm:t>
    </dgm:pt>
    <dgm:pt modelId="{3B8274D4-D03F-477F-B1AF-9899D91356B6}">
      <dgm:prSet phldrT="[Text]" custT="1"/>
      <dgm:spPr/>
      <dgm:t>
        <a:bodyPr/>
        <a:lstStyle/>
        <a:p>
          <a:r>
            <a:rPr lang="lv-LV" sz="1400" dirty="0" smtClean="0">
              <a:solidFill>
                <a:srgbClr val="0070C0"/>
              </a:solidFill>
            </a:rPr>
            <a:t>Palielināt atlīdzību par adoptējamā bērna aprūpi ( 49,80 EUR  -&gt; 171 EUR jeb BKP līdz 1,5 g.)</a:t>
          </a:r>
          <a:endParaRPr lang="lv-LV" sz="1400" dirty="0">
            <a:solidFill>
              <a:srgbClr val="0070C0"/>
            </a:solidFill>
          </a:endParaRPr>
        </a:p>
      </dgm:t>
    </dgm:pt>
    <dgm:pt modelId="{D959089C-6DBB-480C-8117-EAEBDB8B5692}" type="parTrans" cxnId="{1F56E97D-37B3-4701-B016-ABB154297D61}">
      <dgm:prSet/>
      <dgm:spPr/>
      <dgm:t>
        <a:bodyPr/>
        <a:lstStyle/>
        <a:p>
          <a:endParaRPr lang="lv-LV"/>
        </a:p>
      </dgm:t>
    </dgm:pt>
    <dgm:pt modelId="{446CC1A3-101C-43B7-B282-B3E2BC4DDB3B}" type="sibTrans" cxnId="{1F56E97D-37B3-4701-B016-ABB154297D61}">
      <dgm:prSet/>
      <dgm:spPr/>
      <dgm:t>
        <a:bodyPr/>
        <a:lstStyle/>
        <a:p>
          <a:endParaRPr lang="lv-LV"/>
        </a:p>
      </dgm:t>
    </dgm:pt>
    <dgm:pt modelId="{71EE49D8-4F1F-4F4A-A6A9-4436E4EDC2CD}">
      <dgm:prSet phldrT="[Text]"/>
      <dgm:spPr/>
      <dgm:t>
        <a:bodyPr/>
        <a:lstStyle/>
        <a:p>
          <a:r>
            <a:rPr lang="lv-LV" dirty="0" smtClean="0"/>
            <a:t>aizbildņi</a:t>
          </a:r>
          <a:endParaRPr lang="lv-LV" dirty="0"/>
        </a:p>
      </dgm:t>
    </dgm:pt>
    <dgm:pt modelId="{E571333C-7106-4344-AA45-6A44BA4455F0}" type="parTrans" cxnId="{DAD45C4C-2C0C-48B4-825D-E3EC11906D51}">
      <dgm:prSet/>
      <dgm:spPr/>
      <dgm:t>
        <a:bodyPr/>
        <a:lstStyle/>
        <a:p>
          <a:endParaRPr lang="lv-LV"/>
        </a:p>
      </dgm:t>
    </dgm:pt>
    <dgm:pt modelId="{3D5D0831-C969-4C0C-B811-9635AC3451D7}" type="sibTrans" cxnId="{DAD45C4C-2C0C-48B4-825D-E3EC11906D51}">
      <dgm:prSet/>
      <dgm:spPr/>
      <dgm:t>
        <a:bodyPr/>
        <a:lstStyle/>
        <a:p>
          <a:endParaRPr lang="lv-LV"/>
        </a:p>
      </dgm:t>
    </dgm:pt>
    <dgm:pt modelId="{958BBF09-5B1C-4638-B4A3-6D56A0D32420}">
      <dgm:prSet phldrT="[Text]" custT="1"/>
      <dgm:spPr/>
      <dgm:t>
        <a:bodyPr anchor="ctr"/>
        <a:lstStyle/>
        <a:p>
          <a:r>
            <a:rPr lang="lv-LV" sz="1400" dirty="0" smtClean="0"/>
            <a:t> sniegt psiholoģisko atbalstu audžuģimenēm, aizbildņiem, bāreņiem, bez vecāku gādības esošajiem bēriem u.c.</a:t>
          </a:r>
          <a:endParaRPr lang="lv-LV" sz="1400" dirty="0"/>
        </a:p>
      </dgm:t>
    </dgm:pt>
    <dgm:pt modelId="{806DAA1A-FE94-483E-9641-29382DC74B3C}" type="parTrans" cxnId="{EF8D9759-F0F8-4DCE-99A1-475169F857F0}">
      <dgm:prSet/>
      <dgm:spPr/>
      <dgm:t>
        <a:bodyPr/>
        <a:lstStyle/>
        <a:p>
          <a:endParaRPr lang="lv-LV"/>
        </a:p>
      </dgm:t>
    </dgm:pt>
    <dgm:pt modelId="{2D16F7FB-CC08-4DF9-9937-F54CD3AC8EBE}" type="sibTrans" cxnId="{EF8D9759-F0F8-4DCE-99A1-475169F857F0}">
      <dgm:prSet/>
      <dgm:spPr/>
      <dgm:t>
        <a:bodyPr/>
        <a:lstStyle/>
        <a:p>
          <a:endParaRPr lang="lv-LV"/>
        </a:p>
      </dgm:t>
    </dgm:pt>
    <dgm:pt modelId="{EE144487-BD6A-47A2-85EA-266BAF0583F4}">
      <dgm:prSet phldrT="[Text]" custT="1"/>
      <dgm:spPr/>
      <dgm:t>
        <a:bodyPr/>
        <a:lstStyle/>
        <a:p>
          <a:r>
            <a:rPr lang="lv-LV" sz="1400" dirty="0" smtClean="0">
              <a:solidFill>
                <a:srgbClr val="0070C0"/>
              </a:solidFill>
            </a:rPr>
            <a:t>Dubultot iemaksu apmēru pensiju un bezdarba apdrošināšanai (71,14 EUR -&gt; 142,29 EUR)</a:t>
          </a:r>
          <a:endParaRPr lang="lv-LV" sz="1400" dirty="0">
            <a:solidFill>
              <a:srgbClr val="0070C0"/>
            </a:solidFill>
          </a:endParaRPr>
        </a:p>
      </dgm:t>
    </dgm:pt>
    <dgm:pt modelId="{9559BD8C-6BFD-4BBD-8060-D9F010F55DC0}" type="parTrans" cxnId="{F5E11AAC-D030-4AE2-9EA4-9F6818F7B1E9}">
      <dgm:prSet/>
      <dgm:spPr/>
      <dgm:t>
        <a:bodyPr/>
        <a:lstStyle/>
        <a:p>
          <a:endParaRPr lang="lv-LV"/>
        </a:p>
      </dgm:t>
    </dgm:pt>
    <dgm:pt modelId="{34D8BDA1-5F9C-42F2-BAA0-5A265D30DDE8}" type="sibTrans" cxnId="{F5E11AAC-D030-4AE2-9EA4-9F6818F7B1E9}">
      <dgm:prSet/>
      <dgm:spPr/>
      <dgm:t>
        <a:bodyPr/>
        <a:lstStyle/>
        <a:p>
          <a:endParaRPr lang="lv-LV"/>
        </a:p>
      </dgm:t>
    </dgm:pt>
    <dgm:pt modelId="{A96D3DFF-83C8-4656-A3AC-2FDA46A5418F}">
      <dgm:prSet phldrT="[Text]" custT="1"/>
      <dgm:spPr/>
      <dgm:t>
        <a:bodyPr/>
        <a:lstStyle/>
        <a:p>
          <a:r>
            <a:rPr lang="lv-LV" sz="1400" dirty="0" smtClean="0"/>
            <a:t>Veikt iemaksas invaliditātes apdrošināšanai no 142,29 EUR</a:t>
          </a:r>
          <a:endParaRPr lang="lv-LV" sz="1400" dirty="0"/>
        </a:p>
      </dgm:t>
    </dgm:pt>
    <dgm:pt modelId="{9BB3A02B-D7B4-440D-91F9-045AAD2EF14E}" type="parTrans" cxnId="{DF94DEF6-1389-4F9B-B9DD-A389A29A4C01}">
      <dgm:prSet/>
      <dgm:spPr/>
      <dgm:t>
        <a:bodyPr/>
        <a:lstStyle/>
        <a:p>
          <a:endParaRPr lang="lv-LV"/>
        </a:p>
      </dgm:t>
    </dgm:pt>
    <dgm:pt modelId="{AF622874-82B7-4AB6-9F4F-F14F9C48846B}" type="sibTrans" cxnId="{DF94DEF6-1389-4F9B-B9DD-A389A29A4C01}">
      <dgm:prSet/>
      <dgm:spPr/>
      <dgm:t>
        <a:bodyPr/>
        <a:lstStyle/>
        <a:p>
          <a:endParaRPr lang="lv-LV"/>
        </a:p>
      </dgm:t>
    </dgm:pt>
    <dgm:pt modelId="{BF281032-F95C-4C7F-A4D7-23580DDE7A2B}">
      <dgm:prSet phldrT="[Text]" custT="1"/>
      <dgm:spPr/>
      <dgm:t>
        <a:bodyPr/>
        <a:lstStyle/>
        <a:p>
          <a:r>
            <a:rPr lang="lv-LV" sz="1400" dirty="0" smtClean="0">
              <a:solidFill>
                <a:srgbClr val="0070C0"/>
              </a:solidFill>
            </a:rPr>
            <a:t>Apmaksāt 10 kalendāras dienas ilgu atvaļinājumu par bērna vecumā līdz 3 gadiem adopciju (analoģiski kā paternitātes pabalsts tēvam)</a:t>
          </a:r>
          <a:endParaRPr lang="lv-LV" sz="1400" dirty="0">
            <a:solidFill>
              <a:srgbClr val="0070C0"/>
            </a:solidFill>
          </a:endParaRPr>
        </a:p>
      </dgm:t>
    </dgm:pt>
    <dgm:pt modelId="{86F7386A-2749-406F-B375-4C85F2A3C49F}" type="parTrans" cxnId="{3D5AF647-2FD0-4CEB-A5E7-397BCD3CB6AC}">
      <dgm:prSet/>
      <dgm:spPr/>
      <dgm:t>
        <a:bodyPr/>
        <a:lstStyle/>
        <a:p>
          <a:endParaRPr lang="lv-LV"/>
        </a:p>
      </dgm:t>
    </dgm:pt>
    <dgm:pt modelId="{FA18A160-28EA-4DFD-9C4B-B56BFBD4650D}" type="sibTrans" cxnId="{3D5AF647-2FD0-4CEB-A5E7-397BCD3CB6AC}">
      <dgm:prSet/>
      <dgm:spPr/>
      <dgm:t>
        <a:bodyPr/>
        <a:lstStyle/>
        <a:p>
          <a:endParaRPr lang="lv-LV"/>
        </a:p>
      </dgm:t>
    </dgm:pt>
    <dgm:pt modelId="{85C6DD28-4080-4448-BB44-F3961F1CC0D2}">
      <dgm:prSet phldrT="[Text]" custT="1"/>
      <dgm:spPr/>
      <dgm:t>
        <a:bodyPr anchor="ctr"/>
        <a:lstStyle/>
        <a:p>
          <a:r>
            <a:rPr lang="lv-LV" sz="1400" dirty="0" smtClean="0">
              <a:solidFill>
                <a:srgbClr val="0070C0"/>
              </a:solidFill>
            </a:rPr>
            <a:t>Palielināt pabalstu aizbildnim bērna uzturam un noteikt to minimālo uzturlīdzekļu apmērā (45,53 EUR -&gt; 80 EUR vai 96 EUR atkarībā no bērna vecuma)</a:t>
          </a:r>
          <a:endParaRPr lang="lv-LV" sz="1400" dirty="0">
            <a:solidFill>
              <a:srgbClr val="0070C0"/>
            </a:solidFill>
          </a:endParaRPr>
        </a:p>
      </dgm:t>
    </dgm:pt>
    <dgm:pt modelId="{35A4B1A8-42CC-415A-B429-62A1AD2C77B5}" type="parTrans" cxnId="{57DECE64-2704-4C05-86CD-44A9B7EFABEE}">
      <dgm:prSet/>
      <dgm:spPr/>
      <dgm:t>
        <a:bodyPr/>
        <a:lstStyle/>
        <a:p>
          <a:endParaRPr lang="lv-LV"/>
        </a:p>
      </dgm:t>
    </dgm:pt>
    <dgm:pt modelId="{3268CF4F-6413-4E16-818F-62AB4AC48F80}" type="sibTrans" cxnId="{57DECE64-2704-4C05-86CD-44A9B7EFABEE}">
      <dgm:prSet/>
      <dgm:spPr/>
      <dgm:t>
        <a:bodyPr/>
        <a:lstStyle/>
        <a:p>
          <a:endParaRPr lang="lv-LV"/>
        </a:p>
      </dgm:t>
    </dgm:pt>
    <dgm:pt modelId="{90073FAA-B2F8-460C-A8E5-39D1F68E789E}" type="pres">
      <dgm:prSet presAssocID="{0C20F24C-A4A0-4C31-9D0F-5EBC33889726}" presName="Name0" presStyleCnt="0">
        <dgm:presLayoutVars>
          <dgm:dir/>
          <dgm:animLvl val="lvl"/>
          <dgm:resizeHandles/>
        </dgm:presLayoutVars>
      </dgm:prSet>
      <dgm:spPr/>
      <dgm:t>
        <a:bodyPr/>
        <a:lstStyle/>
        <a:p>
          <a:endParaRPr lang="lv-LV"/>
        </a:p>
      </dgm:t>
    </dgm:pt>
    <dgm:pt modelId="{5EA0257F-E39F-4783-9FEC-08DBBCFA02F2}" type="pres">
      <dgm:prSet presAssocID="{30D3F2F0-B908-42DA-9228-CD91A7975F50}" presName="linNode" presStyleCnt="0"/>
      <dgm:spPr/>
      <dgm:t>
        <a:bodyPr/>
        <a:lstStyle/>
        <a:p>
          <a:endParaRPr lang="lv-LV"/>
        </a:p>
      </dgm:t>
    </dgm:pt>
    <dgm:pt modelId="{77404833-5328-4529-B322-2E5679D2B662}" type="pres">
      <dgm:prSet presAssocID="{30D3F2F0-B908-42DA-9228-CD91A7975F50}" presName="parentShp" presStyleLbl="node1" presStyleIdx="0" presStyleCnt="2" custScaleX="108121">
        <dgm:presLayoutVars>
          <dgm:bulletEnabled val="1"/>
        </dgm:presLayoutVars>
      </dgm:prSet>
      <dgm:spPr/>
      <dgm:t>
        <a:bodyPr/>
        <a:lstStyle/>
        <a:p>
          <a:endParaRPr lang="lv-LV"/>
        </a:p>
      </dgm:t>
    </dgm:pt>
    <dgm:pt modelId="{16C72F29-C22B-4AF3-BA1F-BAA0AF6244ED}" type="pres">
      <dgm:prSet presAssocID="{30D3F2F0-B908-42DA-9228-CD91A7975F50}" presName="childShp" presStyleLbl="bgAccFollowNode1" presStyleIdx="0" presStyleCnt="2" custScaleX="257750" custScaleY="223770">
        <dgm:presLayoutVars>
          <dgm:bulletEnabled val="1"/>
        </dgm:presLayoutVars>
      </dgm:prSet>
      <dgm:spPr/>
      <dgm:t>
        <a:bodyPr/>
        <a:lstStyle/>
        <a:p>
          <a:endParaRPr lang="lv-LV"/>
        </a:p>
      </dgm:t>
    </dgm:pt>
    <dgm:pt modelId="{317A7674-3B34-4CC2-BA59-E61BA5DE3BA5}" type="pres">
      <dgm:prSet presAssocID="{5CFE0AEE-7D38-4934-AB91-E4D0141906F5}" presName="spacing" presStyleCnt="0"/>
      <dgm:spPr/>
      <dgm:t>
        <a:bodyPr/>
        <a:lstStyle/>
        <a:p>
          <a:endParaRPr lang="lv-LV"/>
        </a:p>
      </dgm:t>
    </dgm:pt>
    <dgm:pt modelId="{45A08BA7-373E-49E1-9363-FBEFDC19F3ED}" type="pres">
      <dgm:prSet presAssocID="{71EE49D8-4F1F-4F4A-A6A9-4436E4EDC2CD}" presName="linNode" presStyleCnt="0"/>
      <dgm:spPr/>
      <dgm:t>
        <a:bodyPr/>
        <a:lstStyle/>
        <a:p>
          <a:endParaRPr lang="lv-LV"/>
        </a:p>
      </dgm:t>
    </dgm:pt>
    <dgm:pt modelId="{4DF50BE3-8462-417E-9C02-5047E5E6CAC4}" type="pres">
      <dgm:prSet presAssocID="{71EE49D8-4F1F-4F4A-A6A9-4436E4EDC2CD}" presName="parentShp" presStyleLbl="node1" presStyleIdx="1" presStyleCnt="2">
        <dgm:presLayoutVars>
          <dgm:bulletEnabled val="1"/>
        </dgm:presLayoutVars>
      </dgm:prSet>
      <dgm:spPr/>
      <dgm:t>
        <a:bodyPr/>
        <a:lstStyle/>
        <a:p>
          <a:endParaRPr lang="lv-LV"/>
        </a:p>
      </dgm:t>
    </dgm:pt>
    <dgm:pt modelId="{A4AD4310-D101-4788-97A0-9007B8B52BAF}" type="pres">
      <dgm:prSet presAssocID="{71EE49D8-4F1F-4F4A-A6A9-4436E4EDC2CD}" presName="childShp" presStyleLbl="bgAccFollowNode1" presStyleIdx="1" presStyleCnt="2" custScaleX="231246" custScaleY="135132" custLinFactNeighborX="-1878" custLinFactNeighborY="1464">
        <dgm:presLayoutVars>
          <dgm:bulletEnabled val="1"/>
        </dgm:presLayoutVars>
      </dgm:prSet>
      <dgm:spPr/>
      <dgm:t>
        <a:bodyPr/>
        <a:lstStyle/>
        <a:p>
          <a:endParaRPr lang="lv-LV"/>
        </a:p>
      </dgm:t>
    </dgm:pt>
  </dgm:ptLst>
  <dgm:cxnLst>
    <dgm:cxn modelId="{F5E11AAC-D030-4AE2-9EA4-9F6818F7B1E9}" srcId="{30D3F2F0-B908-42DA-9228-CD91A7975F50}" destId="{EE144487-BD6A-47A2-85EA-266BAF0583F4}" srcOrd="2" destOrd="0" parTransId="{9559BD8C-6BFD-4BBD-8060-D9F010F55DC0}" sibTransId="{34D8BDA1-5F9C-42F2-BAA0-5A265D30DDE8}"/>
    <dgm:cxn modelId="{E0F2FE07-A541-4281-81FE-AE8096B312B3}" type="presOf" srcId="{71EE49D8-4F1F-4F4A-A6A9-4436E4EDC2CD}" destId="{4DF50BE3-8462-417E-9C02-5047E5E6CAC4}" srcOrd="0" destOrd="0" presId="urn:microsoft.com/office/officeart/2005/8/layout/vList6"/>
    <dgm:cxn modelId="{CD3524AF-2723-4BAD-9CA5-C7FF1FBDD727}" type="presOf" srcId="{3B8274D4-D03F-477F-B1AF-9899D91356B6}" destId="{16C72F29-C22B-4AF3-BA1F-BAA0AF6244ED}" srcOrd="0" destOrd="1" presId="urn:microsoft.com/office/officeart/2005/8/layout/vList6"/>
    <dgm:cxn modelId="{57DECE64-2704-4C05-86CD-44A9B7EFABEE}" srcId="{71EE49D8-4F1F-4F4A-A6A9-4436E4EDC2CD}" destId="{85C6DD28-4080-4448-BB44-F3961F1CC0D2}" srcOrd="0" destOrd="0" parTransId="{35A4B1A8-42CC-415A-B429-62A1AD2C77B5}" sibTransId="{3268CF4F-6413-4E16-818F-62AB4AC48F80}"/>
    <dgm:cxn modelId="{3D5AF647-2FD0-4CEB-A5E7-397BCD3CB6AC}" srcId="{30D3F2F0-B908-42DA-9228-CD91A7975F50}" destId="{BF281032-F95C-4C7F-A4D7-23580DDE7A2B}" srcOrd="4" destOrd="0" parTransId="{86F7386A-2749-406F-B375-4C85F2A3C49F}" sibTransId="{FA18A160-28EA-4DFD-9C4B-B56BFBD4650D}"/>
    <dgm:cxn modelId="{F1408EF8-2DD6-4C5C-A93E-9743C2F7DAA8}" type="presOf" srcId="{BF281032-F95C-4C7F-A4D7-23580DDE7A2B}" destId="{16C72F29-C22B-4AF3-BA1F-BAA0AF6244ED}" srcOrd="0" destOrd="4" presId="urn:microsoft.com/office/officeart/2005/8/layout/vList6"/>
    <dgm:cxn modelId="{1F56E97D-37B3-4701-B016-ABB154297D61}" srcId="{30D3F2F0-B908-42DA-9228-CD91A7975F50}" destId="{3B8274D4-D03F-477F-B1AF-9899D91356B6}" srcOrd="1" destOrd="0" parTransId="{D959089C-6DBB-480C-8117-EAEBDB8B5692}" sibTransId="{446CC1A3-101C-43B7-B282-B3E2BC4DDB3B}"/>
    <dgm:cxn modelId="{B3870EF5-AE87-43D0-B3D0-899C56F87D2C}" type="presOf" srcId="{85C6DD28-4080-4448-BB44-F3961F1CC0D2}" destId="{A4AD4310-D101-4788-97A0-9007B8B52BAF}" srcOrd="0" destOrd="0" presId="urn:microsoft.com/office/officeart/2005/8/layout/vList6"/>
    <dgm:cxn modelId="{DA1E3CD4-E3A4-4FD0-864D-41D8E6C51D4C}" type="presOf" srcId="{1BC232DD-047B-49FF-8B11-92AB61C1F3CC}" destId="{16C72F29-C22B-4AF3-BA1F-BAA0AF6244ED}" srcOrd="0" destOrd="0" presId="urn:microsoft.com/office/officeart/2005/8/layout/vList6"/>
    <dgm:cxn modelId="{9FB1D313-6652-41A9-9625-E3045FE61766}" type="presOf" srcId="{EE144487-BD6A-47A2-85EA-266BAF0583F4}" destId="{16C72F29-C22B-4AF3-BA1F-BAA0AF6244ED}" srcOrd="0" destOrd="2" presId="urn:microsoft.com/office/officeart/2005/8/layout/vList6"/>
    <dgm:cxn modelId="{3944E063-0930-47BE-9836-A19558A6C56E}" type="presOf" srcId="{958BBF09-5B1C-4638-B4A3-6D56A0D32420}" destId="{A4AD4310-D101-4788-97A0-9007B8B52BAF}" srcOrd="0" destOrd="1" presId="urn:microsoft.com/office/officeart/2005/8/layout/vList6"/>
    <dgm:cxn modelId="{A0A1C214-D939-44C3-821D-27727EDFE851}" type="presOf" srcId="{30D3F2F0-B908-42DA-9228-CD91A7975F50}" destId="{77404833-5328-4529-B322-2E5679D2B662}" srcOrd="0" destOrd="0" presId="urn:microsoft.com/office/officeart/2005/8/layout/vList6"/>
    <dgm:cxn modelId="{DAD45C4C-2C0C-48B4-825D-E3EC11906D51}" srcId="{0C20F24C-A4A0-4C31-9D0F-5EBC33889726}" destId="{71EE49D8-4F1F-4F4A-A6A9-4436E4EDC2CD}" srcOrd="1" destOrd="0" parTransId="{E571333C-7106-4344-AA45-6A44BA4455F0}" sibTransId="{3D5D0831-C969-4C0C-B811-9635AC3451D7}"/>
    <dgm:cxn modelId="{DF94DEF6-1389-4F9B-B9DD-A389A29A4C01}" srcId="{30D3F2F0-B908-42DA-9228-CD91A7975F50}" destId="{A96D3DFF-83C8-4656-A3AC-2FDA46A5418F}" srcOrd="3" destOrd="0" parTransId="{9BB3A02B-D7B4-440D-91F9-045AAD2EF14E}" sibTransId="{AF622874-82B7-4AB6-9F4F-F14F9C48846B}"/>
    <dgm:cxn modelId="{EF8D9759-F0F8-4DCE-99A1-475169F857F0}" srcId="{71EE49D8-4F1F-4F4A-A6A9-4436E4EDC2CD}" destId="{958BBF09-5B1C-4638-B4A3-6D56A0D32420}" srcOrd="1" destOrd="0" parTransId="{806DAA1A-FE94-483E-9641-29382DC74B3C}" sibTransId="{2D16F7FB-CC08-4DF9-9937-F54CD3AC8EBE}"/>
    <dgm:cxn modelId="{A22E0701-A616-48AD-8864-6A62C728D89B}" srcId="{0C20F24C-A4A0-4C31-9D0F-5EBC33889726}" destId="{30D3F2F0-B908-42DA-9228-CD91A7975F50}" srcOrd="0" destOrd="0" parTransId="{6BC25526-922E-41E2-AABA-6EC7669DE8CD}" sibTransId="{5CFE0AEE-7D38-4934-AB91-E4D0141906F5}"/>
    <dgm:cxn modelId="{6202EE7F-0A90-4251-8E6B-E4FD20D4D355}" srcId="{30D3F2F0-B908-42DA-9228-CD91A7975F50}" destId="{1BC232DD-047B-49FF-8B11-92AB61C1F3CC}" srcOrd="0" destOrd="0" parTransId="{1BC517E2-CD7C-4945-9988-97A65AB15E41}" sibTransId="{46224504-D951-46AE-80CE-0857A4075BEA}"/>
    <dgm:cxn modelId="{7B14ACAA-7BFB-4E0F-B809-46C2C9111032}" type="presOf" srcId="{0C20F24C-A4A0-4C31-9D0F-5EBC33889726}" destId="{90073FAA-B2F8-460C-A8E5-39D1F68E789E}" srcOrd="0" destOrd="0" presId="urn:microsoft.com/office/officeart/2005/8/layout/vList6"/>
    <dgm:cxn modelId="{85435FD3-5944-4B0B-97E3-F0006730330C}" type="presOf" srcId="{A96D3DFF-83C8-4656-A3AC-2FDA46A5418F}" destId="{16C72F29-C22B-4AF3-BA1F-BAA0AF6244ED}" srcOrd="0" destOrd="3" presId="urn:microsoft.com/office/officeart/2005/8/layout/vList6"/>
    <dgm:cxn modelId="{9D597A93-46A0-4929-99CB-090760E43B6E}" type="presParOf" srcId="{90073FAA-B2F8-460C-A8E5-39D1F68E789E}" destId="{5EA0257F-E39F-4783-9FEC-08DBBCFA02F2}" srcOrd="0" destOrd="0" presId="urn:microsoft.com/office/officeart/2005/8/layout/vList6"/>
    <dgm:cxn modelId="{2D20FC45-83D9-40E7-8562-70535C034734}" type="presParOf" srcId="{5EA0257F-E39F-4783-9FEC-08DBBCFA02F2}" destId="{77404833-5328-4529-B322-2E5679D2B662}" srcOrd="0" destOrd="0" presId="urn:microsoft.com/office/officeart/2005/8/layout/vList6"/>
    <dgm:cxn modelId="{A5F78C60-42F8-4BE7-AD01-01D32645C168}" type="presParOf" srcId="{5EA0257F-E39F-4783-9FEC-08DBBCFA02F2}" destId="{16C72F29-C22B-4AF3-BA1F-BAA0AF6244ED}" srcOrd="1" destOrd="0" presId="urn:microsoft.com/office/officeart/2005/8/layout/vList6"/>
    <dgm:cxn modelId="{8D03B622-DC47-4FF4-8A73-C988BED8AC6D}" type="presParOf" srcId="{90073FAA-B2F8-460C-A8E5-39D1F68E789E}" destId="{317A7674-3B34-4CC2-BA59-E61BA5DE3BA5}" srcOrd="1" destOrd="0" presId="urn:microsoft.com/office/officeart/2005/8/layout/vList6"/>
    <dgm:cxn modelId="{C7BBFAE6-951C-4716-9CFF-A43D8997B095}" type="presParOf" srcId="{90073FAA-B2F8-460C-A8E5-39D1F68E789E}" destId="{45A08BA7-373E-49E1-9363-FBEFDC19F3ED}" srcOrd="2" destOrd="0" presId="urn:microsoft.com/office/officeart/2005/8/layout/vList6"/>
    <dgm:cxn modelId="{7B2EA41C-09B2-4EE5-97B6-2FCF302DABF4}" type="presParOf" srcId="{45A08BA7-373E-49E1-9363-FBEFDC19F3ED}" destId="{4DF50BE3-8462-417E-9C02-5047E5E6CAC4}" srcOrd="0" destOrd="0" presId="urn:microsoft.com/office/officeart/2005/8/layout/vList6"/>
    <dgm:cxn modelId="{B43E03FB-0DD8-485E-AB61-21050514866D}" type="presParOf" srcId="{45A08BA7-373E-49E1-9363-FBEFDC19F3ED}" destId="{A4AD4310-D101-4788-97A0-9007B8B52BA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516" cy="493080"/>
          </a:xfrm>
          <a:prstGeom prst="rect">
            <a:avLst/>
          </a:prstGeom>
        </p:spPr>
        <p:txBody>
          <a:bodyPr vert="horz" lIns="90882" tIns="45441" rIns="90882" bIns="45441" rtlCol="0"/>
          <a:lstStyle>
            <a:lvl1pPr algn="l" fontAlgn="auto">
              <a:spcBef>
                <a:spcPts val="0"/>
              </a:spcBef>
              <a:spcAft>
                <a:spcPts val="0"/>
              </a:spcAft>
              <a:defRPr sz="1200">
                <a:latin typeface="+mn-lt"/>
              </a:defRPr>
            </a:lvl1pPr>
          </a:lstStyle>
          <a:p>
            <a:pPr>
              <a:defRPr/>
            </a:pPr>
            <a:endParaRPr lang="lv-LV" dirty="0"/>
          </a:p>
        </p:txBody>
      </p:sp>
      <p:sp>
        <p:nvSpPr>
          <p:cNvPr id="3" name="Date Placeholder 2"/>
          <p:cNvSpPr>
            <a:spLocks noGrp="1"/>
          </p:cNvSpPr>
          <p:nvPr>
            <p:ph type="dt" sz="quarter" idx="1"/>
          </p:nvPr>
        </p:nvSpPr>
        <p:spPr>
          <a:xfrm>
            <a:off x="3814666" y="0"/>
            <a:ext cx="2919516" cy="493080"/>
          </a:xfrm>
          <a:prstGeom prst="rect">
            <a:avLst/>
          </a:prstGeom>
        </p:spPr>
        <p:txBody>
          <a:bodyPr vert="horz" lIns="90882" tIns="45441" rIns="90882" bIns="45441" rtlCol="0"/>
          <a:lstStyle>
            <a:lvl1pPr algn="r" fontAlgn="auto">
              <a:spcBef>
                <a:spcPts val="0"/>
              </a:spcBef>
              <a:spcAft>
                <a:spcPts val="0"/>
              </a:spcAft>
              <a:defRPr sz="1200">
                <a:latin typeface="+mn-lt"/>
              </a:defRPr>
            </a:lvl1pPr>
          </a:lstStyle>
          <a:p>
            <a:pPr>
              <a:defRPr/>
            </a:pPr>
            <a:fld id="{2104F919-75BD-42A0-9546-CDF217E2CD5C}" type="datetimeFigureOut">
              <a:rPr lang="lv-LV"/>
              <a:pPr>
                <a:defRPr/>
              </a:pPr>
              <a:t>10.11.2014.</a:t>
            </a:fld>
            <a:endParaRPr lang="lv-LV" dirty="0"/>
          </a:p>
        </p:txBody>
      </p:sp>
      <p:sp>
        <p:nvSpPr>
          <p:cNvPr id="4" name="Footer Placeholder 3"/>
          <p:cNvSpPr>
            <a:spLocks noGrp="1"/>
          </p:cNvSpPr>
          <p:nvPr>
            <p:ph type="ftr" sz="quarter" idx="2"/>
          </p:nvPr>
        </p:nvSpPr>
        <p:spPr>
          <a:xfrm>
            <a:off x="0" y="9371659"/>
            <a:ext cx="2919516" cy="493079"/>
          </a:xfrm>
          <a:prstGeom prst="rect">
            <a:avLst/>
          </a:prstGeom>
        </p:spPr>
        <p:txBody>
          <a:bodyPr vert="horz" lIns="90882" tIns="45441" rIns="90882" bIns="45441" rtlCol="0" anchor="b"/>
          <a:lstStyle>
            <a:lvl1pPr algn="l" fontAlgn="auto">
              <a:spcBef>
                <a:spcPts val="0"/>
              </a:spcBef>
              <a:spcAft>
                <a:spcPts val="0"/>
              </a:spcAft>
              <a:defRPr sz="1200">
                <a:latin typeface="+mn-lt"/>
              </a:defRPr>
            </a:lvl1pPr>
          </a:lstStyle>
          <a:p>
            <a:pPr>
              <a:defRPr/>
            </a:pPr>
            <a:endParaRPr lang="lv-LV" dirty="0"/>
          </a:p>
        </p:txBody>
      </p:sp>
      <p:sp>
        <p:nvSpPr>
          <p:cNvPr id="5" name="Slide Number Placeholder 4"/>
          <p:cNvSpPr>
            <a:spLocks noGrp="1"/>
          </p:cNvSpPr>
          <p:nvPr>
            <p:ph type="sldNum" sz="quarter" idx="3"/>
          </p:nvPr>
        </p:nvSpPr>
        <p:spPr>
          <a:xfrm>
            <a:off x="3814666" y="9371659"/>
            <a:ext cx="2919516" cy="493079"/>
          </a:xfrm>
          <a:prstGeom prst="rect">
            <a:avLst/>
          </a:prstGeom>
        </p:spPr>
        <p:txBody>
          <a:bodyPr vert="horz" lIns="90882" tIns="45441" rIns="90882" bIns="45441" rtlCol="0" anchor="b"/>
          <a:lstStyle>
            <a:lvl1pPr algn="r" fontAlgn="auto">
              <a:spcBef>
                <a:spcPts val="0"/>
              </a:spcBef>
              <a:spcAft>
                <a:spcPts val="0"/>
              </a:spcAft>
              <a:defRPr sz="1200">
                <a:latin typeface="+mn-lt"/>
              </a:defRPr>
            </a:lvl1pPr>
          </a:lstStyle>
          <a:p>
            <a:pPr>
              <a:defRPr/>
            </a:pPr>
            <a:fld id="{C189FF87-423A-4ED0-A0E4-D9A5BA7FC283}" type="slidenum">
              <a:rPr lang="lv-LV"/>
              <a:pPr>
                <a:defRPr/>
              </a:pPr>
              <a:t>‹#›</a:t>
            </a:fld>
            <a:endParaRPr lang="lv-LV" dirty="0"/>
          </a:p>
        </p:txBody>
      </p:sp>
    </p:spTree>
    <p:extLst>
      <p:ext uri="{BB962C8B-B14F-4D97-AF65-F5344CB8AC3E}">
        <p14:creationId xmlns:p14="http://schemas.microsoft.com/office/powerpoint/2010/main" val="3722988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516" cy="493080"/>
          </a:xfrm>
          <a:prstGeom prst="rect">
            <a:avLst/>
          </a:prstGeom>
        </p:spPr>
        <p:txBody>
          <a:bodyPr vert="horz" lIns="90882" tIns="45441" rIns="90882" bIns="45441" rtlCol="0"/>
          <a:lstStyle>
            <a:lvl1pPr algn="l" fontAlgn="auto">
              <a:spcBef>
                <a:spcPts val="0"/>
              </a:spcBef>
              <a:spcAft>
                <a:spcPts val="0"/>
              </a:spcAft>
              <a:defRPr sz="1200">
                <a:latin typeface="+mn-lt"/>
              </a:defRPr>
            </a:lvl1pPr>
          </a:lstStyle>
          <a:p>
            <a:pPr>
              <a:defRPr/>
            </a:pPr>
            <a:endParaRPr lang="lv-LV" dirty="0"/>
          </a:p>
        </p:txBody>
      </p:sp>
      <p:sp>
        <p:nvSpPr>
          <p:cNvPr id="3" name="Date Placeholder 2"/>
          <p:cNvSpPr>
            <a:spLocks noGrp="1"/>
          </p:cNvSpPr>
          <p:nvPr>
            <p:ph type="dt" idx="1"/>
          </p:nvPr>
        </p:nvSpPr>
        <p:spPr>
          <a:xfrm>
            <a:off x="3814666" y="0"/>
            <a:ext cx="2919516" cy="493080"/>
          </a:xfrm>
          <a:prstGeom prst="rect">
            <a:avLst/>
          </a:prstGeom>
        </p:spPr>
        <p:txBody>
          <a:bodyPr vert="horz" lIns="90882" tIns="45441" rIns="90882" bIns="45441" rtlCol="0"/>
          <a:lstStyle>
            <a:lvl1pPr algn="r" fontAlgn="auto">
              <a:spcBef>
                <a:spcPts val="0"/>
              </a:spcBef>
              <a:spcAft>
                <a:spcPts val="0"/>
              </a:spcAft>
              <a:defRPr sz="1200">
                <a:latin typeface="+mn-lt"/>
              </a:defRPr>
            </a:lvl1pPr>
          </a:lstStyle>
          <a:p>
            <a:pPr>
              <a:defRPr/>
            </a:pPr>
            <a:fld id="{CA1C8876-8536-4335-98D1-9B6335F1B17E}" type="datetimeFigureOut">
              <a:rPr lang="lv-LV"/>
              <a:pPr>
                <a:defRPr/>
              </a:pPr>
              <a:t>10.11.2014.</a:t>
            </a:fld>
            <a:endParaRPr lang="lv-LV" dirty="0"/>
          </a:p>
        </p:txBody>
      </p:sp>
      <p:sp>
        <p:nvSpPr>
          <p:cNvPr id="4" name="Slide Image Placeholder 3"/>
          <p:cNvSpPr>
            <a:spLocks noGrp="1" noRot="1" noChangeAspect="1"/>
          </p:cNvSpPr>
          <p:nvPr>
            <p:ph type="sldImg" idx="2"/>
          </p:nvPr>
        </p:nvSpPr>
        <p:spPr>
          <a:xfrm>
            <a:off x="901700" y="739775"/>
            <a:ext cx="4932363" cy="3698875"/>
          </a:xfrm>
          <a:prstGeom prst="rect">
            <a:avLst/>
          </a:prstGeom>
          <a:noFill/>
          <a:ln w="12700">
            <a:solidFill>
              <a:prstClr val="black"/>
            </a:solidFill>
          </a:ln>
        </p:spPr>
        <p:txBody>
          <a:bodyPr vert="horz" lIns="90882" tIns="45441" rIns="90882" bIns="45441" rtlCol="0" anchor="ctr"/>
          <a:lstStyle/>
          <a:p>
            <a:pPr lvl="0"/>
            <a:endParaRPr lang="lv-LV" noProof="0" dirty="0"/>
          </a:p>
        </p:txBody>
      </p:sp>
      <p:sp>
        <p:nvSpPr>
          <p:cNvPr id="5" name="Notes Placeholder 4"/>
          <p:cNvSpPr>
            <a:spLocks noGrp="1"/>
          </p:cNvSpPr>
          <p:nvPr>
            <p:ph type="body" sz="quarter" idx="3"/>
          </p:nvPr>
        </p:nvSpPr>
        <p:spPr>
          <a:xfrm>
            <a:off x="673735" y="4686618"/>
            <a:ext cx="5388294" cy="4439289"/>
          </a:xfrm>
          <a:prstGeom prst="rect">
            <a:avLst/>
          </a:prstGeom>
        </p:spPr>
        <p:txBody>
          <a:bodyPr vert="horz" lIns="90882" tIns="45441" rIns="90882" bIns="4544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9371659"/>
            <a:ext cx="2919516" cy="493079"/>
          </a:xfrm>
          <a:prstGeom prst="rect">
            <a:avLst/>
          </a:prstGeom>
        </p:spPr>
        <p:txBody>
          <a:bodyPr vert="horz" lIns="90882" tIns="45441" rIns="90882" bIns="45441" rtlCol="0" anchor="b"/>
          <a:lstStyle>
            <a:lvl1pPr algn="l" fontAlgn="auto">
              <a:spcBef>
                <a:spcPts val="0"/>
              </a:spcBef>
              <a:spcAft>
                <a:spcPts val="0"/>
              </a:spcAft>
              <a:defRPr sz="1200">
                <a:latin typeface="+mn-lt"/>
              </a:defRPr>
            </a:lvl1pPr>
          </a:lstStyle>
          <a:p>
            <a:pPr>
              <a:defRPr/>
            </a:pPr>
            <a:endParaRPr lang="lv-LV" dirty="0"/>
          </a:p>
        </p:txBody>
      </p:sp>
      <p:sp>
        <p:nvSpPr>
          <p:cNvPr id="7" name="Slide Number Placeholder 6"/>
          <p:cNvSpPr>
            <a:spLocks noGrp="1"/>
          </p:cNvSpPr>
          <p:nvPr>
            <p:ph type="sldNum" sz="quarter" idx="5"/>
          </p:nvPr>
        </p:nvSpPr>
        <p:spPr>
          <a:xfrm>
            <a:off x="3814666" y="9371659"/>
            <a:ext cx="2919516" cy="493079"/>
          </a:xfrm>
          <a:prstGeom prst="rect">
            <a:avLst/>
          </a:prstGeom>
        </p:spPr>
        <p:txBody>
          <a:bodyPr vert="horz" lIns="90882" tIns="45441" rIns="90882" bIns="45441" rtlCol="0" anchor="b"/>
          <a:lstStyle>
            <a:lvl1pPr algn="r" fontAlgn="auto">
              <a:spcBef>
                <a:spcPts val="0"/>
              </a:spcBef>
              <a:spcAft>
                <a:spcPts val="0"/>
              </a:spcAft>
              <a:defRPr sz="1200">
                <a:latin typeface="+mn-lt"/>
              </a:defRPr>
            </a:lvl1pPr>
          </a:lstStyle>
          <a:p>
            <a:pPr>
              <a:defRPr/>
            </a:pPr>
            <a:fld id="{A1A987A4-1FBC-4101-8803-F4E412458824}" type="slidenum">
              <a:rPr lang="lv-LV"/>
              <a:pPr>
                <a:defRPr/>
              </a:pPr>
              <a:t>‹#›</a:t>
            </a:fld>
            <a:endParaRPr lang="lv-LV" dirty="0"/>
          </a:p>
        </p:txBody>
      </p:sp>
    </p:spTree>
    <p:extLst>
      <p:ext uri="{BB962C8B-B14F-4D97-AF65-F5344CB8AC3E}">
        <p14:creationId xmlns:p14="http://schemas.microsoft.com/office/powerpoint/2010/main" val="820832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ru-RU" smtClean="0"/>
              <a:t>Образец заголовка</a:t>
            </a:r>
            <a:endParaRPr lang="lv-LV"/>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lv-LV"/>
          </a:p>
        </p:txBody>
      </p:sp>
      <p:sp>
        <p:nvSpPr>
          <p:cNvPr id="4" name="Datuma vietturis 3"/>
          <p:cNvSpPr>
            <a:spLocks noGrp="1"/>
          </p:cNvSpPr>
          <p:nvPr>
            <p:ph type="dt" sz="half" idx="10"/>
          </p:nvPr>
        </p:nvSpPr>
        <p:spPr/>
        <p:txBody>
          <a:bodyPr/>
          <a:lstStyle/>
          <a:p>
            <a:pPr>
              <a:defRPr/>
            </a:pPr>
            <a:fld id="{FF629B43-EEE1-4945-8E5E-4BB1388C5DCC}" type="datetime1">
              <a:rPr lang="lv-LV" smtClean="0"/>
              <a:pPr>
                <a:defRPr/>
              </a:pPr>
              <a:t>10.11.2014.</a:t>
            </a:fld>
            <a:endParaRPr lang="lv-LV" dirty="0"/>
          </a:p>
        </p:txBody>
      </p:sp>
      <p:sp>
        <p:nvSpPr>
          <p:cNvPr id="5" name="Kājenes vietturis 4"/>
          <p:cNvSpPr>
            <a:spLocks noGrp="1"/>
          </p:cNvSpPr>
          <p:nvPr>
            <p:ph type="ftr" sz="quarter" idx="11"/>
          </p:nvPr>
        </p:nvSpPr>
        <p:spPr/>
        <p:txBody>
          <a:bodyPr/>
          <a:lstStyle/>
          <a:p>
            <a:pPr>
              <a:defRPr/>
            </a:pPr>
            <a:endParaRPr lang="lv-LV" dirty="0"/>
          </a:p>
        </p:txBody>
      </p:sp>
      <p:sp>
        <p:nvSpPr>
          <p:cNvPr id="6" name="Slaida numura vietturis 5"/>
          <p:cNvSpPr>
            <a:spLocks noGrp="1"/>
          </p:cNvSpPr>
          <p:nvPr>
            <p:ph type="sldNum" sz="quarter" idx="12"/>
          </p:nvPr>
        </p:nvSpPr>
        <p:spPr/>
        <p:txBody>
          <a:bodyPr/>
          <a:lstStyle/>
          <a:p>
            <a:pPr>
              <a:defRPr/>
            </a:pPr>
            <a:fld id="{76838B1B-BA8B-41DC-BF38-F707537C1D32}" type="slidenum">
              <a:rPr lang="lv-LV" smtClean="0"/>
              <a:pPr>
                <a:defRPr/>
              </a:pPr>
              <a:t>‹#›</a:t>
            </a:fld>
            <a:endParaRPr lang="lv-LV" dirty="0"/>
          </a:p>
        </p:txBody>
      </p:sp>
    </p:spTree>
    <p:extLst>
      <p:ext uri="{BB962C8B-B14F-4D97-AF65-F5344CB8AC3E}">
        <p14:creationId xmlns:p14="http://schemas.microsoft.com/office/powerpoint/2010/main" val="164086224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ru-RU" smtClean="0"/>
              <a:t>Образец заголовка</a:t>
            </a:r>
            <a:endParaRPr lang="lv-LV"/>
          </a:p>
        </p:txBody>
      </p:sp>
      <p:sp>
        <p:nvSpPr>
          <p:cNvPr id="3" name="Vertikāls teksta vietturis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4" name="Datuma vietturis 3"/>
          <p:cNvSpPr>
            <a:spLocks noGrp="1"/>
          </p:cNvSpPr>
          <p:nvPr>
            <p:ph type="dt" sz="half" idx="10"/>
          </p:nvPr>
        </p:nvSpPr>
        <p:spPr/>
        <p:txBody>
          <a:bodyPr/>
          <a:lstStyle/>
          <a:p>
            <a:pPr>
              <a:defRPr/>
            </a:pPr>
            <a:fld id="{FF629B43-EEE1-4945-8E5E-4BB1388C5DCC}" type="datetime1">
              <a:rPr lang="lv-LV" smtClean="0"/>
              <a:pPr>
                <a:defRPr/>
              </a:pPr>
              <a:t>10.11.2014.</a:t>
            </a:fld>
            <a:endParaRPr lang="lv-LV" dirty="0"/>
          </a:p>
        </p:txBody>
      </p:sp>
      <p:sp>
        <p:nvSpPr>
          <p:cNvPr id="5" name="Kājenes vietturis 4"/>
          <p:cNvSpPr>
            <a:spLocks noGrp="1"/>
          </p:cNvSpPr>
          <p:nvPr>
            <p:ph type="ftr" sz="quarter" idx="11"/>
          </p:nvPr>
        </p:nvSpPr>
        <p:spPr/>
        <p:txBody>
          <a:bodyPr/>
          <a:lstStyle/>
          <a:p>
            <a:pPr>
              <a:defRPr/>
            </a:pPr>
            <a:endParaRPr lang="lv-LV" dirty="0"/>
          </a:p>
        </p:txBody>
      </p:sp>
      <p:sp>
        <p:nvSpPr>
          <p:cNvPr id="6" name="Slaida numura vietturis 5"/>
          <p:cNvSpPr>
            <a:spLocks noGrp="1"/>
          </p:cNvSpPr>
          <p:nvPr>
            <p:ph type="sldNum" sz="quarter" idx="12"/>
          </p:nvPr>
        </p:nvSpPr>
        <p:spPr/>
        <p:txBody>
          <a:bodyPr/>
          <a:lstStyle/>
          <a:p>
            <a:pPr>
              <a:defRPr/>
            </a:pPr>
            <a:fld id="{76838B1B-BA8B-41DC-BF38-F707537C1D32}" type="slidenum">
              <a:rPr lang="lv-LV" smtClean="0"/>
              <a:pPr>
                <a:defRPr/>
              </a:pPr>
              <a:t>‹#›</a:t>
            </a:fld>
            <a:endParaRPr lang="lv-LV" dirty="0"/>
          </a:p>
        </p:txBody>
      </p:sp>
    </p:spTree>
    <p:extLst>
      <p:ext uri="{BB962C8B-B14F-4D97-AF65-F5344CB8AC3E}">
        <p14:creationId xmlns:p14="http://schemas.microsoft.com/office/powerpoint/2010/main" val="344617207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lang="ru-RU" smtClean="0"/>
              <a:t>Образец заголовка</a:t>
            </a:r>
            <a:endParaRPr lang="lv-LV"/>
          </a:p>
        </p:txBody>
      </p:sp>
      <p:sp>
        <p:nvSpPr>
          <p:cNvPr id="3" name="Vertikāls teksta vietturis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4" name="Datuma vietturis 3"/>
          <p:cNvSpPr>
            <a:spLocks noGrp="1"/>
          </p:cNvSpPr>
          <p:nvPr>
            <p:ph type="dt" sz="half" idx="10"/>
          </p:nvPr>
        </p:nvSpPr>
        <p:spPr/>
        <p:txBody>
          <a:bodyPr/>
          <a:lstStyle/>
          <a:p>
            <a:pPr>
              <a:defRPr/>
            </a:pPr>
            <a:fld id="{FF629B43-EEE1-4945-8E5E-4BB1388C5DCC}" type="datetime1">
              <a:rPr lang="lv-LV" smtClean="0"/>
              <a:pPr>
                <a:defRPr/>
              </a:pPr>
              <a:t>10.11.2014.</a:t>
            </a:fld>
            <a:endParaRPr lang="lv-LV" dirty="0"/>
          </a:p>
        </p:txBody>
      </p:sp>
      <p:sp>
        <p:nvSpPr>
          <p:cNvPr id="5" name="Kājenes vietturis 4"/>
          <p:cNvSpPr>
            <a:spLocks noGrp="1"/>
          </p:cNvSpPr>
          <p:nvPr>
            <p:ph type="ftr" sz="quarter" idx="11"/>
          </p:nvPr>
        </p:nvSpPr>
        <p:spPr/>
        <p:txBody>
          <a:bodyPr/>
          <a:lstStyle/>
          <a:p>
            <a:pPr>
              <a:defRPr/>
            </a:pPr>
            <a:endParaRPr lang="lv-LV" dirty="0"/>
          </a:p>
        </p:txBody>
      </p:sp>
      <p:sp>
        <p:nvSpPr>
          <p:cNvPr id="6" name="Slaida numura vietturis 5"/>
          <p:cNvSpPr>
            <a:spLocks noGrp="1"/>
          </p:cNvSpPr>
          <p:nvPr>
            <p:ph type="sldNum" sz="quarter" idx="12"/>
          </p:nvPr>
        </p:nvSpPr>
        <p:spPr/>
        <p:txBody>
          <a:bodyPr/>
          <a:lstStyle/>
          <a:p>
            <a:pPr>
              <a:defRPr/>
            </a:pPr>
            <a:fld id="{76838B1B-BA8B-41DC-BF38-F707537C1D32}" type="slidenum">
              <a:rPr lang="lv-LV" smtClean="0"/>
              <a:pPr>
                <a:defRPr/>
              </a:pPr>
              <a:t>‹#›</a:t>
            </a:fld>
            <a:endParaRPr lang="lv-LV" dirty="0"/>
          </a:p>
        </p:txBody>
      </p:sp>
    </p:spTree>
    <p:extLst>
      <p:ext uri="{BB962C8B-B14F-4D97-AF65-F5344CB8AC3E}">
        <p14:creationId xmlns:p14="http://schemas.microsoft.com/office/powerpoint/2010/main" val="342232992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ru-RU" smtClean="0"/>
              <a:t>Образец заголовка</a:t>
            </a:r>
            <a:endParaRPr lang="lv-LV"/>
          </a:p>
        </p:txBody>
      </p:sp>
      <p:sp>
        <p:nvSpPr>
          <p:cNvPr id="3" name="Satura vietturis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4" name="Datuma vietturis 3"/>
          <p:cNvSpPr>
            <a:spLocks noGrp="1"/>
          </p:cNvSpPr>
          <p:nvPr>
            <p:ph type="dt" sz="half" idx="10"/>
          </p:nvPr>
        </p:nvSpPr>
        <p:spPr/>
        <p:txBody>
          <a:bodyPr/>
          <a:lstStyle/>
          <a:p>
            <a:pPr>
              <a:defRPr/>
            </a:pPr>
            <a:fld id="{FF629B43-EEE1-4945-8E5E-4BB1388C5DCC}" type="datetime1">
              <a:rPr lang="lv-LV" smtClean="0"/>
              <a:pPr>
                <a:defRPr/>
              </a:pPr>
              <a:t>10.11.2014.</a:t>
            </a:fld>
            <a:endParaRPr lang="lv-LV" dirty="0"/>
          </a:p>
        </p:txBody>
      </p:sp>
      <p:sp>
        <p:nvSpPr>
          <p:cNvPr id="5" name="Kājenes vietturis 4"/>
          <p:cNvSpPr>
            <a:spLocks noGrp="1"/>
          </p:cNvSpPr>
          <p:nvPr>
            <p:ph type="ftr" sz="quarter" idx="11"/>
          </p:nvPr>
        </p:nvSpPr>
        <p:spPr/>
        <p:txBody>
          <a:bodyPr/>
          <a:lstStyle/>
          <a:p>
            <a:pPr>
              <a:defRPr/>
            </a:pPr>
            <a:endParaRPr lang="lv-LV" dirty="0"/>
          </a:p>
        </p:txBody>
      </p:sp>
      <p:sp>
        <p:nvSpPr>
          <p:cNvPr id="6" name="Slaida numura vietturis 5"/>
          <p:cNvSpPr>
            <a:spLocks noGrp="1"/>
          </p:cNvSpPr>
          <p:nvPr>
            <p:ph type="sldNum" sz="quarter" idx="12"/>
          </p:nvPr>
        </p:nvSpPr>
        <p:spPr/>
        <p:txBody>
          <a:bodyPr/>
          <a:lstStyle/>
          <a:p>
            <a:pPr>
              <a:defRPr/>
            </a:pPr>
            <a:fld id="{76838B1B-BA8B-41DC-BF38-F707537C1D32}" type="slidenum">
              <a:rPr lang="lv-LV" smtClean="0"/>
              <a:pPr>
                <a:defRPr/>
              </a:pPr>
              <a:t>‹#›</a:t>
            </a:fld>
            <a:endParaRPr lang="lv-LV" dirty="0"/>
          </a:p>
        </p:txBody>
      </p:sp>
    </p:spTree>
    <p:extLst>
      <p:ext uri="{BB962C8B-B14F-4D97-AF65-F5344CB8AC3E}">
        <p14:creationId xmlns:p14="http://schemas.microsoft.com/office/powerpoint/2010/main" val="22286130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lv-LV"/>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uma vietturis 3"/>
          <p:cNvSpPr>
            <a:spLocks noGrp="1"/>
          </p:cNvSpPr>
          <p:nvPr>
            <p:ph type="dt" sz="half" idx="10"/>
          </p:nvPr>
        </p:nvSpPr>
        <p:spPr/>
        <p:txBody>
          <a:bodyPr/>
          <a:lstStyle/>
          <a:p>
            <a:pPr>
              <a:defRPr/>
            </a:pPr>
            <a:fld id="{FF629B43-EEE1-4945-8E5E-4BB1388C5DCC}" type="datetime1">
              <a:rPr lang="lv-LV" smtClean="0"/>
              <a:pPr>
                <a:defRPr/>
              </a:pPr>
              <a:t>10.11.2014.</a:t>
            </a:fld>
            <a:endParaRPr lang="lv-LV" dirty="0"/>
          </a:p>
        </p:txBody>
      </p:sp>
      <p:sp>
        <p:nvSpPr>
          <p:cNvPr id="5" name="Kājenes vietturis 4"/>
          <p:cNvSpPr>
            <a:spLocks noGrp="1"/>
          </p:cNvSpPr>
          <p:nvPr>
            <p:ph type="ftr" sz="quarter" idx="11"/>
          </p:nvPr>
        </p:nvSpPr>
        <p:spPr/>
        <p:txBody>
          <a:bodyPr/>
          <a:lstStyle/>
          <a:p>
            <a:pPr>
              <a:defRPr/>
            </a:pPr>
            <a:endParaRPr lang="lv-LV" dirty="0"/>
          </a:p>
        </p:txBody>
      </p:sp>
      <p:sp>
        <p:nvSpPr>
          <p:cNvPr id="6" name="Slaida numura vietturis 5"/>
          <p:cNvSpPr>
            <a:spLocks noGrp="1"/>
          </p:cNvSpPr>
          <p:nvPr>
            <p:ph type="sldNum" sz="quarter" idx="12"/>
          </p:nvPr>
        </p:nvSpPr>
        <p:spPr/>
        <p:txBody>
          <a:bodyPr/>
          <a:lstStyle/>
          <a:p>
            <a:pPr>
              <a:defRPr/>
            </a:pPr>
            <a:fld id="{76838B1B-BA8B-41DC-BF38-F707537C1D32}" type="slidenum">
              <a:rPr lang="lv-LV" smtClean="0"/>
              <a:pPr>
                <a:defRPr/>
              </a:pPr>
              <a:t>‹#›</a:t>
            </a:fld>
            <a:endParaRPr lang="lv-LV" dirty="0"/>
          </a:p>
        </p:txBody>
      </p:sp>
    </p:spTree>
    <p:extLst>
      <p:ext uri="{BB962C8B-B14F-4D97-AF65-F5344CB8AC3E}">
        <p14:creationId xmlns:p14="http://schemas.microsoft.com/office/powerpoint/2010/main" val="378584128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ru-RU" smtClean="0"/>
              <a:t>Образец заголовка</a:t>
            </a:r>
            <a:endParaRPr lang="lv-LV"/>
          </a:p>
        </p:txBody>
      </p:sp>
      <p:sp>
        <p:nvSpPr>
          <p:cNvPr id="3" name="Satura viettur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4" name="Satura viettur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5" name="Datuma vietturis 4"/>
          <p:cNvSpPr>
            <a:spLocks noGrp="1"/>
          </p:cNvSpPr>
          <p:nvPr>
            <p:ph type="dt" sz="half" idx="10"/>
          </p:nvPr>
        </p:nvSpPr>
        <p:spPr/>
        <p:txBody>
          <a:bodyPr/>
          <a:lstStyle/>
          <a:p>
            <a:pPr>
              <a:defRPr/>
            </a:pPr>
            <a:fld id="{FF629B43-EEE1-4945-8E5E-4BB1388C5DCC}" type="datetime1">
              <a:rPr lang="lv-LV" smtClean="0"/>
              <a:pPr>
                <a:defRPr/>
              </a:pPr>
              <a:t>10.11.2014.</a:t>
            </a:fld>
            <a:endParaRPr lang="lv-LV" dirty="0"/>
          </a:p>
        </p:txBody>
      </p:sp>
      <p:sp>
        <p:nvSpPr>
          <p:cNvPr id="6" name="Kājenes vietturis 5"/>
          <p:cNvSpPr>
            <a:spLocks noGrp="1"/>
          </p:cNvSpPr>
          <p:nvPr>
            <p:ph type="ftr" sz="quarter" idx="11"/>
          </p:nvPr>
        </p:nvSpPr>
        <p:spPr/>
        <p:txBody>
          <a:bodyPr/>
          <a:lstStyle/>
          <a:p>
            <a:pPr>
              <a:defRPr/>
            </a:pPr>
            <a:endParaRPr lang="lv-LV" dirty="0"/>
          </a:p>
        </p:txBody>
      </p:sp>
      <p:sp>
        <p:nvSpPr>
          <p:cNvPr id="7" name="Slaida numura vietturis 6"/>
          <p:cNvSpPr>
            <a:spLocks noGrp="1"/>
          </p:cNvSpPr>
          <p:nvPr>
            <p:ph type="sldNum" sz="quarter" idx="12"/>
          </p:nvPr>
        </p:nvSpPr>
        <p:spPr/>
        <p:txBody>
          <a:bodyPr/>
          <a:lstStyle/>
          <a:p>
            <a:pPr>
              <a:defRPr/>
            </a:pPr>
            <a:fld id="{76838B1B-BA8B-41DC-BF38-F707537C1D32}" type="slidenum">
              <a:rPr lang="lv-LV" smtClean="0"/>
              <a:pPr>
                <a:defRPr/>
              </a:pPr>
              <a:t>‹#›</a:t>
            </a:fld>
            <a:endParaRPr lang="lv-LV" dirty="0"/>
          </a:p>
        </p:txBody>
      </p:sp>
    </p:spTree>
    <p:extLst>
      <p:ext uri="{BB962C8B-B14F-4D97-AF65-F5344CB8AC3E}">
        <p14:creationId xmlns:p14="http://schemas.microsoft.com/office/powerpoint/2010/main" val="261480709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ru-RU" smtClean="0"/>
              <a:t>Образец заголовка</a:t>
            </a:r>
            <a:endParaRPr lang="lv-LV"/>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7" name="Datuma vietturis 6"/>
          <p:cNvSpPr>
            <a:spLocks noGrp="1"/>
          </p:cNvSpPr>
          <p:nvPr>
            <p:ph type="dt" sz="half" idx="10"/>
          </p:nvPr>
        </p:nvSpPr>
        <p:spPr/>
        <p:txBody>
          <a:bodyPr/>
          <a:lstStyle/>
          <a:p>
            <a:pPr>
              <a:defRPr/>
            </a:pPr>
            <a:fld id="{FF629B43-EEE1-4945-8E5E-4BB1388C5DCC}" type="datetime1">
              <a:rPr lang="lv-LV" smtClean="0"/>
              <a:pPr>
                <a:defRPr/>
              </a:pPr>
              <a:t>10.11.2014.</a:t>
            </a:fld>
            <a:endParaRPr lang="lv-LV" dirty="0"/>
          </a:p>
        </p:txBody>
      </p:sp>
      <p:sp>
        <p:nvSpPr>
          <p:cNvPr id="8" name="Kājenes vietturis 7"/>
          <p:cNvSpPr>
            <a:spLocks noGrp="1"/>
          </p:cNvSpPr>
          <p:nvPr>
            <p:ph type="ftr" sz="quarter" idx="11"/>
          </p:nvPr>
        </p:nvSpPr>
        <p:spPr/>
        <p:txBody>
          <a:bodyPr/>
          <a:lstStyle/>
          <a:p>
            <a:pPr>
              <a:defRPr/>
            </a:pPr>
            <a:endParaRPr lang="lv-LV" dirty="0"/>
          </a:p>
        </p:txBody>
      </p:sp>
      <p:sp>
        <p:nvSpPr>
          <p:cNvPr id="9" name="Slaida numura vietturis 8"/>
          <p:cNvSpPr>
            <a:spLocks noGrp="1"/>
          </p:cNvSpPr>
          <p:nvPr>
            <p:ph type="sldNum" sz="quarter" idx="12"/>
          </p:nvPr>
        </p:nvSpPr>
        <p:spPr/>
        <p:txBody>
          <a:bodyPr/>
          <a:lstStyle/>
          <a:p>
            <a:pPr>
              <a:defRPr/>
            </a:pPr>
            <a:fld id="{76838B1B-BA8B-41DC-BF38-F707537C1D32}" type="slidenum">
              <a:rPr lang="lv-LV" smtClean="0"/>
              <a:pPr>
                <a:defRPr/>
              </a:pPr>
              <a:t>‹#›</a:t>
            </a:fld>
            <a:endParaRPr lang="lv-LV" dirty="0"/>
          </a:p>
        </p:txBody>
      </p:sp>
    </p:spTree>
    <p:extLst>
      <p:ext uri="{BB962C8B-B14F-4D97-AF65-F5344CB8AC3E}">
        <p14:creationId xmlns:p14="http://schemas.microsoft.com/office/powerpoint/2010/main" val="29199134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ru-RU" smtClean="0"/>
              <a:t>Образец заголовка</a:t>
            </a:r>
            <a:endParaRPr lang="lv-LV"/>
          </a:p>
        </p:txBody>
      </p:sp>
      <p:sp>
        <p:nvSpPr>
          <p:cNvPr id="3" name="Datuma vietturis 2"/>
          <p:cNvSpPr>
            <a:spLocks noGrp="1"/>
          </p:cNvSpPr>
          <p:nvPr>
            <p:ph type="dt" sz="half" idx="10"/>
          </p:nvPr>
        </p:nvSpPr>
        <p:spPr/>
        <p:txBody>
          <a:bodyPr/>
          <a:lstStyle/>
          <a:p>
            <a:pPr>
              <a:defRPr/>
            </a:pPr>
            <a:fld id="{FF629B43-EEE1-4945-8E5E-4BB1388C5DCC}" type="datetime1">
              <a:rPr lang="lv-LV" smtClean="0"/>
              <a:pPr>
                <a:defRPr/>
              </a:pPr>
              <a:t>10.11.2014.</a:t>
            </a:fld>
            <a:endParaRPr lang="lv-LV" dirty="0"/>
          </a:p>
        </p:txBody>
      </p:sp>
      <p:sp>
        <p:nvSpPr>
          <p:cNvPr id="4" name="Kājenes vietturis 3"/>
          <p:cNvSpPr>
            <a:spLocks noGrp="1"/>
          </p:cNvSpPr>
          <p:nvPr>
            <p:ph type="ftr" sz="quarter" idx="11"/>
          </p:nvPr>
        </p:nvSpPr>
        <p:spPr/>
        <p:txBody>
          <a:bodyPr/>
          <a:lstStyle/>
          <a:p>
            <a:pPr>
              <a:defRPr/>
            </a:pPr>
            <a:endParaRPr lang="lv-LV" dirty="0"/>
          </a:p>
        </p:txBody>
      </p:sp>
      <p:sp>
        <p:nvSpPr>
          <p:cNvPr id="5" name="Slaida numura vietturis 4"/>
          <p:cNvSpPr>
            <a:spLocks noGrp="1"/>
          </p:cNvSpPr>
          <p:nvPr>
            <p:ph type="sldNum" sz="quarter" idx="12"/>
          </p:nvPr>
        </p:nvSpPr>
        <p:spPr/>
        <p:txBody>
          <a:bodyPr/>
          <a:lstStyle/>
          <a:p>
            <a:pPr>
              <a:defRPr/>
            </a:pPr>
            <a:fld id="{76838B1B-BA8B-41DC-BF38-F707537C1D32}" type="slidenum">
              <a:rPr lang="lv-LV" smtClean="0"/>
              <a:pPr>
                <a:defRPr/>
              </a:pPr>
              <a:t>‹#›</a:t>
            </a:fld>
            <a:endParaRPr lang="lv-LV" dirty="0"/>
          </a:p>
        </p:txBody>
      </p:sp>
    </p:spTree>
    <p:extLst>
      <p:ext uri="{BB962C8B-B14F-4D97-AF65-F5344CB8AC3E}">
        <p14:creationId xmlns:p14="http://schemas.microsoft.com/office/powerpoint/2010/main" val="336643317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pPr>
              <a:defRPr/>
            </a:pPr>
            <a:fld id="{FF629B43-EEE1-4945-8E5E-4BB1388C5DCC}" type="datetime1">
              <a:rPr lang="lv-LV" smtClean="0"/>
              <a:pPr>
                <a:defRPr/>
              </a:pPr>
              <a:t>10.11.2014.</a:t>
            </a:fld>
            <a:endParaRPr lang="lv-LV" dirty="0"/>
          </a:p>
        </p:txBody>
      </p:sp>
      <p:sp>
        <p:nvSpPr>
          <p:cNvPr id="3" name="Kājenes vietturis 2"/>
          <p:cNvSpPr>
            <a:spLocks noGrp="1"/>
          </p:cNvSpPr>
          <p:nvPr>
            <p:ph type="ftr" sz="quarter" idx="11"/>
          </p:nvPr>
        </p:nvSpPr>
        <p:spPr/>
        <p:txBody>
          <a:bodyPr/>
          <a:lstStyle/>
          <a:p>
            <a:pPr>
              <a:defRPr/>
            </a:pPr>
            <a:endParaRPr lang="lv-LV" dirty="0"/>
          </a:p>
        </p:txBody>
      </p:sp>
      <p:sp>
        <p:nvSpPr>
          <p:cNvPr id="4" name="Slaida numura vietturis 3"/>
          <p:cNvSpPr>
            <a:spLocks noGrp="1"/>
          </p:cNvSpPr>
          <p:nvPr>
            <p:ph type="sldNum" sz="quarter" idx="12"/>
          </p:nvPr>
        </p:nvSpPr>
        <p:spPr/>
        <p:txBody>
          <a:bodyPr/>
          <a:lstStyle/>
          <a:p>
            <a:pPr>
              <a:defRPr/>
            </a:pPr>
            <a:fld id="{76838B1B-BA8B-41DC-BF38-F707537C1D32}" type="slidenum">
              <a:rPr lang="lv-LV" smtClean="0"/>
              <a:pPr>
                <a:defRPr/>
              </a:pPr>
              <a:t>‹#›</a:t>
            </a:fld>
            <a:endParaRPr lang="lv-LV" dirty="0"/>
          </a:p>
        </p:txBody>
      </p:sp>
    </p:spTree>
    <p:extLst>
      <p:ext uri="{BB962C8B-B14F-4D97-AF65-F5344CB8AC3E}">
        <p14:creationId xmlns:p14="http://schemas.microsoft.com/office/powerpoint/2010/main" val="16634188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lv-LV"/>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uma vietturis 4"/>
          <p:cNvSpPr>
            <a:spLocks noGrp="1"/>
          </p:cNvSpPr>
          <p:nvPr>
            <p:ph type="dt" sz="half" idx="10"/>
          </p:nvPr>
        </p:nvSpPr>
        <p:spPr/>
        <p:txBody>
          <a:bodyPr/>
          <a:lstStyle/>
          <a:p>
            <a:pPr>
              <a:defRPr/>
            </a:pPr>
            <a:fld id="{FF629B43-EEE1-4945-8E5E-4BB1388C5DCC}" type="datetime1">
              <a:rPr lang="lv-LV" smtClean="0"/>
              <a:pPr>
                <a:defRPr/>
              </a:pPr>
              <a:t>10.11.2014.</a:t>
            </a:fld>
            <a:endParaRPr lang="lv-LV" dirty="0"/>
          </a:p>
        </p:txBody>
      </p:sp>
      <p:sp>
        <p:nvSpPr>
          <p:cNvPr id="6" name="Kājenes vietturis 5"/>
          <p:cNvSpPr>
            <a:spLocks noGrp="1"/>
          </p:cNvSpPr>
          <p:nvPr>
            <p:ph type="ftr" sz="quarter" idx="11"/>
          </p:nvPr>
        </p:nvSpPr>
        <p:spPr/>
        <p:txBody>
          <a:bodyPr/>
          <a:lstStyle/>
          <a:p>
            <a:pPr>
              <a:defRPr/>
            </a:pPr>
            <a:endParaRPr lang="lv-LV" dirty="0"/>
          </a:p>
        </p:txBody>
      </p:sp>
      <p:sp>
        <p:nvSpPr>
          <p:cNvPr id="7" name="Slaida numura vietturis 6"/>
          <p:cNvSpPr>
            <a:spLocks noGrp="1"/>
          </p:cNvSpPr>
          <p:nvPr>
            <p:ph type="sldNum" sz="quarter" idx="12"/>
          </p:nvPr>
        </p:nvSpPr>
        <p:spPr/>
        <p:txBody>
          <a:bodyPr/>
          <a:lstStyle/>
          <a:p>
            <a:pPr>
              <a:defRPr/>
            </a:pPr>
            <a:fld id="{76838B1B-BA8B-41DC-BF38-F707537C1D32}" type="slidenum">
              <a:rPr lang="lv-LV" smtClean="0"/>
              <a:pPr>
                <a:defRPr/>
              </a:pPr>
              <a:t>‹#›</a:t>
            </a:fld>
            <a:endParaRPr lang="lv-LV" dirty="0"/>
          </a:p>
        </p:txBody>
      </p:sp>
    </p:spTree>
    <p:extLst>
      <p:ext uri="{BB962C8B-B14F-4D97-AF65-F5344CB8AC3E}">
        <p14:creationId xmlns:p14="http://schemas.microsoft.com/office/powerpoint/2010/main" val="28142726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lv-LV"/>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lv-LV" dirty="0"/>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uma vietturis 4"/>
          <p:cNvSpPr>
            <a:spLocks noGrp="1"/>
          </p:cNvSpPr>
          <p:nvPr>
            <p:ph type="dt" sz="half" idx="10"/>
          </p:nvPr>
        </p:nvSpPr>
        <p:spPr/>
        <p:txBody>
          <a:bodyPr/>
          <a:lstStyle/>
          <a:p>
            <a:pPr>
              <a:defRPr/>
            </a:pPr>
            <a:fld id="{FF629B43-EEE1-4945-8E5E-4BB1388C5DCC}" type="datetime1">
              <a:rPr lang="lv-LV" smtClean="0"/>
              <a:pPr>
                <a:defRPr/>
              </a:pPr>
              <a:t>10.11.2014.</a:t>
            </a:fld>
            <a:endParaRPr lang="lv-LV" dirty="0"/>
          </a:p>
        </p:txBody>
      </p:sp>
      <p:sp>
        <p:nvSpPr>
          <p:cNvPr id="6" name="Kājenes vietturis 5"/>
          <p:cNvSpPr>
            <a:spLocks noGrp="1"/>
          </p:cNvSpPr>
          <p:nvPr>
            <p:ph type="ftr" sz="quarter" idx="11"/>
          </p:nvPr>
        </p:nvSpPr>
        <p:spPr/>
        <p:txBody>
          <a:bodyPr/>
          <a:lstStyle/>
          <a:p>
            <a:pPr>
              <a:defRPr/>
            </a:pPr>
            <a:endParaRPr lang="lv-LV" dirty="0"/>
          </a:p>
        </p:txBody>
      </p:sp>
      <p:sp>
        <p:nvSpPr>
          <p:cNvPr id="7" name="Slaida numura vietturis 6"/>
          <p:cNvSpPr>
            <a:spLocks noGrp="1"/>
          </p:cNvSpPr>
          <p:nvPr>
            <p:ph type="sldNum" sz="quarter" idx="12"/>
          </p:nvPr>
        </p:nvSpPr>
        <p:spPr/>
        <p:txBody>
          <a:bodyPr/>
          <a:lstStyle/>
          <a:p>
            <a:pPr>
              <a:defRPr/>
            </a:pPr>
            <a:fld id="{76838B1B-BA8B-41DC-BF38-F707537C1D32}" type="slidenum">
              <a:rPr lang="lv-LV" smtClean="0"/>
              <a:pPr>
                <a:defRPr/>
              </a:pPr>
              <a:t>‹#›</a:t>
            </a:fld>
            <a:endParaRPr lang="lv-LV" dirty="0"/>
          </a:p>
        </p:txBody>
      </p:sp>
    </p:spTree>
    <p:extLst>
      <p:ext uri="{BB962C8B-B14F-4D97-AF65-F5344CB8AC3E}">
        <p14:creationId xmlns:p14="http://schemas.microsoft.com/office/powerpoint/2010/main" val="93856588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F629B43-EEE1-4945-8E5E-4BB1388C5DCC}" type="datetime1">
              <a:rPr lang="lv-LV" smtClean="0"/>
              <a:pPr>
                <a:defRPr/>
              </a:pPr>
              <a:t>10.11.2014.</a:t>
            </a:fld>
            <a:endParaRPr lang="lv-LV" dirty="0"/>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lv-LV" dirty="0"/>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838B1B-BA8B-41DC-BF38-F707537C1D32}" type="slidenum">
              <a:rPr lang="lv-LV" smtClean="0"/>
              <a:pPr>
                <a:defRPr/>
              </a:pPr>
              <a:t>‹#›</a:t>
            </a:fld>
            <a:endParaRPr lang="lv-LV" dirty="0"/>
          </a:p>
        </p:txBody>
      </p:sp>
    </p:spTree>
    <p:extLst>
      <p:ext uri="{BB962C8B-B14F-4D97-AF65-F5344CB8AC3E}">
        <p14:creationId xmlns:p14="http://schemas.microsoft.com/office/powerpoint/2010/main" val="236672330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0.png"/><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Microsoft_Excel_97-2003_Worksheet1.xls"/></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hyperlink" Target="http://epp.eurostat.ec.europa.eu/cache/ITY_SDDS/EN/employ_esms.ht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unicef-irc.org/publications/pdf/rc10_eng.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hyperlink" Target="http://www.lm.gov.lv/"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188" y="1844675"/>
            <a:ext cx="8458200" cy="2160588"/>
          </a:xfrm>
          <a:solidFill>
            <a:schemeClr val="bg1">
              <a:lumMod val="50000"/>
            </a:schemeClr>
          </a:solidFill>
        </p:spPr>
        <p:txBody>
          <a:bodyPr wrap="square" lIns="91440" tIns="45720" rIns="91440" bIns="45720" numCol="1" anchorCtr="0" compatLnSpc="1">
            <a:prstTxWarp prst="textNoShape">
              <a:avLst/>
            </a:prstTxWarp>
            <a:noAutofit/>
          </a:bodyPr>
          <a:lstStyle/>
          <a:p>
            <a:pPr marL="92075" indent="-92075">
              <a:lnSpc>
                <a:spcPct val="80000"/>
              </a:lnSpc>
              <a:spcBef>
                <a:spcPct val="150000"/>
              </a:spcBef>
              <a:defRPr/>
            </a:pPr>
            <a:r>
              <a:rPr lang="lv-LV" b="1" i="1" cap="none" dirty="0" smtClean="0">
                <a:solidFill>
                  <a:srgbClr val="008000"/>
                </a:solidFill>
                <a:effectLst>
                  <a:outerShdw blurRad="38100" dist="38100" dir="2700000" algn="tl">
                    <a:srgbClr val="000000"/>
                  </a:outerShdw>
                </a:effectLst>
              </a:rPr>
              <a:t/>
            </a:r>
            <a:br>
              <a:rPr lang="lv-LV" b="1" i="1" cap="none" dirty="0" smtClean="0">
                <a:solidFill>
                  <a:srgbClr val="008000"/>
                </a:solidFill>
                <a:effectLst>
                  <a:outerShdw blurRad="38100" dist="38100" dir="2700000" algn="tl">
                    <a:srgbClr val="000000"/>
                  </a:outerShdw>
                </a:effectLst>
              </a:rPr>
            </a:br>
            <a:r>
              <a:rPr lang="lv-LV" b="1" i="1" dirty="0">
                <a:solidFill>
                  <a:srgbClr val="008000"/>
                </a:solidFill>
                <a:effectLst>
                  <a:outerShdw blurRad="38100" dist="38100" dir="2700000" algn="tl">
                    <a:srgbClr val="000000"/>
                  </a:outerShdw>
                </a:effectLst>
              </a:rPr>
              <a:t>Uz pamatotu sociālekonomisku analīzi balstīta </a:t>
            </a:r>
            <a:r>
              <a:rPr lang="lv-LV" b="1" i="1" dirty="0" smtClean="0">
                <a:solidFill>
                  <a:srgbClr val="008000"/>
                </a:solidFill>
                <a:effectLst>
                  <a:outerShdw blurRad="38100" dist="38100" dir="2700000" algn="tl">
                    <a:srgbClr val="000000"/>
                  </a:outerShdw>
                </a:effectLst>
              </a:rPr>
              <a:t>bērnu </a:t>
            </a:r>
            <a:r>
              <a:rPr lang="lv-LV" b="1" i="1" dirty="0">
                <a:solidFill>
                  <a:srgbClr val="008000"/>
                </a:solidFill>
                <a:effectLst>
                  <a:outerShdw blurRad="38100" dist="38100" dir="2700000" algn="tl">
                    <a:srgbClr val="000000"/>
                  </a:outerShdw>
                </a:effectLst>
              </a:rPr>
              <a:t>labklājību veicinoša sociālā politika</a:t>
            </a:r>
            <a:endParaRPr lang="lv-LV" cap="none" dirty="0" smtClean="0">
              <a:solidFill>
                <a:srgbClr val="008000"/>
              </a:solidFill>
            </a:endParaRPr>
          </a:p>
        </p:txBody>
      </p:sp>
      <p:sp>
        <p:nvSpPr>
          <p:cNvPr id="15363" name="Rectangle 3"/>
          <p:cNvSpPr>
            <a:spLocks noChangeArrowheads="1"/>
          </p:cNvSpPr>
          <p:nvPr/>
        </p:nvSpPr>
        <p:spPr bwMode="auto">
          <a:xfrm>
            <a:off x="4211638" y="5445125"/>
            <a:ext cx="4572000" cy="400110"/>
          </a:xfrm>
          <a:prstGeom prst="rect">
            <a:avLst/>
          </a:prstGeom>
          <a:noFill/>
          <a:ln w="9525">
            <a:noFill/>
            <a:miter lim="800000"/>
            <a:headEnd/>
            <a:tailEnd/>
          </a:ln>
        </p:spPr>
        <p:txBody>
          <a:bodyPr>
            <a:spAutoFit/>
          </a:bodyPr>
          <a:lstStyle/>
          <a:p>
            <a:pPr algn="r"/>
            <a:r>
              <a:rPr lang="lv-LV" sz="2000" i="1" dirty="0" smtClean="0">
                <a:solidFill>
                  <a:srgbClr val="008000"/>
                </a:solidFill>
                <a:latin typeface="Franklin Gothic Medium" pitchFamily="34" charset="0"/>
              </a:rPr>
              <a:t>2014.gada 17.oktobris</a:t>
            </a:r>
            <a:endParaRPr lang="lv-LV" sz="2000" i="1" dirty="0">
              <a:solidFill>
                <a:srgbClr val="008000"/>
              </a:solidFill>
              <a:latin typeface="Franklin Gothic Medium" pitchFamily="34" charset="0"/>
            </a:endParaRPr>
          </a:p>
        </p:txBody>
      </p:sp>
      <p:sp>
        <p:nvSpPr>
          <p:cNvPr id="4" name="Rectangle 4"/>
          <p:cNvSpPr>
            <a:spLocks noChangeArrowheads="1"/>
          </p:cNvSpPr>
          <p:nvPr/>
        </p:nvSpPr>
        <p:spPr bwMode="auto">
          <a:xfrm>
            <a:off x="2243438" y="120542"/>
            <a:ext cx="4993675" cy="646331"/>
          </a:xfrm>
          <a:prstGeom prst="rect">
            <a:avLst/>
          </a:prstGeom>
          <a:noFill/>
          <a:ln w="9525">
            <a:noFill/>
            <a:miter lim="800000"/>
            <a:headEnd/>
            <a:tailEnd/>
          </a:ln>
        </p:spPr>
        <p:txBody>
          <a:bodyPr wrap="none" anchor="ctr">
            <a:spAutoFit/>
          </a:bodyPr>
          <a:lstStyle/>
          <a:p>
            <a:pPr algn="ctr"/>
            <a:r>
              <a:rPr lang="en-US" b="1" dirty="0"/>
              <a:t>Seminar “Investing in Children in Latvia: </a:t>
            </a:r>
            <a:endParaRPr lang="lv-LV" b="1" dirty="0" smtClean="0"/>
          </a:p>
          <a:p>
            <a:pPr algn="ctr"/>
            <a:r>
              <a:rPr lang="en-US" b="1" dirty="0" smtClean="0"/>
              <a:t>EU </a:t>
            </a:r>
            <a:r>
              <a:rPr lang="en-US" b="1" dirty="0"/>
              <a:t>Instruments and Funding </a:t>
            </a:r>
            <a:r>
              <a:rPr lang="en-US" b="1" dirty="0" smtClean="0"/>
              <a:t>Opportunities</a:t>
            </a:r>
            <a:endParaRPr lang="lv-LV" b="1" i="1" dirty="0"/>
          </a:p>
        </p:txBody>
      </p:sp>
      <p:pic>
        <p:nvPicPr>
          <p:cNvPr id="5" name="Picture 4"/>
          <p:cNvPicPr>
            <a:picLocks noChangeAspect="1"/>
          </p:cNvPicPr>
          <p:nvPr/>
        </p:nvPicPr>
        <p:blipFill>
          <a:blip r:embed="rId2"/>
          <a:stretch>
            <a:fillRect/>
          </a:stretch>
        </p:blipFill>
        <p:spPr>
          <a:xfrm>
            <a:off x="6156176" y="4337099"/>
            <a:ext cx="2494810" cy="11314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10</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3" name="Прямоугольник 2"/>
          <p:cNvSpPr/>
          <p:nvPr/>
        </p:nvSpPr>
        <p:spPr>
          <a:xfrm>
            <a:off x="298892" y="260648"/>
            <a:ext cx="8664897" cy="923330"/>
          </a:xfrm>
          <a:prstGeom prst="rect">
            <a:avLst/>
          </a:prstGeom>
        </p:spPr>
        <p:txBody>
          <a:bodyPr wrap="square">
            <a:spAutoFit/>
          </a:bodyPr>
          <a:lstStyle/>
          <a:p>
            <a:pPr algn="just"/>
            <a:r>
              <a:rPr lang="lv-LV" b="1" dirty="0">
                <a:solidFill>
                  <a:srgbClr val="CC3300"/>
                </a:solidFill>
              </a:rPr>
              <a:t>3</a:t>
            </a:r>
            <a:r>
              <a:rPr lang="lv-LV" b="1" dirty="0" smtClean="0">
                <a:solidFill>
                  <a:srgbClr val="CC3300"/>
                </a:solidFill>
              </a:rPr>
              <a:t>) BĒRNU APRŪPES PAKALPOJUMU PIEEJAMĪBA </a:t>
            </a:r>
          </a:p>
          <a:p>
            <a:pPr algn="just"/>
            <a:r>
              <a:rPr lang="lv-LV" b="1" dirty="0"/>
              <a:t>V</a:t>
            </a:r>
            <a:r>
              <a:rPr lang="lv-LV" b="1" dirty="0" smtClean="0"/>
              <a:t>alsts atbalsta PII rindu likvidācijai piešķiršana un reģistrētā bērna uzraudzības pakalpojuma sniedzēja ieviešana no 2013.gada 1.septembra</a:t>
            </a:r>
          </a:p>
        </p:txBody>
      </p:sp>
      <p:sp>
        <p:nvSpPr>
          <p:cNvPr id="2" name="Rectangle 1"/>
          <p:cNvSpPr/>
          <p:nvPr/>
        </p:nvSpPr>
        <p:spPr>
          <a:xfrm>
            <a:off x="179512" y="1121078"/>
            <a:ext cx="8784277" cy="1815882"/>
          </a:xfrm>
          <a:prstGeom prst="rect">
            <a:avLst/>
          </a:prstGeom>
        </p:spPr>
        <p:txBody>
          <a:bodyPr wrap="square">
            <a:spAutoFit/>
          </a:bodyPr>
          <a:lstStyle/>
          <a:p>
            <a:pPr marL="285750" indent="-285750">
              <a:buFont typeface="Arial" panose="020B0604020202020204" pitchFamily="34" charset="0"/>
              <a:buChar char="•"/>
            </a:pPr>
            <a:r>
              <a:rPr lang="lv-LV" sz="1400" dirty="0" smtClean="0">
                <a:solidFill>
                  <a:schemeClr val="tx1">
                    <a:lumMod val="65000"/>
                    <a:lumOff val="35000"/>
                  </a:schemeClr>
                </a:solidFill>
                <a:latin typeface="Verdana" panose="020B0604030504040204" pitchFamily="34" charset="0"/>
              </a:rPr>
              <a:t>atbalstu piešķir </a:t>
            </a:r>
            <a:r>
              <a:rPr lang="lv-LV" sz="1400" dirty="0">
                <a:solidFill>
                  <a:schemeClr val="tx1">
                    <a:lumMod val="65000"/>
                    <a:lumOff val="35000"/>
                  </a:schemeClr>
                </a:solidFill>
                <a:latin typeface="Verdana" panose="020B0604030504040204" pitchFamily="34" charset="0"/>
              </a:rPr>
              <a:t>par bērniem no pusotra gada vecuma līdz obligātai bērna sagatavošanas pamatizglītības ieguves uzsākšanai (līdz </a:t>
            </a:r>
            <a:r>
              <a:rPr lang="lv-LV" sz="1400" dirty="0" smtClean="0">
                <a:solidFill>
                  <a:schemeClr val="tx1">
                    <a:lumMod val="65000"/>
                    <a:lumOff val="35000"/>
                  </a:schemeClr>
                </a:solidFill>
                <a:latin typeface="Verdana" panose="020B0604030504040204" pitchFamily="34" charset="0"/>
              </a:rPr>
              <a:t>5 </a:t>
            </a:r>
            <a:r>
              <a:rPr lang="lv-LV" sz="1400" dirty="0">
                <a:solidFill>
                  <a:schemeClr val="tx1">
                    <a:lumMod val="65000"/>
                    <a:lumOff val="35000"/>
                  </a:schemeClr>
                </a:solidFill>
                <a:latin typeface="Verdana" panose="020B0604030504040204" pitchFamily="34" charset="0"/>
              </a:rPr>
              <a:t>gadiem), kuri ir uzņemti rindā un nesaņem pakalpojumu pašvaldības pirmsskolas izglītības </a:t>
            </a:r>
            <a:r>
              <a:rPr lang="lv-LV" sz="1400" dirty="0" smtClean="0">
                <a:solidFill>
                  <a:schemeClr val="tx1">
                    <a:lumMod val="65000"/>
                    <a:lumOff val="35000"/>
                  </a:schemeClr>
                </a:solidFill>
                <a:latin typeface="Verdana" panose="020B0604030504040204" pitchFamily="34" charset="0"/>
              </a:rPr>
              <a:t>iestādē</a:t>
            </a:r>
          </a:p>
          <a:p>
            <a:pPr marL="285750" indent="-285750">
              <a:buFont typeface="Arial" panose="020B0604020202020204" pitchFamily="34" charset="0"/>
              <a:buChar char="•"/>
            </a:pPr>
            <a:r>
              <a:rPr lang="lv-LV" sz="1400" dirty="0" smtClean="0">
                <a:solidFill>
                  <a:schemeClr val="tx1">
                    <a:lumMod val="65000"/>
                    <a:lumOff val="35000"/>
                  </a:schemeClr>
                </a:solidFill>
                <a:latin typeface="Verdana" panose="020B0604030504040204" pitchFamily="34" charset="0"/>
              </a:rPr>
              <a:t>atbalstu izmaksā </a:t>
            </a:r>
            <a:r>
              <a:rPr lang="lv-LV" sz="1400" dirty="0">
                <a:solidFill>
                  <a:schemeClr val="tx1">
                    <a:lumMod val="65000"/>
                    <a:lumOff val="35000"/>
                  </a:schemeClr>
                </a:solidFill>
                <a:latin typeface="Verdana" panose="020B0604030504040204" pitchFamily="34" charset="0"/>
              </a:rPr>
              <a:t>privātam pakalpojuma sniedzējam: </a:t>
            </a:r>
            <a:r>
              <a:rPr lang="lv-LV" sz="1400" dirty="0" smtClean="0">
                <a:solidFill>
                  <a:schemeClr val="tx1">
                    <a:lumMod val="65000"/>
                    <a:lumOff val="35000"/>
                  </a:schemeClr>
                </a:solidFill>
                <a:latin typeface="Verdana" panose="020B0604030504040204" pitchFamily="34" charset="0"/>
              </a:rPr>
              <a:t>privātajai PII vai bērnu </a:t>
            </a:r>
            <a:r>
              <a:rPr lang="lv-LV" sz="1400" dirty="0">
                <a:solidFill>
                  <a:schemeClr val="tx1">
                    <a:lumMod val="65000"/>
                    <a:lumOff val="35000"/>
                  </a:schemeClr>
                </a:solidFill>
                <a:latin typeface="Verdana" panose="020B0604030504040204" pitchFamily="34" charset="0"/>
              </a:rPr>
              <a:t>uzraudzības pakalpojuma sniedzējam </a:t>
            </a:r>
            <a:r>
              <a:rPr lang="lv-LV" sz="1400" dirty="0" smtClean="0">
                <a:solidFill>
                  <a:schemeClr val="tx1">
                    <a:lumMod val="65000"/>
                    <a:lumOff val="35000"/>
                  </a:schemeClr>
                </a:solidFill>
                <a:latin typeface="Verdana" panose="020B0604030504040204" pitchFamily="34" charset="0"/>
              </a:rPr>
              <a:t>par </a:t>
            </a:r>
            <a:r>
              <a:rPr lang="lv-LV" sz="1400" dirty="0">
                <a:solidFill>
                  <a:schemeClr val="tx1">
                    <a:lumMod val="65000"/>
                    <a:lumOff val="35000"/>
                  </a:schemeClr>
                </a:solidFill>
                <a:latin typeface="Verdana" panose="020B0604030504040204" pitchFamily="34" charset="0"/>
              </a:rPr>
              <a:t>darba dienām (ne mazāk kā 8 stundas </a:t>
            </a:r>
            <a:r>
              <a:rPr lang="lv-LV" sz="1400" dirty="0" smtClean="0">
                <a:solidFill>
                  <a:schemeClr val="tx1">
                    <a:lumMod val="65000"/>
                    <a:lumOff val="35000"/>
                  </a:schemeClr>
                </a:solidFill>
                <a:latin typeface="Verdana" panose="020B0604030504040204" pitchFamily="34" charset="0"/>
              </a:rPr>
              <a:t>dienā)</a:t>
            </a:r>
          </a:p>
          <a:p>
            <a:pPr marL="285750" indent="-285750">
              <a:buFont typeface="Arial" panose="020B0604020202020204" pitchFamily="34" charset="0"/>
              <a:buChar char="•"/>
            </a:pPr>
            <a:r>
              <a:rPr lang="lv-LV" sz="1400" dirty="0" smtClean="0">
                <a:solidFill>
                  <a:schemeClr val="tx1">
                    <a:lumMod val="65000"/>
                    <a:lumOff val="35000"/>
                  </a:schemeClr>
                </a:solidFill>
                <a:latin typeface="Verdana" panose="020B0604030504040204" pitchFamily="34" charset="0"/>
              </a:rPr>
              <a:t>atbalsta </a:t>
            </a:r>
            <a:r>
              <a:rPr lang="lv-LV" sz="1400" dirty="0">
                <a:solidFill>
                  <a:schemeClr val="tx1">
                    <a:lumMod val="65000"/>
                    <a:lumOff val="35000"/>
                  </a:schemeClr>
                </a:solidFill>
                <a:latin typeface="Verdana" panose="020B0604030504040204" pitchFamily="34" charset="0"/>
              </a:rPr>
              <a:t>apmērs vienam bērnam </a:t>
            </a:r>
            <a:r>
              <a:rPr lang="lv-LV" sz="1400" dirty="0" smtClean="0">
                <a:solidFill>
                  <a:schemeClr val="tx1">
                    <a:lumMod val="65000"/>
                    <a:lumOff val="35000"/>
                  </a:schemeClr>
                </a:solidFill>
                <a:latin typeface="Verdana" panose="020B0604030504040204" pitchFamily="34" charset="0"/>
              </a:rPr>
              <a:t>ir</a:t>
            </a:r>
            <a:r>
              <a:rPr lang="lv-LV" sz="1400" dirty="0">
                <a:solidFill>
                  <a:schemeClr val="tx1">
                    <a:lumMod val="65000"/>
                    <a:lumOff val="35000"/>
                  </a:schemeClr>
                </a:solidFill>
                <a:latin typeface="Verdana" panose="020B0604030504040204" pitchFamily="34" charset="0"/>
              </a:rPr>
              <a:t> 171 eiro </a:t>
            </a:r>
            <a:r>
              <a:rPr lang="lv-LV" sz="1400" dirty="0" smtClean="0">
                <a:solidFill>
                  <a:schemeClr val="tx1">
                    <a:lumMod val="65000"/>
                    <a:lumOff val="35000"/>
                  </a:schemeClr>
                </a:solidFill>
                <a:latin typeface="Verdana" panose="020B0604030504040204" pitchFamily="34" charset="0"/>
              </a:rPr>
              <a:t>mēnesī</a:t>
            </a:r>
            <a:r>
              <a:rPr lang="lv-LV" sz="1400" dirty="0">
                <a:solidFill>
                  <a:schemeClr val="tx1">
                    <a:lumMod val="65000"/>
                    <a:lumOff val="35000"/>
                  </a:schemeClr>
                </a:solidFill>
                <a:latin typeface="Verdana" panose="020B0604030504040204" pitchFamily="34" charset="0"/>
              </a:rPr>
              <a:t>, ievērojot nosacījumu, ka valsts atbalsta un pašvaldības līdzfinansējuma </a:t>
            </a:r>
            <a:r>
              <a:rPr lang="lv-LV" sz="1400" dirty="0" smtClean="0">
                <a:solidFill>
                  <a:schemeClr val="tx1">
                    <a:lumMod val="65000"/>
                    <a:lumOff val="35000"/>
                  </a:schemeClr>
                </a:solidFill>
                <a:latin typeface="Verdana" panose="020B0604030504040204" pitchFamily="34" charset="0"/>
              </a:rPr>
              <a:t>kopējais </a:t>
            </a:r>
            <a:r>
              <a:rPr lang="lv-LV" sz="1400" dirty="0">
                <a:solidFill>
                  <a:schemeClr val="tx1">
                    <a:lumMod val="65000"/>
                    <a:lumOff val="35000"/>
                  </a:schemeClr>
                </a:solidFill>
                <a:latin typeface="Verdana" panose="020B0604030504040204" pitchFamily="34" charset="0"/>
              </a:rPr>
              <a:t>apjoms vienam bērna nepārsniedz</a:t>
            </a:r>
            <a:r>
              <a:rPr lang="lv-LV" sz="1400" dirty="0" smtClean="0">
                <a:solidFill>
                  <a:schemeClr val="tx1">
                    <a:lumMod val="65000"/>
                    <a:lumOff val="35000"/>
                  </a:schemeClr>
                </a:solidFill>
                <a:latin typeface="Verdana" panose="020B0604030504040204" pitchFamily="34" charset="0"/>
              </a:rPr>
              <a:t>: 227,66 </a:t>
            </a:r>
            <a:r>
              <a:rPr lang="lv-LV" sz="1400" dirty="0">
                <a:solidFill>
                  <a:schemeClr val="tx1">
                    <a:lumMod val="65000"/>
                    <a:lumOff val="35000"/>
                  </a:schemeClr>
                </a:solidFill>
                <a:latin typeface="Verdana" panose="020B0604030504040204" pitchFamily="34" charset="0"/>
              </a:rPr>
              <a:t>eiro </a:t>
            </a:r>
            <a:r>
              <a:rPr lang="lv-LV" sz="1400" dirty="0" smtClean="0">
                <a:solidFill>
                  <a:schemeClr val="tx1">
                    <a:lumMod val="65000"/>
                    <a:lumOff val="35000"/>
                  </a:schemeClr>
                </a:solidFill>
                <a:latin typeface="Verdana" panose="020B0604030504040204" pitchFamily="34" charset="0"/>
              </a:rPr>
              <a:t>- </a:t>
            </a:r>
            <a:r>
              <a:rPr lang="lv-LV" sz="1400" dirty="0">
                <a:solidFill>
                  <a:schemeClr val="tx1">
                    <a:lumMod val="65000"/>
                    <a:lumOff val="35000"/>
                  </a:schemeClr>
                </a:solidFill>
                <a:latin typeface="Verdana" panose="020B0604030504040204" pitchFamily="34" charset="0"/>
              </a:rPr>
              <a:t>Rīgas plānošanas </a:t>
            </a:r>
            <a:r>
              <a:rPr lang="lv-LV" sz="1400" dirty="0" smtClean="0">
                <a:solidFill>
                  <a:schemeClr val="tx1">
                    <a:lumMod val="65000"/>
                    <a:lumOff val="35000"/>
                  </a:schemeClr>
                </a:solidFill>
                <a:latin typeface="Verdana" panose="020B0604030504040204" pitchFamily="34" charset="0"/>
              </a:rPr>
              <a:t>reģionā un 184,97eiro - ārpus</a:t>
            </a:r>
            <a:endParaRPr lang="lv-LV" sz="1400" dirty="0">
              <a:solidFill>
                <a:schemeClr val="tx1">
                  <a:lumMod val="65000"/>
                  <a:lumOff val="35000"/>
                </a:schemeClr>
              </a:solidFill>
              <a:latin typeface="Verdana" panose="020B0604030504040204" pitchFamily="34" charset="0"/>
            </a:endParaRPr>
          </a:p>
        </p:txBody>
      </p:sp>
      <p:graphicFrame>
        <p:nvGraphicFramePr>
          <p:cNvPr id="9" name="Схема 1"/>
          <p:cNvGraphicFramePr/>
          <p:nvPr>
            <p:extLst>
              <p:ext uri="{D42A27DB-BD31-4B8C-83A1-F6EECF244321}">
                <p14:modId xmlns:p14="http://schemas.microsoft.com/office/powerpoint/2010/main" val="651884471"/>
              </p:ext>
            </p:extLst>
          </p:nvPr>
        </p:nvGraphicFramePr>
        <p:xfrm>
          <a:off x="1331640" y="2996952"/>
          <a:ext cx="6312024" cy="3775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3323634" y="3305658"/>
            <a:ext cx="2615411" cy="329213"/>
          </a:xfrm>
          <a:prstGeom prst="rect">
            <a:avLst/>
          </a:prstGeom>
        </p:spPr>
      </p:pic>
      <p:pic>
        <p:nvPicPr>
          <p:cNvPr id="10" name="Picture 9"/>
          <p:cNvPicPr>
            <a:picLocks noChangeAspect="1"/>
          </p:cNvPicPr>
          <p:nvPr/>
        </p:nvPicPr>
        <p:blipFill>
          <a:blip r:embed="rId8"/>
          <a:stretch>
            <a:fillRect/>
          </a:stretch>
        </p:blipFill>
        <p:spPr>
          <a:xfrm>
            <a:off x="2627784" y="4149080"/>
            <a:ext cx="329213" cy="447755"/>
          </a:xfrm>
          <a:prstGeom prst="rect">
            <a:avLst/>
          </a:prstGeom>
        </p:spPr>
      </p:pic>
      <p:pic>
        <p:nvPicPr>
          <p:cNvPr id="11" name="Picture 10"/>
          <p:cNvPicPr>
            <a:picLocks noChangeAspect="1"/>
          </p:cNvPicPr>
          <p:nvPr/>
        </p:nvPicPr>
        <p:blipFill>
          <a:blip r:embed="rId9"/>
          <a:stretch>
            <a:fillRect/>
          </a:stretch>
        </p:blipFill>
        <p:spPr>
          <a:xfrm>
            <a:off x="3623990" y="5373216"/>
            <a:ext cx="1896020" cy="329213"/>
          </a:xfrm>
          <a:prstGeom prst="rect">
            <a:avLst/>
          </a:prstGeom>
        </p:spPr>
      </p:pic>
      <p:pic>
        <p:nvPicPr>
          <p:cNvPr id="12" name="Picture 11"/>
          <p:cNvPicPr>
            <a:picLocks noChangeAspect="1"/>
          </p:cNvPicPr>
          <p:nvPr/>
        </p:nvPicPr>
        <p:blipFill>
          <a:blip r:embed="rId10"/>
          <a:stretch>
            <a:fillRect/>
          </a:stretch>
        </p:blipFill>
        <p:spPr>
          <a:xfrm>
            <a:off x="5626923" y="4479912"/>
            <a:ext cx="329213" cy="621846"/>
          </a:xfrm>
          <a:prstGeom prst="rect">
            <a:avLst/>
          </a:prstGeom>
        </p:spPr>
      </p:pic>
    </p:spTree>
    <p:extLst>
      <p:ext uri="{BB962C8B-B14F-4D97-AF65-F5344CB8AC3E}">
        <p14:creationId xmlns:p14="http://schemas.microsoft.com/office/powerpoint/2010/main" val="2132455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11</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3" name="Прямоугольник 2"/>
          <p:cNvSpPr/>
          <p:nvPr/>
        </p:nvSpPr>
        <p:spPr>
          <a:xfrm>
            <a:off x="298892" y="260648"/>
            <a:ext cx="8664897" cy="2031325"/>
          </a:xfrm>
          <a:prstGeom prst="rect">
            <a:avLst/>
          </a:prstGeom>
        </p:spPr>
        <p:txBody>
          <a:bodyPr wrap="square">
            <a:spAutoFit/>
          </a:bodyPr>
          <a:lstStyle/>
          <a:p>
            <a:pPr algn="just"/>
            <a:r>
              <a:rPr lang="lv-LV" b="1" dirty="0">
                <a:solidFill>
                  <a:srgbClr val="CC3300"/>
                </a:solidFill>
              </a:rPr>
              <a:t>3</a:t>
            </a:r>
            <a:r>
              <a:rPr lang="lv-LV" b="1" dirty="0" smtClean="0">
                <a:solidFill>
                  <a:srgbClr val="CC3300"/>
                </a:solidFill>
              </a:rPr>
              <a:t>) BĒRNU APRŪPES PAKALPOJUMU PIEEJAMĪBA </a:t>
            </a:r>
          </a:p>
          <a:p>
            <a:pPr algn="just"/>
            <a:r>
              <a:rPr lang="lv-LV" b="1" dirty="0"/>
              <a:t>V</a:t>
            </a:r>
            <a:r>
              <a:rPr lang="lv-LV" b="1" dirty="0" smtClean="0"/>
              <a:t>alsts atbalsta PII rindu likvidācijai ietekmes:</a:t>
            </a:r>
          </a:p>
          <a:p>
            <a:pPr marL="285750" indent="-285750" algn="just">
              <a:buFont typeface="Arial" pitchFamily="34" charset="0"/>
              <a:buChar char="•"/>
            </a:pPr>
            <a:r>
              <a:rPr lang="lv-LV" dirty="0" smtClean="0"/>
              <a:t>lielākā </a:t>
            </a:r>
            <a:r>
              <a:rPr lang="lv-LV" dirty="0"/>
              <a:t>aprūpes pakalpojumu dažādība un legālās nodarbinātības veicināšana: 2014.gada </a:t>
            </a:r>
            <a:r>
              <a:rPr lang="lv-LV" dirty="0" smtClean="0"/>
              <a:t>oktobra sākumā </a:t>
            </a:r>
            <a:r>
              <a:rPr lang="lv-LV" dirty="0"/>
              <a:t>Bērnu uzraudzības pakalpojumu sniedzēju reģistrā bija reģistrēti </a:t>
            </a:r>
            <a:r>
              <a:rPr lang="lv-LV" dirty="0" smtClean="0"/>
              <a:t>1033 </a:t>
            </a:r>
            <a:r>
              <a:rPr lang="lv-LV" dirty="0"/>
              <a:t>pakalpojumu sniedzēji, no tiem </a:t>
            </a:r>
            <a:r>
              <a:rPr lang="lv-LV" dirty="0" smtClean="0"/>
              <a:t>85% </a:t>
            </a:r>
            <a:r>
              <a:rPr lang="lv-LV" dirty="0"/>
              <a:t>fiziskās personas</a:t>
            </a:r>
          </a:p>
          <a:p>
            <a:pPr marL="285750" indent="-285750" algn="just">
              <a:buFont typeface="Arial" pitchFamily="34" charset="0"/>
              <a:buChar char="•"/>
            </a:pPr>
            <a:r>
              <a:rPr lang="lv-LV" dirty="0"/>
              <a:t>formālās bērnu aprūpes pakalpojumu pieejamība – valsts atbalsta saņēmēju skaita pieaugums </a:t>
            </a:r>
            <a:r>
              <a:rPr lang="lv-LV" dirty="0" smtClean="0"/>
              <a:t>un bērnu skaita PII rindās samazinājums </a:t>
            </a:r>
            <a:endParaRPr lang="lv-LV" dirty="0"/>
          </a:p>
        </p:txBody>
      </p:sp>
      <p:sp>
        <p:nvSpPr>
          <p:cNvPr id="7" name="Прямоугольник 6"/>
          <p:cNvSpPr/>
          <p:nvPr/>
        </p:nvSpPr>
        <p:spPr>
          <a:xfrm>
            <a:off x="1404617" y="2214066"/>
            <a:ext cx="5785558" cy="338554"/>
          </a:xfrm>
          <a:prstGeom prst="rect">
            <a:avLst/>
          </a:prstGeom>
        </p:spPr>
        <p:txBody>
          <a:bodyPr wrap="none">
            <a:spAutoFit/>
          </a:bodyPr>
          <a:lstStyle/>
          <a:p>
            <a:pPr algn="ctr"/>
            <a:r>
              <a:rPr lang="lv-LV" sz="1600" b="1" dirty="0" smtClean="0"/>
              <a:t>Bērnu skaits 2013.gadā, kas saņēma valsts atbalstu, Rīgā</a:t>
            </a:r>
            <a:endParaRPr lang="ru-RU" sz="1600" b="1" dirty="0"/>
          </a:p>
        </p:txBody>
      </p:sp>
      <p:graphicFrame>
        <p:nvGraphicFramePr>
          <p:cNvPr id="8" name="Диаграмма 7"/>
          <p:cNvGraphicFramePr/>
          <p:nvPr>
            <p:extLst>
              <p:ext uri="{D42A27DB-BD31-4B8C-83A1-F6EECF244321}">
                <p14:modId xmlns:p14="http://schemas.microsoft.com/office/powerpoint/2010/main" val="1099187905"/>
              </p:ext>
            </p:extLst>
          </p:nvPr>
        </p:nvGraphicFramePr>
        <p:xfrm>
          <a:off x="539552" y="2643182"/>
          <a:ext cx="4505154"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ая выноска 4"/>
          <p:cNvSpPr/>
          <p:nvPr/>
        </p:nvSpPr>
        <p:spPr>
          <a:xfrm>
            <a:off x="5364088" y="2643182"/>
            <a:ext cx="3312368" cy="267324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lv-LV" sz="1600" dirty="0"/>
              <a:t>s</a:t>
            </a:r>
            <a:r>
              <a:rPr lang="lv-LV" sz="1600" dirty="0" smtClean="0"/>
              <a:t>tatistika par bērnu skaitu visu pašvaldību PII rindās 2013.gadā </a:t>
            </a:r>
            <a:r>
              <a:rPr lang="lv-LV" sz="1600" dirty="0" smtClean="0">
                <a:solidFill>
                  <a:schemeClr val="bg1"/>
                </a:solidFill>
              </a:rPr>
              <a:t>vēl tiek apkopota ar IZM</a:t>
            </a:r>
          </a:p>
          <a:p>
            <a:pPr marL="285750" indent="-285750" algn="just">
              <a:buFont typeface="Arial" pitchFamily="34" charset="0"/>
              <a:buChar char="•"/>
            </a:pPr>
            <a:r>
              <a:rPr lang="lv-LV" sz="1600" dirty="0" smtClean="0">
                <a:solidFill>
                  <a:schemeClr val="bg1"/>
                </a:solidFill>
              </a:rPr>
              <a:t>pēc VARAM informācijas 2013.gada nogalē rindas uz vietām pašvaldību PII reģistrējušies aptuveni 5000 bērnu, 2012.gada nogalē – 8 047 bērni, 2011.gada nogalē – 11 800 bērnu</a:t>
            </a:r>
            <a:endParaRPr lang="lv-LV" sz="1600" dirty="0">
              <a:solidFill>
                <a:schemeClr val="bg1"/>
              </a:solidFill>
            </a:endParaRPr>
          </a:p>
        </p:txBody>
      </p:sp>
    </p:spTree>
    <p:extLst>
      <p:ext uri="{BB962C8B-B14F-4D97-AF65-F5344CB8AC3E}">
        <p14:creationId xmlns:p14="http://schemas.microsoft.com/office/powerpoint/2010/main" val="349611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477836"/>
          </a:xfrm>
        </p:spPr>
        <p:txBody>
          <a:bodyPr>
            <a:normAutofit fontScale="90000"/>
          </a:bodyPr>
          <a:lstStyle/>
          <a:p>
            <a:pPr algn="ctr">
              <a:defRPr/>
            </a:pPr>
            <a:r>
              <a:rPr lang="lv-LV" sz="2700" b="1" dirty="0" smtClean="0">
                <a:solidFill>
                  <a:srgbClr val="C00000"/>
                </a:solidFill>
              </a:rPr>
              <a:t>SECINĀJUMS</a:t>
            </a:r>
            <a:endParaRPr lang="ru-RU" dirty="0">
              <a:solidFill>
                <a:srgbClr val="C00000"/>
              </a:solidFill>
            </a:endParaRPr>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12</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5" name="Rectangle 4"/>
          <p:cNvSpPr/>
          <p:nvPr/>
        </p:nvSpPr>
        <p:spPr>
          <a:xfrm>
            <a:off x="241013" y="548680"/>
            <a:ext cx="8496944" cy="1200329"/>
          </a:xfrm>
          <a:prstGeom prst="rect">
            <a:avLst/>
          </a:prstGeom>
        </p:spPr>
        <p:txBody>
          <a:bodyPr wrap="square">
            <a:spAutoFit/>
          </a:bodyPr>
          <a:lstStyle/>
          <a:p>
            <a:pPr algn="just"/>
            <a:r>
              <a:rPr lang="lv-LV" b="1" dirty="0"/>
              <a:t>jāturpina sociālās politikas aktivitāšu īstenošana, koncentrējoties ne tikai </a:t>
            </a:r>
            <a:r>
              <a:rPr lang="lv-LV" b="1" dirty="0" smtClean="0"/>
              <a:t> </a:t>
            </a:r>
            <a:r>
              <a:rPr lang="lv-LV" b="1" dirty="0"/>
              <a:t>naudas atbalsta </a:t>
            </a:r>
            <a:r>
              <a:rPr lang="lv-LV" b="1" dirty="0" smtClean="0"/>
              <a:t>palielināšanā, </a:t>
            </a:r>
            <a:r>
              <a:rPr lang="lv-LV" b="1" dirty="0"/>
              <a:t>bet </a:t>
            </a:r>
            <a:r>
              <a:rPr lang="lv-LV" b="1" dirty="0" smtClean="0"/>
              <a:t>arī </a:t>
            </a:r>
            <a:r>
              <a:rPr lang="lv-LV" b="1" dirty="0"/>
              <a:t>pakalpojumu pieejamības un netiešā atbalsta (atvieglojumu) </a:t>
            </a:r>
            <a:r>
              <a:rPr lang="lv-LV" b="1" dirty="0" smtClean="0"/>
              <a:t>palielināšanā, </a:t>
            </a:r>
            <a:r>
              <a:rPr lang="lv-LV" b="1" dirty="0"/>
              <a:t>nodrošinot sabalansētu sociālo atbalstu visā bērna dzīves ciklā      </a:t>
            </a:r>
          </a:p>
        </p:txBody>
      </p:sp>
      <p:sp>
        <p:nvSpPr>
          <p:cNvPr id="7" name="Flowchart: Process 5"/>
          <p:cNvSpPr/>
          <p:nvPr/>
        </p:nvSpPr>
        <p:spPr>
          <a:xfrm>
            <a:off x="2699792" y="1844824"/>
            <a:ext cx="5401097" cy="18009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lv-LV" sz="2000" dirty="0">
                <a:solidFill>
                  <a:schemeClr val="bg1"/>
                </a:solidFill>
              </a:rPr>
              <a:t>šobrīd ievērojami resursi (&gt; </a:t>
            </a:r>
            <a:r>
              <a:rPr lang="lv-LV" sz="2000" dirty="0" smtClean="0">
                <a:solidFill>
                  <a:schemeClr val="bg1"/>
                </a:solidFill>
              </a:rPr>
              <a:t>180 </a:t>
            </a:r>
            <a:r>
              <a:rPr lang="lv-LV" sz="2000" dirty="0">
                <a:solidFill>
                  <a:schemeClr val="bg1"/>
                </a:solidFill>
              </a:rPr>
              <a:t>milj.EUR) koncentrēti valsts atbalsta sniegšanai bērniem vecumā līdz 2 gadiem, bet, sasniedzot šo vecumu, valsts atbalsta apjoms strauji samazinās, kas  negatīvi ietekmē ģimeņu sociālo drošību</a:t>
            </a:r>
          </a:p>
        </p:txBody>
      </p:sp>
      <p:graphicFrame>
        <p:nvGraphicFramePr>
          <p:cNvPr id="8" name="Chart 4"/>
          <p:cNvGraphicFramePr>
            <a:graphicFrameLocks noGrp="1"/>
          </p:cNvGraphicFramePr>
          <p:nvPr>
            <p:extLst>
              <p:ext uri="{D42A27DB-BD31-4B8C-83A1-F6EECF244321}">
                <p14:modId xmlns:p14="http://schemas.microsoft.com/office/powerpoint/2010/main" val="3990704863"/>
              </p:ext>
            </p:extLst>
          </p:nvPr>
        </p:nvGraphicFramePr>
        <p:xfrm>
          <a:off x="509950" y="1749009"/>
          <a:ext cx="8124099" cy="4300240"/>
        </p:xfrm>
        <a:graphic>
          <a:graphicData uri="http://schemas.openxmlformats.org/presentationml/2006/ole">
            <mc:AlternateContent xmlns:mc="http://schemas.openxmlformats.org/markup-compatibility/2006">
              <mc:Choice xmlns:v="urn:schemas-microsoft-com:vml" Requires="v">
                <p:oleObj spid="_x0000_s70871" name="Chart" r:id="rId3" imgW="8809483" imgH="5742930" progId="Excel.Chart.8">
                  <p:embed/>
                </p:oleObj>
              </mc:Choice>
              <mc:Fallback>
                <p:oleObj name="Chart" r:id="rId3" imgW="8809483" imgH="5742930"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50" y="1749009"/>
                        <a:ext cx="8124099" cy="4300240"/>
                      </a:xfrm>
                      <a:prstGeom prst="rect">
                        <a:avLst/>
                      </a:prstGeom>
                      <a:noFill/>
                      <a:extLst/>
                    </p:spPr>
                  </p:pic>
                </p:oleObj>
              </mc:Fallback>
            </mc:AlternateContent>
          </a:graphicData>
        </a:graphic>
      </p:graphicFrame>
    </p:spTree>
    <p:extLst>
      <p:ext uri="{BB962C8B-B14F-4D97-AF65-F5344CB8AC3E}">
        <p14:creationId xmlns:p14="http://schemas.microsoft.com/office/powerpoint/2010/main" val="62810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477836"/>
          </a:xfrm>
        </p:spPr>
        <p:txBody>
          <a:bodyPr>
            <a:normAutofit fontScale="90000"/>
          </a:bodyPr>
          <a:lstStyle/>
          <a:p>
            <a:pPr algn="ctr">
              <a:defRPr/>
            </a:pPr>
            <a:r>
              <a:rPr lang="lv-LV" sz="2700" b="1" dirty="0" smtClean="0"/>
              <a:t/>
            </a:r>
            <a:br>
              <a:rPr lang="lv-LV" sz="2700" b="1" dirty="0" smtClean="0"/>
            </a:br>
            <a:r>
              <a:rPr lang="lv-LV" sz="2700" b="1" dirty="0" smtClean="0"/>
              <a:t> </a:t>
            </a:r>
            <a:br>
              <a:rPr lang="lv-LV" sz="2700" b="1" dirty="0" smtClean="0"/>
            </a:br>
            <a:r>
              <a:rPr lang="lv-LV" sz="2400" b="1" dirty="0" smtClean="0">
                <a:effectLst/>
              </a:rPr>
              <a:t>Naudas atbalsta sistēmas</a:t>
            </a: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13</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3" name="Прямоугольник 2"/>
          <p:cNvSpPr/>
          <p:nvPr/>
        </p:nvSpPr>
        <p:spPr>
          <a:xfrm>
            <a:off x="323527" y="620688"/>
            <a:ext cx="8664897" cy="646331"/>
          </a:xfrm>
          <a:prstGeom prst="rect">
            <a:avLst/>
          </a:prstGeom>
        </p:spPr>
        <p:txBody>
          <a:bodyPr wrap="square">
            <a:spAutoFit/>
          </a:bodyPr>
          <a:lstStyle/>
          <a:p>
            <a:pPr algn="ctr"/>
            <a:r>
              <a:rPr lang="lv-LV" dirty="0"/>
              <a:t>pēc OECD </a:t>
            </a:r>
            <a:r>
              <a:rPr lang="lv-LV" dirty="0" smtClean="0"/>
              <a:t>metodoloģijas, visas </a:t>
            </a:r>
            <a:r>
              <a:rPr lang="lv-LV" dirty="0"/>
              <a:t>naudas atbalsta sistēmas un politikas var iedalīt </a:t>
            </a:r>
            <a:r>
              <a:rPr lang="lv-LV" dirty="0" smtClean="0"/>
              <a:t>piecās grupās</a:t>
            </a:r>
          </a:p>
        </p:txBody>
      </p:sp>
      <p:graphicFrame>
        <p:nvGraphicFramePr>
          <p:cNvPr id="5" name="Схема 4"/>
          <p:cNvGraphicFramePr/>
          <p:nvPr>
            <p:extLst>
              <p:ext uri="{D42A27DB-BD31-4B8C-83A1-F6EECF244321}">
                <p14:modId xmlns:p14="http://schemas.microsoft.com/office/powerpoint/2010/main" val="2991118910"/>
              </p:ext>
            </p:extLst>
          </p:nvPr>
        </p:nvGraphicFramePr>
        <p:xfrm>
          <a:off x="539552" y="908720"/>
          <a:ext cx="7920880" cy="5379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ая выноска 5"/>
          <p:cNvSpPr/>
          <p:nvPr/>
        </p:nvSpPr>
        <p:spPr>
          <a:xfrm>
            <a:off x="683568" y="5278920"/>
            <a:ext cx="7776864" cy="1296442"/>
          </a:xfrm>
          <a:prstGeom prst="wedgeRectCallout">
            <a:avLst>
              <a:gd name="adj1" fmla="val -20833"/>
              <a:gd name="adj2" fmla="val 589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lv-LV" sz="1400" dirty="0"/>
              <a:t>v</a:t>
            </a:r>
            <a:r>
              <a:rPr lang="lv-LV" sz="1400" dirty="0" smtClean="0"/>
              <a:t>alstīs </a:t>
            </a:r>
            <a:r>
              <a:rPr lang="lv-LV" sz="1400" dirty="0"/>
              <a:t>ar universālu sociālās politikas dizainu bērnu nabadzība ir </a:t>
            </a:r>
            <a:r>
              <a:rPr lang="lv-LV" sz="1400" dirty="0" smtClean="0"/>
              <a:t>mazākā</a:t>
            </a:r>
            <a:r>
              <a:rPr lang="lv-LV" sz="1400" dirty="0"/>
              <a:t> </a:t>
            </a:r>
            <a:r>
              <a:rPr lang="lv-LV" sz="1400" dirty="0" smtClean="0"/>
              <a:t>(uz </a:t>
            </a:r>
            <a:r>
              <a:rPr lang="lv-LV" sz="1400" dirty="0"/>
              <a:t>11% zemākā nekā mērķētākajās </a:t>
            </a:r>
            <a:r>
              <a:rPr lang="lv-LV" sz="1400" dirty="0" smtClean="0"/>
              <a:t>sistēmās), kas varētu būt atkarīgs ne tikai no dizaina, bet arī investīciju lieluma</a:t>
            </a:r>
          </a:p>
          <a:p>
            <a:pPr marL="285750" indent="-285750" algn="just">
              <a:buFont typeface="Arial" pitchFamily="34" charset="0"/>
              <a:buChar char="•"/>
            </a:pPr>
            <a:r>
              <a:rPr lang="lv-LV" sz="1400" dirty="0" smtClean="0"/>
              <a:t>universālās </a:t>
            </a:r>
            <a:r>
              <a:rPr lang="lv-LV" sz="1400" dirty="0"/>
              <a:t>atbalsta sistēmas efekti </a:t>
            </a:r>
            <a:r>
              <a:rPr lang="lv-LV" sz="1400" dirty="0" smtClean="0"/>
              <a:t>ir daudz </a:t>
            </a:r>
            <a:r>
              <a:rPr lang="lv-LV" sz="1400" dirty="0"/>
              <a:t>mazāk </a:t>
            </a:r>
            <a:r>
              <a:rPr lang="lv-LV" sz="1400" dirty="0" smtClean="0"/>
              <a:t>asociēti </a:t>
            </a:r>
            <a:r>
              <a:rPr lang="lv-LV" sz="1400" dirty="0"/>
              <a:t>ar ietekmi uz sieviešu nodarbinātību un summārā dzimstības koeficienta </a:t>
            </a:r>
            <a:r>
              <a:rPr lang="lv-LV" sz="1400" dirty="0" smtClean="0"/>
              <a:t>pieaugumu</a:t>
            </a:r>
          </a:p>
          <a:p>
            <a:pPr marL="285750" indent="-285750" algn="just">
              <a:buFont typeface="Arial" pitchFamily="34" charset="0"/>
              <a:buChar char="•"/>
            </a:pPr>
            <a:r>
              <a:rPr lang="lv-LV" sz="1400" dirty="0" smtClean="0"/>
              <a:t>praksē «tīrs modelis» ir reti sastopams un pārsvarā tiek izmantoti dažādu sistēmu elementi</a:t>
            </a:r>
            <a:endParaRPr lang="lv-LV" sz="1400" dirty="0"/>
          </a:p>
        </p:txBody>
      </p:sp>
    </p:spTree>
    <p:extLst>
      <p:ext uri="{BB962C8B-B14F-4D97-AF65-F5344CB8AC3E}">
        <p14:creationId xmlns:p14="http://schemas.microsoft.com/office/powerpoint/2010/main" val="343699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477836"/>
          </a:xfrm>
        </p:spPr>
        <p:txBody>
          <a:bodyPr>
            <a:normAutofit fontScale="90000"/>
          </a:bodyPr>
          <a:lstStyle/>
          <a:p>
            <a:pPr algn="ctr">
              <a:defRPr/>
            </a:pPr>
            <a:r>
              <a:rPr lang="lv-LV" sz="2700" b="1" dirty="0" smtClean="0"/>
              <a:t/>
            </a:r>
            <a:br>
              <a:rPr lang="lv-LV" sz="2700" b="1" dirty="0" smtClean="0"/>
            </a:br>
            <a:r>
              <a:rPr lang="lv-LV" sz="2700" b="1" dirty="0" smtClean="0"/>
              <a:t> </a:t>
            </a:r>
            <a:br>
              <a:rPr lang="lv-LV" sz="2700" b="1" dirty="0" smtClean="0"/>
            </a:br>
            <a:r>
              <a:rPr lang="lv-LV" sz="2400" b="1" dirty="0" smtClean="0">
                <a:effectLst/>
              </a:rPr>
              <a:t>Naudas atbalsta sistēmas</a:t>
            </a: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14</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568" y="764704"/>
            <a:ext cx="6710831" cy="4156868"/>
          </a:xfrm>
          <a:prstGeom prst="rect">
            <a:avLst/>
          </a:prstGeom>
          <a:noFill/>
          <a:extLst>
            <a:ext uri="{909E8E84-426E-40DD-AFC4-6F175D3DCCD1}">
              <a14:hiddenFill xmlns:a14="http://schemas.microsoft.com/office/drawing/2010/main">
                <a:solidFill>
                  <a:srgbClr val="FFFFFF"/>
                </a:solidFill>
              </a14:hiddenFill>
            </a:ext>
          </a:extLst>
        </p:spPr>
      </p:pic>
      <p:sp>
        <p:nvSpPr>
          <p:cNvPr id="6" name="Овал 5"/>
          <p:cNvSpPr/>
          <p:nvPr/>
        </p:nvSpPr>
        <p:spPr>
          <a:xfrm>
            <a:off x="1072568" y="1667595"/>
            <a:ext cx="3816424"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Прямоугольник 8"/>
          <p:cNvSpPr/>
          <p:nvPr/>
        </p:nvSpPr>
        <p:spPr>
          <a:xfrm>
            <a:off x="5868144" y="1091531"/>
            <a:ext cx="851515" cy="369332"/>
          </a:xfrm>
          <a:prstGeom prst="rect">
            <a:avLst/>
          </a:prstGeom>
        </p:spPr>
        <p:txBody>
          <a:bodyPr wrap="none">
            <a:spAutoFit/>
          </a:bodyPr>
          <a:lstStyle/>
          <a:p>
            <a:r>
              <a:rPr lang="lv-LV" i="1" dirty="0" smtClean="0">
                <a:solidFill>
                  <a:srgbClr val="C00000"/>
                </a:solidFill>
              </a:rPr>
              <a:t>Latvija</a:t>
            </a:r>
            <a:endParaRPr lang="lv-LV" dirty="0">
              <a:solidFill>
                <a:srgbClr val="C00000"/>
              </a:solidFill>
            </a:endParaRPr>
          </a:p>
        </p:txBody>
      </p:sp>
      <p:cxnSp>
        <p:nvCxnSpPr>
          <p:cNvPr id="11" name="Прямая со стрелкой 10"/>
          <p:cNvCxnSpPr/>
          <p:nvPr/>
        </p:nvCxnSpPr>
        <p:spPr>
          <a:xfrm flipH="1">
            <a:off x="3707904" y="1270680"/>
            <a:ext cx="2232248" cy="380365"/>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ая выноска 2"/>
          <p:cNvSpPr/>
          <p:nvPr/>
        </p:nvSpPr>
        <p:spPr>
          <a:xfrm>
            <a:off x="683568" y="4509120"/>
            <a:ext cx="7416824" cy="2232248"/>
          </a:xfrm>
          <a:prstGeom prst="wedgeRectCallout">
            <a:avLst>
              <a:gd name="adj1" fmla="val -21565"/>
              <a:gd name="adj2" fmla="val 531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700" dirty="0" smtClean="0"/>
          </a:p>
          <a:p>
            <a:pPr marL="285750" indent="-285750" algn="just">
              <a:buFont typeface="Arial" pitchFamily="34" charset="0"/>
              <a:buChar char="•"/>
            </a:pPr>
            <a:r>
              <a:rPr lang="lv-LV" sz="1700" dirty="0"/>
              <a:t>v</a:t>
            </a:r>
            <a:r>
              <a:rPr lang="lv-LV" sz="1700" dirty="0" smtClean="0"/>
              <a:t>ispārējai universālai sistēmai ir savas priekšrocības atbalsta pārklājuma ziņā </a:t>
            </a:r>
          </a:p>
          <a:p>
            <a:pPr marL="285750" indent="-285750" algn="just">
              <a:buFont typeface="Arial" pitchFamily="34" charset="0"/>
              <a:buChar char="•"/>
            </a:pPr>
            <a:r>
              <a:rPr lang="lv-LV" sz="1700" dirty="0" smtClean="0"/>
              <a:t>joprojām 60% ES/EEZ valstu pastāv universālās naudas atbalsta sistēmas, bet to skaits pakāpeniski samazinās līdz ar programmu izplatību, kas balstītas uz ienākumu novērtējumu</a:t>
            </a:r>
          </a:p>
          <a:p>
            <a:pPr marL="285750" indent="-285750" algn="just">
              <a:buFont typeface="Arial" pitchFamily="34" charset="0"/>
              <a:buChar char="•"/>
            </a:pPr>
            <a:r>
              <a:rPr lang="lv-LV" sz="1700" dirty="0" smtClean="0"/>
              <a:t>lai ātrāk un efektīvāk mazinātu ģimeņu ar bērniem nabadzību, var izmantot mērķētu sistēmu elementus, īstenojot fokusētās sociālā atbalsta programmas ģimenēm </a:t>
            </a:r>
            <a:r>
              <a:rPr lang="lv-LV" sz="1700" dirty="0"/>
              <a:t>ar zemiem ienākumiem </a:t>
            </a:r>
            <a:r>
              <a:rPr lang="lv-LV" sz="1700" dirty="0" smtClean="0"/>
              <a:t>(t.sk. daudzbērnu ģimenēm, vientuļo vecāku  ģimenēm)</a:t>
            </a:r>
            <a:endParaRPr lang="lv-LV" sz="1700" dirty="0"/>
          </a:p>
          <a:p>
            <a:pPr algn="ctr"/>
            <a:r>
              <a:rPr lang="lv-LV" dirty="0" smtClean="0"/>
              <a:t> </a:t>
            </a:r>
            <a:endParaRPr lang="lv-LV" dirty="0"/>
          </a:p>
        </p:txBody>
      </p:sp>
    </p:spTree>
    <p:extLst>
      <p:ext uri="{BB962C8B-B14F-4D97-AF65-F5344CB8AC3E}">
        <p14:creationId xmlns:p14="http://schemas.microsoft.com/office/powerpoint/2010/main" val="353244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477836"/>
          </a:xfrm>
        </p:spPr>
        <p:txBody>
          <a:bodyPr>
            <a:normAutofit fontScale="90000"/>
          </a:bodyPr>
          <a:lstStyle/>
          <a:p>
            <a:pPr>
              <a:defRPr/>
            </a:pPr>
            <a:r>
              <a:rPr lang="lv-LV" sz="2700" b="1" dirty="0" smtClean="0"/>
              <a:t/>
            </a:r>
            <a:br>
              <a:rPr lang="lv-LV" sz="2700" b="1" dirty="0" smtClean="0"/>
            </a:br>
            <a:r>
              <a:rPr lang="lv-LV" sz="2700" b="1" dirty="0" smtClean="0"/>
              <a:t> </a:t>
            </a:r>
            <a:br>
              <a:rPr lang="lv-LV" sz="2700" b="1" dirty="0" smtClean="0"/>
            </a:br>
            <a:r>
              <a:rPr lang="lv-LV" sz="2400" b="1" dirty="0" smtClean="0"/>
              <a:t>Pakalpojumu </a:t>
            </a:r>
            <a:r>
              <a:rPr lang="lv-LV" sz="2400" b="1" dirty="0"/>
              <a:t>(in-kind) atbalsta sistēmas</a:t>
            </a: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15</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3" name="Прямоугольник 2"/>
          <p:cNvSpPr/>
          <p:nvPr/>
        </p:nvSpPr>
        <p:spPr>
          <a:xfrm>
            <a:off x="323527" y="620688"/>
            <a:ext cx="8664897" cy="646331"/>
          </a:xfrm>
          <a:prstGeom prst="rect">
            <a:avLst/>
          </a:prstGeom>
        </p:spPr>
        <p:txBody>
          <a:bodyPr wrap="square">
            <a:spAutoFit/>
          </a:bodyPr>
          <a:lstStyle/>
          <a:p>
            <a:pPr algn="ctr"/>
            <a:r>
              <a:rPr lang="lv-LV" dirty="0"/>
              <a:t>pēc OECD </a:t>
            </a:r>
            <a:r>
              <a:rPr lang="lv-LV" dirty="0" smtClean="0"/>
              <a:t>metodoloģijas, visas pakalpojumu </a:t>
            </a:r>
            <a:r>
              <a:rPr lang="lv-LV" dirty="0"/>
              <a:t>atbalsta sistēmas un politikas var iedalīt </a:t>
            </a:r>
            <a:r>
              <a:rPr lang="lv-LV" dirty="0" smtClean="0"/>
              <a:t>piecās grupās</a:t>
            </a:r>
          </a:p>
        </p:txBody>
      </p:sp>
      <p:graphicFrame>
        <p:nvGraphicFramePr>
          <p:cNvPr id="5" name="Схема 4"/>
          <p:cNvGraphicFramePr/>
          <p:nvPr>
            <p:extLst>
              <p:ext uri="{D42A27DB-BD31-4B8C-83A1-F6EECF244321}">
                <p14:modId xmlns:p14="http://schemas.microsoft.com/office/powerpoint/2010/main" val="1196826473"/>
              </p:ext>
            </p:extLst>
          </p:nvPr>
        </p:nvGraphicFramePr>
        <p:xfrm>
          <a:off x="539552" y="641473"/>
          <a:ext cx="7920880" cy="5633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ая выноска 5"/>
          <p:cNvSpPr/>
          <p:nvPr/>
        </p:nvSpPr>
        <p:spPr>
          <a:xfrm>
            <a:off x="683568" y="5853137"/>
            <a:ext cx="7776864" cy="868337"/>
          </a:xfrm>
          <a:prstGeom prst="wedgeRectCallout">
            <a:avLst>
              <a:gd name="adj1" fmla="val -20833"/>
              <a:gd name="adj2" fmla="val 589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lv-LV" sz="1400" dirty="0" smtClean="0"/>
              <a:t>Ieguldījumi pakalpojumu </a:t>
            </a:r>
            <a:r>
              <a:rPr lang="lv-LV" sz="1400" dirty="0"/>
              <a:t>atbalsta sistēmās (īpaši bērnu aprūpes sistēmā) intensīvāk ietekmē sieviešu nodarbinātību, bērnu nabadzības samazināšanu un </a:t>
            </a:r>
            <a:r>
              <a:rPr lang="lv-LV" sz="1400" dirty="0" smtClean="0"/>
              <a:t>summārā </a:t>
            </a:r>
            <a:r>
              <a:rPr lang="lv-LV" sz="1400" dirty="0"/>
              <a:t>dzimstības koeficienta pieaugumu nekā ieguldījumi naudas atbalsta </a:t>
            </a:r>
            <a:r>
              <a:rPr lang="lv-LV" sz="1400" dirty="0" smtClean="0"/>
              <a:t>sistēmās</a:t>
            </a:r>
            <a:endParaRPr lang="lv-LV" sz="1400" dirty="0"/>
          </a:p>
        </p:txBody>
      </p:sp>
    </p:spTree>
    <p:extLst>
      <p:ext uri="{BB962C8B-B14F-4D97-AF65-F5344CB8AC3E}">
        <p14:creationId xmlns:p14="http://schemas.microsoft.com/office/powerpoint/2010/main" val="327666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477836"/>
          </a:xfrm>
        </p:spPr>
        <p:txBody>
          <a:bodyPr>
            <a:normAutofit fontScale="90000"/>
          </a:bodyPr>
          <a:lstStyle/>
          <a:p>
            <a:pPr algn="ctr">
              <a:defRPr/>
            </a:pPr>
            <a:r>
              <a:rPr lang="lv-LV" sz="2700" b="1" dirty="0" smtClean="0"/>
              <a:t/>
            </a:r>
            <a:br>
              <a:rPr lang="lv-LV" sz="2700" b="1" dirty="0" smtClean="0"/>
            </a:br>
            <a:r>
              <a:rPr lang="lv-LV" sz="2700" b="1" dirty="0" smtClean="0"/>
              <a:t> </a:t>
            </a:r>
            <a:br>
              <a:rPr lang="lv-LV" sz="2700" b="1" dirty="0" smtClean="0"/>
            </a:br>
            <a:r>
              <a:rPr lang="lv-LV" sz="2400" b="1" dirty="0"/>
              <a:t>Ģ</a:t>
            </a:r>
            <a:r>
              <a:rPr lang="lv-LV" sz="2400" b="1" dirty="0" smtClean="0">
                <a:effectLst/>
              </a:rPr>
              <a:t>imenes politikas efektivitāte izmērāma ar ģimeņu ar bērniem labklājības rādītājiem</a:t>
            </a: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16</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5" name="Прямоугольник 4"/>
          <p:cNvSpPr/>
          <p:nvPr/>
        </p:nvSpPr>
        <p:spPr>
          <a:xfrm>
            <a:off x="323528" y="764704"/>
            <a:ext cx="8592889" cy="5078313"/>
          </a:xfrm>
          <a:prstGeom prst="rect">
            <a:avLst/>
          </a:prstGeom>
        </p:spPr>
        <p:txBody>
          <a:bodyPr wrap="square">
            <a:spAutoFit/>
          </a:bodyPr>
          <a:lstStyle/>
          <a:p>
            <a:r>
              <a:rPr lang="lv-LV" u="sng" dirty="0" smtClean="0"/>
              <a:t>Pēc OECD metodoloģijas* ģimeņu ar bērniem labklājibu raksturo trīs rādītāji</a:t>
            </a:r>
            <a:r>
              <a:rPr lang="lv-LV" dirty="0" smtClean="0"/>
              <a:t>: </a:t>
            </a:r>
          </a:p>
          <a:p>
            <a:pPr marL="285750" indent="-285750">
              <a:buFont typeface="Arial" pitchFamily="34" charset="0"/>
              <a:buChar char="•"/>
            </a:pPr>
            <a:r>
              <a:rPr lang="lv-LV" b="1" dirty="0" smtClean="0">
                <a:solidFill>
                  <a:srgbClr val="C00000"/>
                </a:solidFill>
              </a:rPr>
              <a:t>summārais </a:t>
            </a:r>
            <a:r>
              <a:rPr lang="lv-LV" b="1" dirty="0">
                <a:solidFill>
                  <a:srgbClr val="C00000"/>
                </a:solidFill>
              </a:rPr>
              <a:t>dzimstības </a:t>
            </a:r>
            <a:r>
              <a:rPr lang="lv-LV" b="1" dirty="0" smtClean="0">
                <a:solidFill>
                  <a:srgbClr val="C00000"/>
                </a:solidFill>
              </a:rPr>
              <a:t>koeficients</a:t>
            </a:r>
          </a:p>
          <a:p>
            <a:pPr algn="just"/>
            <a:r>
              <a:rPr lang="lv-LV" dirty="0" smtClean="0"/>
              <a:t>atspoguļo ģimenes un darba dzīves apvienošanas un citu faktoru problemātiku, kas ļauj vai neļauj vecākiem ieņemt vēlamo bērnu skaitu</a:t>
            </a:r>
          </a:p>
          <a:p>
            <a:pPr marL="285750" indent="-285750">
              <a:buFont typeface="Arial" pitchFamily="34" charset="0"/>
              <a:buChar char="•"/>
            </a:pPr>
            <a:r>
              <a:rPr lang="lv-LV" b="1" dirty="0" smtClean="0">
                <a:solidFill>
                  <a:srgbClr val="C00000"/>
                </a:solidFill>
              </a:rPr>
              <a:t>neonatālā mirstība</a:t>
            </a:r>
          </a:p>
          <a:p>
            <a:r>
              <a:rPr lang="lv-LV" dirty="0"/>
              <a:t>b</a:t>
            </a:r>
            <a:r>
              <a:rPr lang="lv-LV" dirty="0" smtClean="0"/>
              <a:t>ērnu agrīnas veselības un labklājības būtisks indikators  </a:t>
            </a:r>
          </a:p>
          <a:p>
            <a:pPr marL="285750" indent="-285750">
              <a:buFont typeface="Arial" pitchFamily="34" charset="0"/>
              <a:buChar char="•"/>
            </a:pPr>
            <a:r>
              <a:rPr lang="lv-LV" b="1" dirty="0" smtClean="0">
                <a:solidFill>
                  <a:srgbClr val="C00000"/>
                </a:solidFill>
              </a:rPr>
              <a:t>sieviešu nodarbinātība</a:t>
            </a:r>
          </a:p>
          <a:p>
            <a:r>
              <a:rPr lang="lv-LV" dirty="0" smtClean="0"/>
              <a:t>ģimenes labklājības, dzimumu līdztiesības un nabadzības indikators</a:t>
            </a:r>
          </a:p>
          <a:p>
            <a:endParaRPr lang="lv-LV" u="sng" dirty="0" smtClean="0"/>
          </a:p>
          <a:p>
            <a:r>
              <a:rPr lang="lv-LV" u="sng" dirty="0"/>
              <a:t>P</a:t>
            </a:r>
            <a:r>
              <a:rPr lang="lv-LV" u="sng" dirty="0" smtClean="0"/>
              <a:t>apildu </a:t>
            </a:r>
            <a:r>
              <a:rPr lang="lv-LV" u="sng" dirty="0"/>
              <a:t>indikatori </a:t>
            </a:r>
            <a:r>
              <a:rPr lang="lv-LV" u="sng" dirty="0" smtClean="0"/>
              <a:t>ir šādi</a:t>
            </a:r>
            <a:r>
              <a:rPr lang="lv-LV" dirty="0" smtClean="0"/>
              <a:t>:</a:t>
            </a:r>
          </a:p>
          <a:p>
            <a:pPr marL="285750" indent="-285750" algn="just">
              <a:buFont typeface="Arial" pitchFamily="34" charset="0"/>
              <a:buChar char="•"/>
            </a:pPr>
            <a:r>
              <a:rPr lang="lv-LV" dirty="0">
                <a:solidFill>
                  <a:srgbClr val="C00000"/>
                </a:solidFill>
              </a:rPr>
              <a:t>a</a:t>
            </a:r>
            <a:r>
              <a:rPr lang="lv-LV" dirty="0" smtClean="0">
                <a:solidFill>
                  <a:srgbClr val="C00000"/>
                </a:solidFill>
              </a:rPr>
              <a:t>pmaksāto ar bērna piedzimšanu un kopšanu saistīto atvaļinājumu ilgums (atsevišķi mātēm un tēviem)</a:t>
            </a:r>
          </a:p>
          <a:p>
            <a:pPr marL="285750" indent="-285750" algn="just">
              <a:buFont typeface="Arial" pitchFamily="34" charset="0"/>
              <a:buChar char="•"/>
            </a:pPr>
            <a:r>
              <a:rPr lang="lv-LV" dirty="0" smtClean="0">
                <a:solidFill>
                  <a:srgbClr val="C00000"/>
                </a:solidFill>
              </a:rPr>
              <a:t>bērnu (līdz 2 gadiem ieskaitot) iekļaušana formālajā aprūpē un pirmsskolas izglītībā (3-5 gadi ieskaitot)  </a:t>
            </a:r>
          </a:p>
          <a:p>
            <a:r>
              <a:rPr lang="lv-LV" i="1" dirty="0" smtClean="0"/>
              <a:t>pēdējais rādītājs arī saistīts ar divu pelnītāju atbalsta politiku  </a:t>
            </a:r>
          </a:p>
          <a:p>
            <a:endParaRPr lang="lv-LV" i="1" dirty="0" smtClean="0"/>
          </a:p>
          <a:p>
            <a:pPr algn="just"/>
            <a:r>
              <a:rPr lang="lv-LV" i="1" dirty="0"/>
              <a:t>sociālās aizsardzības līdzekļu efektivitāti mēra, salīdzinot nabadzības riskam pakļauto iedzīvotāju proporciju pirms un pēc </a:t>
            </a:r>
            <a:r>
              <a:rPr lang="lv-LV" i="1" dirty="0" smtClean="0"/>
              <a:t>pasākuma </a:t>
            </a:r>
            <a:r>
              <a:rPr lang="lv-LV" i="1" dirty="0"/>
              <a:t>pielietošanas </a:t>
            </a:r>
          </a:p>
        </p:txBody>
      </p:sp>
      <p:sp>
        <p:nvSpPr>
          <p:cNvPr id="6" name="Прямоугольник 4"/>
          <p:cNvSpPr/>
          <p:nvPr/>
        </p:nvSpPr>
        <p:spPr>
          <a:xfrm>
            <a:off x="365408" y="6525344"/>
            <a:ext cx="8509127" cy="246221"/>
          </a:xfrm>
          <a:prstGeom prst="rect">
            <a:avLst/>
          </a:prstGeom>
        </p:spPr>
        <p:txBody>
          <a:bodyPr wrap="square">
            <a:spAutoFit/>
          </a:bodyPr>
          <a:lstStyle/>
          <a:p>
            <a:r>
              <a:rPr lang="lv-LV" sz="1000" i="1" dirty="0" smtClean="0">
                <a:solidFill>
                  <a:schemeClr val="bg1"/>
                </a:solidFill>
              </a:rPr>
              <a:t>* OECD </a:t>
            </a:r>
            <a:r>
              <a:rPr lang="en-US" sz="1000" i="1" dirty="0">
                <a:solidFill>
                  <a:schemeClr val="bg1"/>
                </a:solidFill>
              </a:rPr>
              <a:t>PROGRESS REPORT ON THE FAMILY DATABASE &amp; AN ANALYSIS OF TRENDS IN FAMILY OUTCOMES AND POLICY</a:t>
            </a:r>
            <a:r>
              <a:rPr lang="lv-LV" sz="1000" i="1" dirty="0" smtClean="0">
                <a:solidFill>
                  <a:schemeClr val="bg1"/>
                </a:solidFill>
              </a:rPr>
              <a:t>, 28.11.2013. </a:t>
            </a:r>
            <a:endParaRPr lang="lv-LV" sz="1000" i="1" dirty="0">
              <a:solidFill>
                <a:schemeClr val="bg1"/>
              </a:solidFill>
            </a:endParaRPr>
          </a:p>
        </p:txBody>
      </p:sp>
      <p:sp>
        <p:nvSpPr>
          <p:cNvPr id="7" name="Стрелка влево 6"/>
          <p:cNvSpPr/>
          <p:nvPr/>
        </p:nvSpPr>
        <p:spPr>
          <a:xfrm>
            <a:off x="4283968" y="1844824"/>
            <a:ext cx="367240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strukturālie </a:t>
            </a:r>
            <a:r>
              <a:rPr lang="lv-LV" dirty="0"/>
              <a:t>indikatori</a:t>
            </a:r>
          </a:p>
        </p:txBody>
      </p:sp>
      <p:sp>
        <p:nvSpPr>
          <p:cNvPr id="10" name="Стрелка влево 9"/>
          <p:cNvSpPr/>
          <p:nvPr/>
        </p:nvSpPr>
        <p:spPr>
          <a:xfrm>
            <a:off x="4355976" y="3789040"/>
            <a:ext cx="367240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vides </a:t>
            </a:r>
            <a:r>
              <a:rPr lang="lv-LV" dirty="0"/>
              <a:t>indikatori</a:t>
            </a:r>
          </a:p>
        </p:txBody>
      </p:sp>
    </p:spTree>
    <p:extLst>
      <p:ext uri="{BB962C8B-B14F-4D97-AF65-F5344CB8AC3E}">
        <p14:creationId xmlns:p14="http://schemas.microsoft.com/office/powerpoint/2010/main" val="1474183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477836"/>
          </a:xfrm>
        </p:spPr>
        <p:txBody>
          <a:bodyPr>
            <a:normAutofit fontScale="90000"/>
          </a:bodyPr>
          <a:lstStyle/>
          <a:p>
            <a:pPr algn="ctr">
              <a:defRPr/>
            </a:pPr>
            <a:r>
              <a:rPr lang="lv-LV" sz="2700" b="1" dirty="0" smtClean="0"/>
              <a:t/>
            </a:r>
            <a:br>
              <a:rPr lang="lv-LV" sz="2700" b="1" dirty="0" smtClean="0"/>
            </a:br>
            <a:r>
              <a:rPr lang="lv-LV" sz="2700" b="1" dirty="0" smtClean="0"/>
              <a:t> </a:t>
            </a:r>
            <a:br>
              <a:rPr lang="lv-LV" sz="2700" b="1" dirty="0" smtClean="0"/>
            </a:br>
            <a:r>
              <a:rPr lang="lv-LV" sz="2700" b="1" dirty="0" smtClean="0"/>
              <a:t/>
            </a:r>
            <a:br>
              <a:rPr lang="lv-LV" sz="2700" b="1" dirty="0" smtClean="0"/>
            </a:br>
            <a:r>
              <a:rPr lang="lv-LV" sz="2400" b="1" dirty="0"/>
              <a:t>S</a:t>
            </a:r>
            <a:r>
              <a:rPr lang="lv-LV" sz="2400" b="1" dirty="0" smtClean="0">
                <a:effectLst/>
              </a:rPr>
              <a:t>ummārais </a:t>
            </a:r>
            <a:r>
              <a:rPr lang="lv-LV" sz="2400" b="1" dirty="0">
                <a:effectLst/>
              </a:rPr>
              <a:t>dzimstības koeficients</a:t>
            </a:r>
            <a:br>
              <a:rPr lang="lv-LV" sz="2400" b="1" dirty="0">
                <a:effectLst/>
              </a:rPr>
            </a:b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17</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pic>
        <p:nvPicPr>
          <p:cNvPr id="77826" name="Picture 2" descr="http://www.csb.gov.lv/sites/default/files/Latviesu/prese/2014/12_08_2014_idjlkjals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461" y="4244528"/>
            <a:ext cx="5534025" cy="25873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29678" y="4062086"/>
            <a:ext cx="5040560" cy="261610"/>
          </a:xfrm>
          <a:prstGeom prst="rect">
            <a:avLst/>
          </a:prstGeom>
        </p:spPr>
        <p:txBody>
          <a:bodyPr wrap="square">
            <a:spAutoFit/>
          </a:bodyPr>
          <a:lstStyle/>
          <a:p>
            <a:r>
              <a:rPr lang="lv-LV" sz="1100" b="1" dirty="0" smtClean="0">
                <a:solidFill>
                  <a:srgbClr val="C00000"/>
                </a:solidFill>
                <a:latin typeface="Arial" panose="020B0604020202020204" pitchFamily="34" charset="0"/>
              </a:rPr>
              <a:t>Summārais dzimstības koeficients Baltijas valstīs 2005. – 2013.gadā</a:t>
            </a:r>
            <a:endParaRPr lang="lv-LV" sz="1100" dirty="0">
              <a:solidFill>
                <a:srgbClr val="C00000"/>
              </a:solidFill>
            </a:endParaRPr>
          </a:p>
        </p:txBody>
      </p:sp>
      <p:sp>
        <p:nvSpPr>
          <p:cNvPr id="8" name="Rectangle 7"/>
          <p:cNvSpPr/>
          <p:nvPr/>
        </p:nvSpPr>
        <p:spPr>
          <a:xfrm>
            <a:off x="251520" y="568822"/>
            <a:ext cx="8640960" cy="3493264"/>
          </a:xfrm>
          <a:prstGeom prst="rect">
            <a:avLst/>
          </a:prstGeom>
        </p:spPr>
        <p:txBody>
          <a:bodyPr wrap="square">
            <a:spAutoFit/>
          </a:bodyPr>
          <a:lstStyle/>
          <a:p>
            <a:pPr marL="285750" indent="-285750" algn="just">
              <a:buFont typeface="Arial" pitchFamily="34" charset="0"/>
              <a:buChar char="•"/>
            </a:pPr>
            <a:r>
              <a:rPr lang="lv-LV" sz="1700" dirty="0"/>
              <a:t>2013. gadā summārais dzimstības koeficients Latvijā pieauga līdz 1,52, sasniedzot Igaunijas līmeni, taču tur šis rādītājs pēdējos gados </a:t>
            </a:r>
            <a:r>
              <a:rPr lang="lv-LV" sz="1700" dirty="0" smtClean="0"/>
              <a:t>samazinās</a:t>
            </a:r>
          </a:p>
          <a:p>
            <a:pPr marL="285750" indent="-285750" algn="just">
              <a:buFont typeface="Arial" pitchFamily="34" charset="0"/>
              <a:buChar char="•"/>
            </a:pPr>
            <a:endParaRPr lang="lv-LV" sz="1700" dirty="0" smtClean="0"/>
          </a:p>
          <a:p>
            <a:pPr marL="285750" indent="-285750" algn="just">
              <a:buFont typeface="Arial" pitchFamily="34" charset="0"/>
              <a:buChar char="•"/>
            </a:pPr>
            <a:r>
              <a:rPr lang="lv-LV" sz="1700" dirty="0" smtClean="0"/>
              <a:t>Lietuvā</a:t>
            </a:r>
            <a:r>
              <a:rPr lang="lv-LV" sz="1700" dirty="0"/>
              <a:t>, tāpat kā Igaunijā, summārais dzimstības koeficients 2013. gadā samazinājās, taču tas joprojām bija augstāks nekā pārējās Baltijas valstīs – </a:t>
            </a:r>
            <a:r>
              <a:rPr lang="lv-LV" sz="1700" dirty="0" smtClean="0"/>
              <a:t>1,59</a:t>
            </a:r>
          </a:p>
          <a:p>
            <a:pPr marL="285750" indent="-285750" algn="just">
              <a:buFont typeface="Arial" pitchFamily="34" charset="0"/>
              <a:buChar char="•"/>
            </a:pPr>
            <a:endParaRPr lang="lv-LV" sz="1700" dirty="0" smtClean="0"/>
          </a:p>
          <a:p>
            <a:pPr marL="285750" indent="-285750" algn="just">
              <a:buFont typeface="Arial" pitchFamily="34" charset="0"/>
              <a:buChar char="•"/>
            </a:pPr>
            <a:r>
              <a:rPr lang="lv-LV" sz="1700" dirty="0"/>
              <a:t>l</a:t>
            </a:r>
            <a:r>
              <a:rPr lang="lv-LV" sz="1700" dirty="0" smtClean="0"/>
              <a:t>īdzīgi </a:t>
            </a:r>
            <a:r>
              <a:rPr lang="lv-LV" sz="1700" dirty="0"/>
              <a:t>kā citās Eiropas valstīs, kur kopumā 2012. gadā dzimstības koeficients bija tikai 1,57 (augstākais Īrijā – 2,05), Latvijā šis rādītājs joprojām ir pārāk zems normālai paaudžu </a:t>
            </a:r>
            <a:r>
              <a:rPr lang="lv-LV" sz="1700" dirty="0" smtClean="0"/>
              <a:t>nomaiņai</a:t>
            </a:r>
          </a:p>
          <a:p>
            <a:pPr marL="285750" indent="-285750" algn="just">
              <a:buFont typeface="Arial" pitchFamily="34" charset="0"/>
              <a:buChar char="•"/>
            </a:pPr>
            <a:endParaRPr lang="lv-LV" sz="1700" dirty="0"/>
          </a:p>
          <a:p>
            <a:pPr marL="285750" indent="-285750" algn="just">
              <a:buFont typeface="Arial" pitchFamily="34" charset="0"/>
              <a:buChar char="•"/>
            </a:pPr>
            <a:r>
              <a:rPr lang="lv-LV" sz="1700" dirty="0" smtClean="0"/>
              <a:t>pēdējo </a:t>
            </a:r>
            <a:r>
              <a:rPr lang="lv-LV" sz="1700" dirty="0"/>
              <a:t>reizi summārā dzimstības koeficienta vērtība 2,2 Latvijā bija 1986.-1987.gadā, kad bija lielākais dzimušo skaits kopš 1946.gada – 42 tūkstoši jaundzimušo gada laikā</a:t>
            </a:r>
          </a:p>
        </p:txBody>
      </p:sp>
    </p:spTree>
    <p:extLst>
      <p:ext uri="{BB962C8B-B14F-4D97-AF65-F5344CB8AC3E}">
        <p14:creationId xmlns:p14="http://schemas.microsoft.com/office/powerpoint/2010/main" val="1146993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108" y="116632"/>
            <a:ext cx="8686800" cy="838200"/>
          </a:xfrm>
        </p:spPr>
        <p:txBody>
          <a:bodyPr>
            <a:normAutofit/>
          </a:bodyPr>
          <a:lstStyle/>
          <a:p>
            <a:pPr algn="ctr">
              <a:defRPr/>
            </a:pPr>
            <a:r>
              <a:rPr lang="lv-LV" sz="3600" dirty="0" smtClean="0"/>
              <a:t>DZIMSTĪBAS DINAMIKA</a:t>
            </a:r>
            <a:endParaRPr lang="ru-RU" sz="3600" dirty="0"/>
          </a:p>
        </p:txBody>
      </p:sp>
      <p:sp>
        <p:nvSpPr>
          <p:cNvPr id="4" name="Номер слайда 3"/>
          <p:cNvSpPr>
            <a:spLocks noGrp="1"/>
          </p:cNvSpPr>
          <p:nvPr>
            <p:ph type="sldNum" sz="quarter" idx="12"/>
          </p:nvPr>
        </p:nvSpPr>
        <p:spPr/>
        <p:txBody>
          <a:bodyPr/>
          <a:lstStyle/>
          <a:p>
            <a:pPr>
              <a:defRPr/>
            </a:pPr>
            <a:fld id="{FA504E5E-F345-4376-AD47-67E320443AE2}" type="slidenum">
              <a:rPr lang="lv-LV" smtClean="0"/>
              <a:pPr>
                <a:defRPr/>
              </a:pPr>
              <a:t>18</a:t>
            </a:fld>
            <a:endParaRPr lang="lv-LV" dirty="0"/>
          </a:p>
        </p:txBody>
      </p:sp>
      <p:graphicFrame>
        <p:nvGraphicFramePr>
          <p:cNvPr id="43052" name="Object 37"/>
          <p:cNvGraphicFramePr>
            <a:graphicFrameLocks/>
          </p:cNvGraphicFramePr>
          <p:nvPr>
            <p:extLst>
              <p:ext uri="{D42A27DB-BD31-4B8C-83A1-F6EECF244321}">
                <p14:modId xmlns:p14="http://schemas.microsoft.com/office/powerpoint/2010/main" val="3154951267"/>
              </p:ext>
            </p:extLst>
          </p:nvPr>
        </p:nvGraphicFramePr>
        <p:xfrm>
          <a:off x="396875" y="1265238"/>
          <a:ext cx="7839075" cy="4483100"/>
        </p:xfrm>
        <a:graphic>
          <a:graphicData uri="http://schemas.openxmlformats.org/presentationml/2006/ole">
            <mc:AlternateContent xmlns:mc="http://schemas.openxmlformats.org/markup-compatibility/2006">
              <mc:Choice xmlns:v="urn:schemas-microsoft-com:vml" Requires="v">
                <p:oleObj spid="_x0000_s69855" name="Worksheet" r:id="rId4" imgW="7629419" imgH="4362437" progId="Excel.Sheet.8">
                  <p:embed/>
                </p:oleObj>
              </mc:Choice>
              <mc:Fallback>
                <p:oleObj name="Worksheet" r:id="rId4" imgW="7629419" imgH="4362437" progId="Excel.Sheet.8">
                  <p:embed/>
                  <p:pic>
                    <p:nvPicPr>
                      <p:cNvPr id="0" name=""/>
                      <p:cNvPicPr>
                        <a:picLocks noChangeArrowheads="1"/>
                      </p:cNvPicPr>
                      <p:nvPr/>
                    </p:nvPicPr>
                    <p:blipFill>
                      <a:blip r:embed="rId5"/>
                      <a:srcRect/>
                      <a:stretch>
                        <a:fillRect/>
                      </a:stretch>
                    </p:blipFill>
                    <p:spPr bwMode="auto">
                      <a:xfrm>
                        <a:off x="396875" y="1265238"/>
                        <a:ext cx="7839075" cy="448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Oval Callout 3"/>
          <p:cNvSpPr>
            <a:spLocks noChangeArrowheads="1"/>
          </p:cNvSpPr>
          <p:nvPr/>
        </p:nvSpPr>
        <p:spPr bwMode="auto">
          <a:xfrm>
            <a:off x="6156325" y="692150"/>
            <a:ext cx="2735263" cy="2016125"/>
          </a:xfrm>
          <a:prstGeom prst="wedgeEllipseCallout">
            <a:avLst>
              <a:gd name="adj1" fmla="val -75769"/>
              <a:gd name="adj2" fmla="val 29213"/>
            </a:avLst>
          </a:prstGeom>
          <a:solidFill>
            <a:schemeClr val="accent1"/>
          </a:solidFill>
          <a:ln w="25400" algn="ctr">
            <a:solidFill>
              <a:srgbClr val="B0761F"/>
            </a:solidFill>
            <a:miter lim="800000"/>
            <a:headEnd/>
            <a:tailEnd/>
          </a:ln>
        </p:spPr>
        <p:txBody>
          <a:bodyPr anchor="ctr"/>
          <a:lstStyle/>
          <a:p>
            <a:pPr algn="ctr"/>
            <a:r>
              <a:rPr lang="lv-LV" sz="1600" dirty="0">
                <a:solidFill>
                  <a:srgbClr val="FFFFFF"/>
                </a:solidFill>
                <a:latin typeface="Franklin Gothic Book"/>
              </a:rPr>
              <a:t>2013.gadā piedzimuši 20 </a:t>
            </a:r>
            <a:r>
              <a:rPr lang="lv-LV" sz="1600" dirty="0" smtClean="0">
                <a:solidFill>
                  <a:srgbClr val="FFFFFF"/>
                </a:solidFill>
                <a:latin typeface="Franklin Gothic Book"/>
              </a:rPr>
              <a:t>596 </a:t>
            </a:r>
            <a:r>
              <a:rPr lang="lv-LV" sz="1600" dirty="0">
                <a:solidFill>
                  <a:srgbClr val="FFFFFF"/>
                </a:solidFill>
                <a:latin typeface="Franklin Gothic Book"/>
              </a:rPr>
              <a:t>bērni jeb par </a:t>
            </a:r>
            <a:r>
              <a:rPr lang="lv-LV" sz="1600" dirty="0">
                <a:solidFill>
                  <a:srgbClr val="FF9900"/>
                </a:solidFill>
                <a:latin typeface="Franklin Gothic Book"/>
              </a:rPr>
              <a:t>4</a:t>
            </a:r>
            <a:r>
              <a:rPr lang="lv-LV" sz="1600" dirty="0" smtClean="0">
                <a:solidFill>
                  <a:srgbClr val="FF9900"/>
                </a:solidFill>
                <a:latin typeface="Franklin Gothic Book"/>
              </a:rPr>
              <a:t>% </a:t>
            </a:r>
            <a:r>
              <a:rPr lang="lv-LV" sz="1600" dirty="0">
                <a:solidFill>
                  <a:srgbClr val="FFFFFF"/>
                </a:solidFill>
                <a:latin typeface="Franklin Gothic Book"/>
              </a:rPr>
              <a:t>vairāk bērnu nekā </a:t>
            </a:r>
            <a:r>
              <a:rPr lang="lv-LV" sz="1600" dirty="0" smtClean="0">
                <a:solidFill>
                  <a:srgbClr val="FFFFFF"/>
                </a:solidFill>
                <a:latin typeface="Franklin Gothic Book"/>
              </a:rPr>
              <a:t>2012.gadā</a:t>
            </a:r>
          </a:p>
          <a:p>
            <a:pPr algn="ctr"/>
            <a:endParaRPr lang="lv-LV" sz="1000" dirty="0" smtClean="0">
              <a:solidFill>
                <a:srgbClr val="FFFFFF"/>
              </a:solidFill>
              <a:latin typeface="Franklin Gothic Book"/>
            </a:endParaRPr>
          </a:p>
          <a:p>
            <a:pPr algn="ctr"/>
            <a:endParaRPr lang="lv-LV" sz="1200" dirty="0">
              <a:solidFill>
                <a:srgbClr val="FFFFFF"/>
              </a:solidFill>
            </a:endParaRPr>
          </a:p>
        </p:txBody>
      </p:sp>
      <p:sp>
        <p:nvSpPr>
          <p:cNvPr id="43057" name="AutoShape 51"/>
          <p:cNvSpPr>
            <a:spLocks noChangeArrowheads="1"/>
          </p:cNvSpPr>
          <p:nvPr/>
        </p:nvSpPr>
        <p:spPr bwMode="auto">
          <a:xfrm>
            <a:off x="5903913" y="4437063"/>
            <a:ext cx="3240087" cy="2232025"/>
          </a:xfrm>
          <a:prstGeom prst="wedgeRectCallout">
            <a:avLst>
              <a:gd name="adj1" fmla="val -56519"/>
              <a:gd name="adj2" fmla="val 24255"/>
            </a:avLst>
          </a:prstGeom>
          <a:solidFill>
            <a:schemeClr val="accent1"/>
          </a:solidFill>
          <a:ln w="9525">
            <a:solidFill>
              <a:schemeClr val="tx1"/>
            </a:solidFill>
            <a:miter lim="800000"/>
            <a:headEnd/>
            <a:tailEnd/>
          </a:ln>
        </p:spPr>
        <p:txBody>
          <a:bodyPr/>
          <a:lstStyle/>
          <a:p>
            <a:pPr algn="ctr"/>
            <a:r>
              <a:rPr lang="lv-LV" dirty="0">
                <a:solidFill>
                  <a:srgbClr val="FFFFFF"/>
                </a:solidFill>
              </a:rPr>
              <a:t>Prognoze 2014.gadam + 5%</a:t>
            </a:r>
          </a:p>
          <a:p>
            <a:pPr algn="just"/>
            <a:endParaRPr lang="lv-LV" sz="1400" i="1" dirty="0">
              <a:solidFill>
                <a:srgbClr val="FFFFFF"/>
              </a:solidFill>
            </a:endParaRPr>
          </a:p>
          <a:p>
            <a:pPr algn="ctr"/>
            <a:r>
              <a:rPr lang="lv-LV" sz="1400" i="1" dirty="0">
                <a:solidFill>
                  <a:srgbClr val="FFFFFF"/>
                </a:solidFill>
              </a:rPr>
              <a:t>Lai sasniegtu </a:t>
            </a:r>
            <a:r>
              <a:rPr lang="lv-LV" sz="1400" i="1" dirty="0">
                <a:solidFill>
                  <a:srgbClr val="FF9900"/>
                </a:solidFill>
              </a:rPr>
              <a:t>Latvijas Nacionālā attīstības plāna 2014.–2020.gadam </a:t>
            </a:r>
            <a:r>
              <a:rPr lang="lv-LV" sz="1400" i="1" dirty="0">
                <a:solidFill>
                  <a:srgbClr val="FFFFFF"/>
                </a:solidFill>
              </a:rPr>
              <a:t>rādītāju jaundzimušo bērnu skaitam 2020.gadā (28000), ikgadējam jaundzimušo bērnu pieaugumam 2014.-2020.gadu </a:t>
            </a:r>
            <a:r>
              <a:rPr lang="lv-LV" sz="1400" i="1" dirty="0" smtClean="0">
                <a:solidFill>
                  <a:srgbClr val="FFFFFF"/>
                </a:solidFill>
              </a:rPr>
              <a:t>periodā būtu </a:t>
            </a:r>
            <a:r>
              <a:rPr lang="lv-LV" sz="1400" i="1" dirty="0">
                <a:solidFill>
                  <a:srgbClr val="FFFFFF"/>
                </a:solidFill>
              </a:rPr>
              <a:t>jābūt </a:t>
            </a:r>
            <a:r>
              <a:rPr lang="lv-LV" sz="1400" i="1" u="sng" dirty="0" smtClean="0">
                <a:solidFill>
                  <a:srgbClr val="FFFFFF"/>
                </a:solidFill>
              </a:rPr>
              <a:t>vidēji </a:t>
            </a:r>
            <a:r>
              <a:rPr lang="lv-LV" sz="1400" i="1" u="sng" dirty="0">
                <a:solidFill>
                  <a:srgbClr val="FFFFFF"/>
                </a:solidFill>
              </a:rPr>
              <a:t>5,2%   </a:t>
            </a:r>
            <a:endParaRPr lang="lv-LV" u="sng" dirty="0">
              <a:solidFill>
                <a:srgbClr val="FFFFFF"/>
              </a:solidFill>
            </a:endParaRPr>
          </a:p>
          <a:p>
            <a:pPr algn="ctr"/>
            <a:endParaRPr lang="lv-LV" dirty="0">
              <a:solidFill>
                <a:srgbClr val="FFFFFF"/>
              </a:solidFill>
            </a:endParaRPr>
          </a:p>
          <a:p>
            <a:pPr algn="ctr"/>
            <a:endParaRPr lang="lv-LV" dirty="0"/>
          </a:p>
        </p:txBody>
      </p:sp>
    </p:spTree>
    <p:extLst>
      <p:ext uri="{BB962C8B-B14F-4D97-AF65-F5344CB8AC3E}">
        <p14:creationId xmlns:p14="http://schemas.microsoft.com/office/powerpoint/2010/main" val="365705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057"/>
                                        </p:tgtEl>
                                        <p:attrNameLst>
                                          <p:attrName>style.visibility</p:attrName>
                                        </p:attrNameLst>
                                      </p:cBhvr>
                                      <p:to>
                                        <p:strVal val="visible"/>
                                      </p:to>
                                    </p:set>
                                    <p:animEffect transition="in" filter="barn(inVertical)">
                                      <p:cBhvr>
                                        <p:cTn id="12" dur="500"/>
                                        <p:tgtEl>
                                          <p:spTgt spid="43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30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188640"/>
            <a:ext cx="8686800" cy="477836"/>
          </a:xfrm>
        </p:spPr>
        <p:txBody>
          <a:bodyPr>
            <a:normAutofit fontScale="90000"/>
          </a:bodyPr>
          <a:lstStyle/>
          <a:p>
            <a:pPr algn="ctr">
              <a:defRPr/>
            </a:pPr>
            <a:r>
              <a:rPr lang="lv-LV" sz="2700" b="1" dirty="0" smtClean="0"/>
              <a:t/>
            </a:r>
            <a:br>
              <a:rPr lang="lv-LV" sz="2700" b="1" dirty="0" smtClean="0"/>
            </a:br>
            <a:r>
              <a:rPr lang="lv-LV" sz="2700" b="1" dirty="0" smtClean="0"/>
              <a:t> </a:t>
            </a:r>
            <a:br>
              <a:rPr lang="lv-LV" sz="2700" b="1" dirty="0" smtClean="0"/>
            </a:br>
            <a:r>
              <a:rPr lang="lv-LV" sz="2700" b="1" dirty="0" smtClean="0"/>
              <a:t/>
            </a:r>
            <a:br>
              <a:rPr lang="lv-LV" sz="2700" b="1" dirty="0" smtClean="0"/>
            </a:br>
            <a:r>
              <a:rPr lang="lv-LV" sz="2400" b="1" dirty="0"/>
              <a:t>J</a:t>
            </a:r>
            <a:r>
              <a:rPr lang="lv-LV" sz="2400" b="1" dirty="0" smtClean="0">
                <a:effectLst/>
              </a:rPr>
              <a:t>aundzimušo </a:t>
            </a:r>
            <a:r>
              <a:rPr lang="lv-LV" sz="2400" b="1" dirty="0">
                <a:effectLst/>
              </a:rPr>
              <a:t>mirstība pirmajā dzīves gadā</a:t>
            </a:r>
            <a:br>
              <a:rPr lang="lv-LV" sz="2400" b="1" dirty="0">
                <a:effectLst/>
              </a:rPr>
            </a:br>
            <a:r>
              <a:rPr lang="lv-LV" sz="2400" b="1" dirty="0">
                <a:effectLst/>
              </a:rPr>
              <a:t/>
            </a:r>
            <a:br>
              <a:rPr lang="lv-LV" sz="2400" b="1" dirty="0">
                <a:effectLst/>
              </a:rPr>
            </a:b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19</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graphicFrame>
        <p:nvGraphicFramePr>
          <p:cNvPr id="7" name="Таблица 6"/>
          <p:cNvGraphicFramePr>
            <a:graphicFrameLocks noGrp="1"/>
          </p:cNvGraphicFramePr>
          <p:nvPr>
            <p:extLst>
              <p:ext uri="{D42A27DB-BD31-4B8C-83A1-F6EECF244321}">
                <p14:modId xmlns:p14="http://schemas.microsoft.com/office/powerpoint/2010/main" val="2846996596"/>
              </p:ext>
            </p:extLst>
          </p:nvPr>
        </p:nvGraphicFramePr>
        <p:xfrm>
          <a:off x="935596" y="836712"/>
          <a:ext cx="7272808" cy="4285678"/>
        </p:xfrm>
        <a:graphic>
          <a:graphicData uri="http://schemas.openxmlformats.org/drawingml/2006/table">
            <a:tbl>
              <a:tblPr firstRow="1" firstCol="1" lastRow="1" lastCol="1" bandRow="1" bandCol="1">
                <a:tableStyleId>{5C22544A-7EE6-4342-B048-85BDC9FD1C3A}</a:tableStyleId>
              </a:tblPr>
              <a:tblGrid>
                <a:gridCol w="851178"/>
                <a:gridCol w="992536"/>
                <a:gridCol w="956252"/>
                <a:gridCol w="950205"/>
                <a:gridCol w="950205"/>
                <a:gridCol w="880660"/>
                <a:gridCol w="845886"/>
                <a:gridCol w="845886"/>
              </a:tblGrid>
              <a:tr h="745610">
                <a:tc>
                  <a:txBody>
                    <a:bodyPr/>
                    <a:lstStyle/>
                    <a:p>
                      <a:pPr algn="ctr">
                        <a:lnSpc>
                          <a:spcPts val="1225"/>
                        </a:lnSpc>
                        <a:spcAft>
                          <a:spcPts val="0"/>
                        </a:spcAft>
                      </a:pPr>
                      <a:r>
                        <a:rPr lang="lv-LV" sz="1400" dirty="0">
                          <a:effectLst/>
                        </a:rPr>
                        <a:t> </a:t>
                      </a:r>
                      <a:endParaRPr lang="lv-LV" sz="14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400" dirty="0">
                          <a:effectLst/>
                        </a:rPr>
                        <a:t>Nedzīvi dzimušie</a:t>
                      </a:r>
                      <a:endParaRPr lang="lv-LV" sz="14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400" dirty="0">
                          <a:solidFill>
                            <a:srgbClr val="C00000"/>
                          </a:solidFill>
                          <a:effectLst/>
                        </a:rPr>
                        <a:t>0 dienas līdz 1 gadam</a:t>
                      </a:r>
                      <a:endParaRPr lang="lv-LV" sz="1400" dirty="0">
                        <a:solidFill>
                          <a:srgbClr val="C00000"/>
                        </a:solidFill>
                        <a:effectLst/>
                        <a:latin typeface="Times New Roman"/>
                        <a:ea typeface="Times New Roman"/>
                      </a:endParaRPr>
                    </a:p>
                  </a:txBody>
                  <a:tcPr marL="68580" marR="68580" marT="0" marB="0" anchor="b"/>
                </a:tc>
                <a:tc>
                  <a:txBody>
                    <a:bodyPr/>
                    <a:lstStyle/>
                    <a:p>
                      <a:pPr algn="ctr">
                        <a:lnSpc>
                          <a:spcPts val="1225"/>
                        </a:lnSpc>
                        <a:spcAft>
                          <a:spcPts val="0"/>
                        </a:spcAft>
                      </a:pPr>
                      <a:r>
                        <a:rPr lang="lv-LV" sz="1400" dirty="0">
                          <a:effectLst/>
                        </a:rPr>
                        <a:t>0 dienas</a:t>
                      </a:r>
                      <a:endParaRPr lang="lv-LV" sz="14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400" dirty="0">
                          <a:effectLst/>
                        </a:rPr>
                        <a:t>1-6 dienas</a:t>
                      </a:r>
                      <a:endParaRPr lang="lv-LV" sz="14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400" dirty="0">
                          <a:effectLst/>
                        </a:rPr>
                        <a:t>7-27</a:t>
                      </a:r>
                      <a:endParaRPr lang="lv-LV" sz="14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400" dirty="0">
                          <a:effectLst/>
                        </a:rPr>
                        <a:t>0-27 dienas</a:t>
                      </a:r>
                      <a:endParaRPr lang="lv-LV" sz="14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400" dirty="0">
                          <a:effectLst/>
                        </a:rPr>
                        <a:t>28 dienas līdz </a:t>
                      </a:r>
                      <a:r>
                        <a:rPr lang="lv-LV" sz="1400" dirty="0" smtClean="0">
                          <a:effectLst/>
                        </a:rPr>
                        <a:t>gadam</a:t>
                      </a:r>
                      <a:endParaRPr lang="lv-LV" sz="1400" dirty="0">
                        <a:effectLst/>
                        <a:latin typeface="Times New Roman"/>
                        <a:ea typeface="Times New Roman"/>
                      </a:endParaRPr>
                    </a:p>
                  </a:txBody>
                  <a:tcPr marL="68580" marR="68580" marT="0" marB="0" anchor="b"/>
                </a:tc>
              </a:tr>
              <a:tr h="343197">
                <a:tc>
                  <a:txBody>
                    <a:bodyPr/>
                    <a:lstStyle/>
                    <a:p>
                      <a:pPr algn="ctr">
                        <a:lnSpc>
                          <a:spcPts val="1225"/>
                        </a:lnSpc>
                        <a:spcAft>
                          <a:spcPts val="0"/>
                        </a:spcAft>
                      </a:pPr>
                      <a:r>
                        <a:rPr lang="lv-LV" sz="1100" dirty="0">
                          <a:effectLst/>
                        </a:rPr>
                        <a:t>2004</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136</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b="1" dirty="0">
                          <a:solidFill>
                            <a:srgbClr val="C00000"/>
                          </a:solidFill>
                          <a:effectLst/>
                        </a:rPr>
                        <a:t>191</a:t>
                      </a:r>
                      <a:endParaRPr lang="lv-LV" sz="1100" b="1" dirty="0">
                        <a:solidFill>
                          <a:srgbClr val="C00000"/>
                        </a:solidFill>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20</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55</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41</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116</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75</a:t>
                      </a:r>
                      <a:endParaRPr lang="lv-LV" sz="1100" dirty="0">
                        <a:effectLst/>
                        <a:latin typeface="Times New Roman"/>
                        <a:ea typeface="Times New Roman"/>
                      </a:endParaRPr>
                    </a:p>
                  </a:txBody>
                  <a:tcPr marL="68580" marR="68580" marT="0" marB="0" anchor="b"/>
                </a:tc>
              </a:tr>
              <a:tr h="343197">
                <a:tc>
                  <a:txBody>
                    <a:bodyPr/>
                    <a:lstStyle/>
                    <a:p>
                      <a:pPr algn="ctr">
                        <a:lnSpc>
                          <a:spcPts val="1225"/>
                        </a:lnSpc>
                        <a:spcAft>
                          <a:spcPts val="0"/>
                        </a:spcAft>
                      </a:pPr>
                      <a:r>
                        <a:rPr lang="lv-LV" sz="1100" dirty="0">
                          <a:effectLst/>
                        </a:rPr>
                        <a:t>2005</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132</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b="1" dirty="0">
                          <a:solidFill>
                            <a:srgbClr val="C00000"/>
                          </a:solidFill>
                          <a:effectLst/>
                        </a:rPr>
                        <a:t>168</a:t>
                      </a:r>
                      <a:endParaRPr lang="lv-LV" sz="1100" b="1" dirty="0">
                        <a:solidFill>
                          <a:srgbClr val="C00000"/>
                        </a:solidFill>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17</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64</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40</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121</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47</a:t>
                      </a:r>
                      <a:endParaRPr lang="lv-LV" sz="1100" dirty="0">
                        <a:effectLst/>
                        <a:latin typeface="Times New Roman"/>
                        <a:ea typeface="Times New Roman"/>
                      </a:endParaRPr>
                    </a:p>
                  </a:txBody>
                  <a:tcPr marL="68580" marR="68580" marT="0" marB="0" anchor="b"/>
                </a:tc>
              </a:tr>
              <a:tr h="343197">
                <a:tc>
                  <a:txBody>
                    <a:bodyPr/>
                    <a:lstStyle/>
                    <a:p>
                      <a:pPr algn="ctr">
                        <a:lnSpc>
                          <a:spcPts val="1225"/>
                        </a:lnSpc>
                        <a:spcAft>
                          <a:spcPts val="0"/>
                        </a:spcAft>
                      </a:pPr>
                      <a:r>
                        <a:rPr lang="lv-LV" sz="1100" dirty="0">
                          <a:effectLst/>
                        </a:rPr>
                        <a:t>2006</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154</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b="1" dirty="0">
                          <a:solidFill>
                            <a:srgbClr val="C00000"/>
                          </a:solidFill>
                          <a:effectLst/>
                        </a:rPr>
                        <a:t>170</a:t>
                      </a:r>
                      <a:endParaRPr lang="lv-LV" sz="1100" b="1" dirty="0">
                        <a:solidFill>
                          <a:srgbClr val="C00000"/>
                        </a:solidFill>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23</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57</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24</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104</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66</a:t>
                      </a:r>
                      <a:endParaRPr lang="lv-LV" sz="1100" dirty="0">
                        <a:effectLst/>
                        <a:latin typeface="Times New Roman"/>
                        <a:ea typeface="Times New Roman"/>
                      </a:endParaRPr>
                    </a:p>
                  </a:txBody>
                  <a:tcPr marL="68580" marR="68580" marT="0" marB="0" anchor="b"/>
                </a:tc>
              </a:tr>
              <a:tr h="343197">
                <a:tc>
                  <a:txBody>
                    <a:bodyPr/>
                    <a:lstStyle/>
                    <a:p>
                      <a:pPr algn="ctr">
                        <a:lnSpc>
                          <a:spcPts val="1225"/>
                        </a:lnSpc>
                        <a:spcAft>
                          <a:spcPts val="0"/>
                        </a:spcAft>
                      </a:pPr>
                      <a:r>
                        <a:rPr lang="lv-LV" sz="1100" dirty="0">
                          <a:effectLst/>
                        </a:rPr>
                        <a:t>2007</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121</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b="1" dirty="0">
                          <a:solidFill>
                            <a:srgbClr val="C00000"/>
                          </a:solidFill>
                          <a:effectLst/>
                        </a:rPr>
                        <a:t>203</a:t>
                      </a:r>
                      <a:endParaRPr lang="lv-LV" sz="1100" b="1" dirty="0">
                        <a:solidFill>
                          <a:srgbClr val="C00000"/>
                        </a:solidFill>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33</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63</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37</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133</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70</a:t>
                      </a:r>
                      <a:endParaRPr lang="lv-LV" sz="1100" dirty="0">
                        <a:effectLst/>
                        <a:latin typeface="Times New Roman"/>
                        <a:ea typeface="Times New Roman"/>
                      </a:endParaRPr>
                    </a:p>
                  </a:txBody>
                  <a:tcPr marL="68580" marR="68580" marT="0" marB="0" anchor="b"/>
                </a:tc>
              </a:tr>
              <a:tr h="343197">
                <a:tc>
                  <a:txBody>
                    <a:bodyPr/>
                    <a:lstStyle/>
                    <a:p>
                      <a:pPr algn="ctr">
                        <a:lnSpc>
                          <a:spcPts val="1225"/>
                        </a:lnSpc>
                        <a:spcAft>
                          <a:spcPts val="0"/>
                        </a:spcAft>
                      </a:pPr>
                      <a:r>
                        <a:rPr lang="lv-LV" sz="1100" dirty="0">
                          <a:effectLst/>
                        </a:rPr>
                        <a:t>2008</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150</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b="1" dirty="0">
                          <a:solidFill>
                            <a:srgbClr val="C00000"/>
                          </a:solidFill>
                          <a:effectLst/>
                        </a:rPr>
                        <a:t>161</a:t>
                      </a:r>
                      <a:endParaRPr lang="lv-LV" sz="1100" b="1" dirty="0">
                        <a:solidFill>
                          <a:srgbClr val="C00000"/>
                        </a:solidFill>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26</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44</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41</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111</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50</a:t>
                      </a:r>
                      <a:endParaRPr lang="lv-LV" sz="1100" dirty="0">
                        <a:effectLst/>
                        <a:latin typeface="Times New Roman"/>
                        <a:ea typeface="Times New Roman"/>
                      </a:endParaRPr>
                    </a:p>
                  </a:txBody>
                  <a:tcPr marL="68580" marR="68580" marT="0" marB="0" anchor="b"/>
                </a:tc>
              </a:tr>
              <a:tr h="343197">
                <a:tc>
                  <a:txBody>
                    <a:bodyPr/>
                    <a:lstStyle/>
                    <a:p>
                      <a:pPr algn="ctr">
                        <a:lnSpc>
                          <a:spcPts val="1225"/>
                        </a:lnSpc>
                        <a:spcAft>
                          <a:spcPts val="0"/>
                        </a:spcAft>
                      </a:pPr>
                      <a:r>
                        <a:rPr lang="lv-LV" sz="1100" dirty="0">
                          <a:effectLst/>
                        </a:rPr>
                        <a:t>2009</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130</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b="1" dirty="0">
                          <a:solidFill>
                            <a:srgbClr val="C00000"/>
                          </a:solidFill>
                          <a:effectLst/>
                        </a:rPr>
                        <a:t>168</a:t>
                      </a:r>
                      <a:endParaRPr lang="lv-LV" sz="1100" b="1" dirty="0">
                        <a:solidFill>
                          <a:srgbClr val="C00000"/>
                        </a:solidFill>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21</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56</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32</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109</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59</a:t>
                      </a:r>
                      <a:endParaRPr lang="lv-LV" sz="1100" dirty="0">
                        <a:effectLst/>
                        <a:latin typeface="Times New Roman"/>
                        <a:ea typeface="Times New Roman"/>
                      </a:endParaRPr>
                    </a:p>
                  </a:txBody>
                  <a:tcPr marL="68580" marR="68580" marT="0" marB="0" anchor="b"/>
                </a:tc>
              </a:tr>
              <a:tr h="343197">
                <a:tc>
                  <a:txBody>
                    <a:bodyPr/>
                    <a:lstStyle/>
                    <a:p>
                      <a:pPr algn="ctr">
                        <a:lnSpc>
                          <a:spcPts val="1225"/>
                        </a:lnSpc>
                        <a:spcAft>
                          <a:spcPts val="0"/>
                        </a:spcAft>
                      </a:pPr>
                      <a:r>
                        <a:rPr lang="lv-LV" sz="1100" dirty="0">
                          <a:effectLst/>
                        </a:rPr>
                        <a:t>2010</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109</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b="1" dirty="0">
                          <a:solidFill>
                            <a:srgbClr val="C00000"/>
                          </a:solidFill>
                          <a:effectLst/>
                        </a:rPr>
                        <a:t>110</a:t>
                      </a:r>
                      <a:endParaRPr lang="lv-LV" sz="1100" b="1" dirty="0">
                        <a:solidFill>
                          <a:srgbClr val="C00000"/>
                        </a:solidFill>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19</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29</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20</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68</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42</a:t>
                      </a:r>
                      <a:endParaRPr lang="lv-LV" sz="1100" dirty="0">
                        <a:effectLst/>
                        <a:latin typeface="Times New Roman"/>
                        <a:ea typeface="Times New Roman"/>
                      </a:endParaRPr>
                    </a:p>
                  </a:txBody>
                  <a:tcPr marL="68580" marR="68580" marT="0" marB="0" anchor="b"/>
                </a:tc>
              </a:tr>
              <a:tr h="343197">
                <a:tc>
                  <a:txBody>
                    <a:bodyPr/>
                    <a:lstStyle/>
                    <a:p>
                      <a:pPr algn="ctr">
                        <a:lnSpc>
                          <a:spcPts val="1225"/>
                        </a:lnSpc>
                        <a:spcAft>
                          <a:spcPts val="0"/>
                        </a:spcAft>
                      </a:pPr>
                      <a:r>
                        <a:rPr lang="lv-LV" sz="1100" dirty="0">
                          <a:effectLst/>
                        </a:rPr>
                        <a:t>2011</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112</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b="1" dirty="0">
                          <a:solidFill>
                            <a:srgbClr val="C00000"/>
                          </a:solidFill>
                          <a:effectLst/>
                        </a:rPr>
                        <a:t>124</a:t>
                      </a:r>
                      <a:endParaRPr lang="lv-LV" sz="1100" b="1" dirty="0">
                        <a:solidFill>
                          <a:srgbClr val="C00000"/>
                        </a:solidFill>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22</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38</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20</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80</a:t>
                      </a:r>
                      <a:endParaRPr lang="lv-LV" sz="1100" dirty="0">
                        <a:effectLst/>
                        <a:latin typeface="Times New Roman"/>
                        <a:ea typeface="Times New Roman"/>
                      </a:endParaRPr>
                    </a:p>
                  </a:txBody>
                  <a:tcPr marL="68580" marR="68580" marT="0" marB="0" anchor="b"/>
                </a:tc>
                <a:tc>
                  <a:txBody>
                    <a:bodyPr/>
                    <a:lstStyle/>
                    <a:p>
                      <a:pPr algn="ctr">
                        <a:lnSpc>
                          <a:spcPts val="1225"/>
                        </a:lnSpc>
                        <a:spcAft>
                          <a:spcPts val="0"/>
                        </a:spcAft>
                      </a:pPr>
                      <a:r>
                        <a:rPr lang="lv-LV" sz="1100" dirty="0">
                          <a:effectLst/>
                        </a:rPr>
                        <a:t>44</a:t>
                      </a:r>
                      <a:endParaRPr lang="lv-LV" sz="1100" dirty="0">
                        <a:effectLst/>
                        <a:latin typeface="Times New Roman"/>
                        <a:ea typeface="Times New Roman"/>
                      </a:endParaRPr>
                    </a:p>
                  </a:txBody>
                  <a:tcPr marL="68580" marR="68580" marT="0" marB="0" anchor="b"/>
                </a:tc>
              </a:tr>
              <a:tr h="397246">
                <a:tc>
                  <a:txBody>
                    <a:bodyPr/>
                    <a:lstStyle/>
                    <a:p>
                      <a:pPr algn="ctr">
                        <a:lnSpc>
                          <a:spcPts val="1225"/>
                        </a:lnSpc>
                        <a:spcAft>
                          <a:spcPts val="0"/>
                        </a:spcAft>
                      </a:pPr>
                      <a:r>
                        <a:rPr lang="lv-LV" sz="1100" dirty="0">
                          <a:effectLst/>
                        </a:rPr>
                        <a:t>2012</a:t>
                      </a:r>
                      <a:endParaRPr lang="lv-LV" sz="1100" dirty="0">
                        <a:effectLst/>
                        <a:latin typeface="Times New Roman"/>
                        <a:ea typeface="Times New Roman"/>
                      </a:endParaRPr>
                    </a:p>
                  </a:txBody>
                  <a:tcPr marL="68580" marR="68580" marT="0" marB="0" anchor="b"/>
                </a:tc>
                <a:tc>
                  <a:txBody>
                    <a:bodyPr/>
                    <a:lstStyle/>
                    <a:p>
                      <a:pPr algn="ctr">
                        <a:lnSpc>
                          <a:spcPts val="1350"/>
                        </a:lnSpc>
                        <a:spcAft>
                          <a:spcPts val="0"/>
                        </a:spcAft>
                      </a:pPr>
                      <a:r>
                        <a:rPr lang="lv-LV" sz="1100" dirty="0">
                          <a:effectLst/>
                        </a:rPr>
                        <a:t>105</a:t>
                      </a:r>
                      <a:endParaRPr lang="lv-LV" sz="1100" dirty="0">
                        <a:effectLst/>
                        <a:latin typeface="Times New Roman"/>
                        <a:ea typeface="Times New Roman"/>
                      </a:endParaRPr>
                    </a:p>
                  </a:txBody>
                  <a:tcPr marL="68580" marR="68580" marT="0" marB="0" anchor="b"/>
                </a:tc>
                <a:tc>
                  <a:txBody>
                    <a:bodyPr/>
                    <a:lstStyle/>
                    <a:p>
                      <a:pPr algn="ctr">
                        <a:lnSpc>
                          <a:spcPts val="1350"/>
                        </a:lnSpc>
                        <a:spcAft>
                          <a:spcPts val="0"/>
                        </a:spcAft>
                      </a:pPr>
                      <a:r>
                        <a:rPr lang="lv-LV" sz="1100" b="1" dirty="0">
                          <a:solidFill>
                            <a:srgbClr val="C00000"/>
                          </a:solidFill>
                          <a:effectLst/>
                        </a:rPr>
                        <a:t>125</a:t>
                      </a:r>
                      <a:endParaRPr lang="lv-LV" sz="1100" b="1" dirty="0">
                        <a:solidFill>
                          <a:srgbClr val="C00000"/>
                        </a:solidFill>
                        <a:effectLst/>
                        <a:latin typeface="Times New Roman"/>
                        <a:ea typeface="Times New Roman"/>
                      </a:endParaRPr>
                    </a:p>
                  </a:txBody>
                  <a:tcPr marL="68580" marR="68580" marT="0" marB="0" anchor="b"/>
                </a:tc>
                <a:tc>
                  <a:txBody>
                    <a:bodyPr/>
                    <a:lstStyle/>
                    <a:p>
                      <a:pPr algn="ctr">
                        <a:lnSpc>
                          <a:spcPts val="1350"/>
                        </a:lnSpc>
                        <a:spcAft>
                          <a:spcPts val="0"/>
                        </a:spcAft>
                      </a:pPr>
                      <a:r>
                        <a:rPr lang="lv-LV" sz="1100" dirty="0">
                          <a:effectLst/>
                        </a:rPr>
                        <a:t>29</a:t>
                      </a:r>
                      <a:endParaRPr lang="lv-LV" sz="1100" dirty="0">
                        <a:effectLst/>
                        <a:latin typeface="Times New Roman"/>
                        <a:ea typeface="Times New Roman"/>
                      </a:endParaRPr>
                    </a:p>
                  </a:txBody>
                  <a:tcPr marL="68580" marR="68580" marT="0" marB="0" anchor="b"/>
                </a:tc>
                <a:tc>
                  <a:txBody>
                    <a:bodyPr/>
                    <a:lstStyle/>
                    <a:p>
                      <a:pPr algn="ctr">
                        <a:lnSpc>
                          <a:spcPts val="1350"/>
                        </a:lnSpc>
                        <a:spcAft>
                          <a:spcPts val="0"/>
                        </a:spcAft>
                      </a:pPr>
                      <a:r>
                        <a:rPr lang="lv-LV" sz="1100" dirty="0">
                          <a:effectLst/>
                        </a:rPr>
                        <a:t>35</a:t>
                      </a:r>
                      <a:endParaRPr lang="lv-LV" sz="1100" dirty="0">
                        <a:effectLst/>
                        <a:latin typeface="Times New Roman"/>
                        <a:ea typeface="Times New Roman"/>
                      </a:endParaRPr>
                    </a:p>
                  </a:txBody>
                  <a:tcPr marL="68580" marR="68580" marT="0" marB="0" anchor="b"/>
                </a:tc>
                <a:tc>
                  <a:txBody>
                    <a:bodyPr/>
                    <a:lstStyle/>
                    <a:p>
                      <a:pPr algn="ctr">
                        <a:lnSpc>
                          <a:spcPts val="1350"/>
                        </a:lnSpc>
                        <a:spcAft>
                          <a:spcPts val="0"/>
                        </a:spcAft>
                      </a:pPr>
                      <a:r>
                        <a:rPr lang="lv-LV" sz="1100" dirty="0">
                          <a:effectLst/>
                        </a:rPr>
                        <a:t>20</a:t>
                      </a:r>
                      <a:endParaRPr lang="lv-LV" sz="1100" dirty="0">
                        <a:effectLst/>
                        <a:latin typeface="Times New Roman"/>
                        <a:ea typeface="Times New Roman"/>
                      </a:endParaRPr>
                    </a:p>
                  </a:txBody>
                  <a:tcPr marL="68580" marR="68580" marT="0" marB="0" anchor="b"/>
                </a:tc>
                <a:tc>
                  <a:txBody>
                    <a:bodyPr/>
                    <a:lstStyle/>
                    <a:p>
                      <a:pPr algn="ctr">
                        <a:lnSpc>
                          <a:spcPts val="1350"/>
                        </a:lnSpc>
                        <a:spcAft>
                          <a:spcPts val="0"/>
                        </a:spcAft>
                      </a:pPr>
                      <a:r>
                        <a:rPr lang="lv-LV" sz="1100" dirty="0">
                          <a:effectLst/>
                        </a:rPr>
                        <a:t>84</a:t>
                      </a:r>
                      <a:endParaRPr lang="lv-LV" sz="1100" dirty="0">
                        <a:effectLst/>
                        <a:latin typeface="Times New Roman"/>
                        <a:ea typeface="Times New Roman"/>
                      </a:endParaRPr>
                    </a:p>
                  </a:txBody>
                  <a:tcPr marL="68580" marR="68580" marT="0" marB="0" anchor="b"/>
                </a:tc>
                <a:tc>
                  <a:txBody>
                    <a:bodyPr/>
                    <a:lstStyle/>
                    <a:p>
                      <a:pPr algn="ctr">
                        <a:lnSpc>
                          <a:spcPts val="1350"/>
                        </a:lnSpc>
                        <a:spcAft>
                          <a:spcPts val="0"/>
                        </a:spcAft>
                      </a:pPr>
                      <a:r>
                        <a:rPr lang="lv-LV" sz="1100" dirty="0">
                          <a:effectLst/>
                        </a:rPr>
                        <a:t>41</a:t>
                      </a:r>
                      <a:endParaRPr lang="lv-LV" sz="1100" dirty="0">
                        <a:effectLst/>
                        <a:latin typeface="Times New Roman"/>
                        <a:ea typeface="Times New Roman"/>
                      </a:endParaRPr>
                    </a:p>
                  </a:txBody>
                  <a:tcPr marL="68580" marR="68580" marT="0" marB="0" anchor="b"/>
                </a:tc>
              </a:tr>
              <a:tr h="397246">
                <a:tc>
                  <a:txBody>
                    <a:bodyPr/>
                    <a:lstStyle/>
                    <a:p>
                      <a:pPr algn="ctr">
                        <a:lnSpc>
                          <a:spcPts val="1225"/>
                        </a:lnSpc>
                        <a:spcAft>
                          <a:spcPts val="0"/>
                        </a:spcAft>
                      </a:pPr>
                      <a:endParaRPr lang="lv-LV" sz="1100" dirty="0">
                        <a:effectLst/>
                        <a:latin typeface="Times New Roman"/>
                        <a:ea typeface="Times New Roman"/>
                      </a:endParaRPr>
                    </a:p>
                  </a:txBody>
                  <a:tcPr marL="68580" marR="68580" marT="0" marB="0" anchor="b"/>
                </a:tc>
                <a:tc>
                  <a:txBody>
                    <a:bodyPr/>
                    <a:lstStyle/>
                    <a:p>
                      <a:pPr algn="ctr">
                        <a:lnSpc>
                          <a:spcPts val="1350"/>
                        </a:lnSpc>
                        <a:spcAft>
                          <a:spcPts val="0"/>
                        </a:spcAft>
                      </a:pPr>
                      <a:endParaRPr lang="lv-LV" sz="1100" dirty="0">
                        <a:effectLst/>
                        <a:latin typeface="Times New Roman"/>
                        <a:ea typeface="Times New Roman"/>
                      </a:endParaRPr>
                    </a:p>
                  </a:txBody>
                  <a:tcPr marL="68580" marR="68580" marT="0" marB="0" anchor="b"/>
                </a:tc>
                <a:tc>
                  <a:txBody>
                    <a:bodyPr/>
                    <a:lstStyle/>
                    <a:p>
                      <a:pPr algn="ctr">
                        <a:lnSpc>
                          <a:spcPts val="1350"/>
                        </a:lnSpc>
                        <a:spcAft>
                          <a:spcPts val="0"/>
                        </a:spcAft>
                      </a:pPr>
                      <a:r>
                        <a:rPr lang="lv-LV" sz="1100" b="1" dirty="0" smtClean="0">
                          <a:solidFill>
                            <a:srgbClr val="C00000"/>
                          </a:solidFill>
                          <a:effectLst/>
                          <a:latin typeface="Times New Roman"/>
                          <a:ea typeface="Times New Roman"/>
                        </a:rPr>
                        <a:t>91</a:t>
                      </a:r>
                      <a:endParaRPr lang="lv-LV" sz="1100" b="1" dirty="0">
                        <a:solidFill>
                          <a:srgbClr val="C00000"/>
                        </a:solidFill>
                        <a:effectLst/>
                        <a:latin typeface="Times New Roman"/>
                        <a:ea typeface="Times New Roman"/>
                      </a:endParaRPr>
                    </a:p>
                  </a:txBody>
                  <a:tcPr marL="68580" marR="68580" marT="0" marB="0" anchor="b"/>
                </a:tc>
                <a:tc>
                  <a:txBody>
                    <a:bodyPr/>
                    <a:lstStyle/>
                    <a:p>
                      <a:pPr algn="ctr">
                        <a:lnSpc>
                          <a:spcPts val="1350"/>
                        </a:lnSpc>
                        <a:spcAft>
                          <a:spcPts val="0"/>
                        </a:spcAft>
                      </a:pPr>
                      <a:endParaRPr lang="lv-LV" sz="1100" dirty="0">
                        <a:effectLst/>
                        <a:latin typeface="Times New Roman"/>
                        <a:ea typeface="Times New Roman"/>
                      </a:endParaRPr>
                    </a:p>
                  </a:txBody>
                  <a:tcPr marL="68580" marR="68580" marT="0" marB="0" anchor="b"/>
                </a:tc>
                <a:tc>
                  <a:txBody>
                    <a:bodyPr/>
                    <a:lstStyle/>
                    <a:p>
                      <a:pPr algn="ctr">
                        <a:lnSpc>
                          <a:spcPts val="1350"/>
                        </a:lnSpc>
                        <a:spcAft>
                          <a:spcPts val="0"/>
                        </a:spcAft>
                      </a:pPr>
                      <a:endParaRPr lang="lv-LV" sz="1100" dirty="0">
                        <a:effectLst/>
                        <a:latin typeface="Times New Roman"/>
                        <a:ea typeface="Times New Roman"/>
                      </a:endParaRPr>
                    </a:p>
                  </a:txBody>
                  <a:tcPr marL="68580" marR="68580" marT="0" marB="0" anchor="b"/>
                </a:tc>
                <a:tc>
                  <a:txBody>
                    <a:bodyPr/>
                    <a:lstStyle/>
                    <a:p>
                      <a:pPr algn="ctr">
                        <a:lnSpc>
                          <a:spcPts val="1350"/>
                        </a:lnSpc>
                        <a:spcAft>
                          <a:spcPts val="0"/>
                        </a:spcAft>
                      </a:pPr>
                      <a:endParaRPr lang="lv-LV" sz="1100" dirty="0">
                        <a:effectLst/>
                        <a:latin typeface="Times New Roman"/>
                        <a:ea typeface="Times New Roman"/>
                      </a:endParaRPr>
                    </a:p>
                  </a:txBody>
                  <a:tcPr marL="68580" marR="68580" marT="0" marB="0" anchor="b"/>
                </a:tc>
                <a:tc>
                  <a:txBody>
                    <a:bodyPr/>
                    <a:lstStyle/>
                    <a:p>
                      <a:pPr algn="ctr">
                        <a:lnSpc>
                          <a:spcPts val="1350"/>
                        </a:lnSpc>
                        <a:spcAft>
                          <a:spcPts val="0"/>
                        </a:spcAft>
                      </a:pPr>
                      <a:endParaRPr lang="lv-LV" sz="1100" dirty="0">
                        <a:effectLst/>
                        <a:latin typeface="Times New Roman"/>
                        <a:ea typeface="Times New Roman"/>
                      </a:endParaRPr>
                    </a:p>
                  </a:txBody>
                  <a:tcPr marL="68580" marR="68580" marT="0" marB="0" anchor="b"/>
                </a:tc>
                <a:tc>
                  <a:txBody>
                    <a:bodyPr/>
                    <a:lstStyle/>
                    <a:p>
                      <a:pPr algn="ctr">
                        <a:lnSpc>
                          <a:spcPts val="1350"/>
                        </a:lnSpc>
                        <a:spcAft>
                          <a:spcPts val="0"/>
                        </a:spcAft>
                      </a:pPr>
                      <a:endParaRPr lang="lv-LV" sz="1100" dirty="0">
                        <a:effectLst/>
                        <a:latin typeface="Times New Roman"/>
                        <a:ea typeface="Times New Roman"/>
                      </a:endParaRPr>
                    </a:p>
                  </a:txBody>
                  <a:tcPr marL="68580" marR="68580" marT="0" marB="0" anchor="b"/>
                </a:tc>
              </a:tr>
            </a:tbl>
          </a:graphicData>
        </a:graphic>
      </p:graphicFrame>
      <p:sp>
        <p:nvSpPr>
          <p:cNvPr id="8" name="Прямоугольная выноска 7"/>
          <p:cNvSpPr/>
          <p:nvPr/>
        </p:nvSpPr>
        <p:spPr>
          <a:xfrm>
            <a:off x="319073" y="3933056"/>
            <a:ext cx="8424936" cy="246146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lv-LV" dirty="0"/>
              <a:t>z</a:t>
            </a:r>
            <a:r>
              <a:rPr lang="lv-LV" dirty="0" smtClean="0"/>
              <a:t>īdaiņu </a:t>
            </a:r>
            <a:r>
              <a:rPr lang="lv-LV" dirty="0"/>
              <a:t>mirstība ir viens no rādītājiem, kas sniedz priekšstatu par iedzīvotāju vispārējo veselības stāvokli valstī, raksturo veselības aprūpi pirms un pēc dzemdībām un ir </a:t>
            </a:r>
            <a:r>
              <a:rPr lang="lv-LV" dirty="0" smtClean="0"/>
              <a:t>sociālo apstākļu </a:t>
            </a:r>
            <a:r>
              <a:rPr lang="lv-LV" dirty="0"/>
              <a:t>svarīgs </a:t>
            </a:r>
            <a:r>
              <a:rPr lang="lv-LV" dirty="0" smtClean="0"/>
              <a:t>raksturojums</a:t>
            </a:r>
          </a:p>
          <a:p>
            <a:pPr marL="285750" indent="-285750" algn="just">
              <a:buFont typeface="Arial" pitchFamily="34" charset="0"/>
              <a:buChar char="•"/>
            </a:pPr>
            <a:r>
              <a:rPr lang="lv-LV" dirty="0" smtClean="0"/>
              <a:t>2013.gadā būtiski </a:t>
            </a:r>
            <a:r>
              <a:rPr lang="lv-LV" dirty="0"/>
              <a:t>samazinājās zīdaiņu mirstība – nomira 91 bērns pirmajā dzīves gadā, kas ir par 34 mazāk nekā 2012.gadā. Zīdaiņu mirstība uz 1000 dzīvi dzimušajiem samazinājās no 6,3 mirušajiem 2012.gadā līdz 4,4 – pagājušajā </a:t>
            </a:r>
            <a:r>
              <a:rPr lang="lv-LV" dirty="0" smtClean="0"/>
              <a:t>gadā</a:t>
            </a:r>
            <a:endParaRPr lang="lv-LV" dirty="0"/>
          </a:p>
          <a:p>
            <a:pPr marL="285750" indent="-285750" algn="just">
              <a:buFont typeface="Arial" pitchFamily="34" charset="0"/>
              <a:buChar char="•"/>
            </a:pPr>
            <a:r>
              <a:rPr lang="lv-LV" dirty="0" smtClean="0"/>
              <a:t>2011. un 2012.gadā šis rādītājs Latvijai bija </a:t>
            </a:r>
            <a:r>
              <a:rPr lang="lv-LV" dirty="0"/>
              <a:t>viens no augstākajiem </a:t>
            </a:r>
            <a:r>
              <a:rPr lang="lv-LV" dirty="0" smtClean="0"/>
              <a:t>Eiropā (augstāka </a:t>
            </a:r>
            <a:r>
              <a:rPr lang="lv-LV" dirty="0"/>
              <a:t>zīdaiņu mirstība bija tikai Rumānijā (</a:t>
            </a:r>
            <a:r>
              <a:rPr lang="lv-LV" dirty="0" smtClean="0"/>
              <a:t>9,4) </a:t>
            </a:r>
            <a:r>
              <a:rPr lang="lv-LV" dirty="0"/>
              <a:t>un Bulgārijā (8,5</a:t>
            </a:r>
            <a:r>
              <a:rPr lang="lv-LV" dirty="0" smtClean="0"/>
              <a:t>)</a:t>
            </a:r>
            <a:endParaRPr lang="lv-LV" dirty="0"/>
          </a:p>
        </p:txBody>
      </p:sp>
    </p:spTree>
    <p:extLst>
      <p:ext uri="{BB962C8B-B14F-4D97-AF65-F5344CB8AC3E}">
        <p14:creationId xmlns:p14="http://schemas.microsoft.com/office/powerpoint/2010/main" val="94690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F245DB5-C9DB-413F-A9CD-F2D8A1282EF7}" type="slidenum">
              <a:rPr lang="lv-LV" smtClean="0"/>
              <a:pPr>
                <a:defRPr/>
              </a:pPr>
              <a:t>2</a:t>
            </a:fld>
            <a:endParaRPr lang="lv-LV" dirty="0"/>
          </a:p>
        </p:txBody>
      </p:sp>
      <p:sp>
        <p:nvSpPr>
          <p:cNvPr id="1638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3" name="Прямоугольник 2"/>
          <p:cNvSpPr/>
          <p:nvPr/>
        </p:nvSpPr>
        <p:spPr>
          <a:xfrm>
            <a:off x="107504" y="116632"/>
            <a:ext cx="8928992" cy="7201972"/>
          </a:xfrm>
          <a:prstGeom prst="rect">
            <a:avLst/>
          </a:prstGeom>
        </p:spPr>
        <p:txBody>
          <a:bodyPr wrap="square">
            <a:spAutoFit/>
          </a:bodyPr>
          <a:lstStyle/>
          <a:p>
            <a:pPr algn="just"/>
            <a:r>
              <a:rPr lang="lv-LV" sz="1600" b="1" dirty="0" smtClean="0">
                <a:solidFill>
                  <a:srgbClr val="C00000"/>
                </a:solidFill>
              </a:rPr>
              <a:t>Ģimenes politika:</a:t>
            </a:r>
            <a:r>
              <a:rPr lang="lv-LV" sz="1600" dirty="0" smtClean="0"/>
              <a:t> </a:t>
            </a:r>
            <a:r>
              <a:rPr lang="lv-LV" sz="1600" dirty="0"/>
              <a:t>sociālās politikas atsevišķā priekšmetiskā joma, kas fundamentāli orientēta uz ģimeni kā sabiedrības pamatvērtību un saistīta ar virkni </a:t>
            </a:r>
            <a:r>
              <a:rPr lang="lv-LV" sz="1600" dirty="0" smtClean="0"/>
              <a:t>publisko politiku īstenošanu</a:t>
            </a:r>
            <a:r>
              <a:rPr lang="lv-LV" sz="1600" dirty="0"/>
              <a:t>, kuru mērķis veicināt ģimeņu </a:t>
            </a:r>
            <a:r>
              <a:rPr lang="lv-LV" sz="1600" dirty="0" smtClean="0"/>
              <a:t>veidošanu un attīstību, </a:t>
            </a:r>
            <a:r>
              <a:rPr lang="lv-LV" sz="1600" dirty="0"/>
              <a:t>nodrošinot ģimenēm pietiekamus ienākumus, </a:t>
            </a:r>
            <a:r>
              <a:rPr lang="lv-LV" sz="1600" dirty="0" smtClean="0"/>
              <a:t>nodarbinātības </a:t>
            </a:r>
            <a:r>
              <a:rPr lang="lv-LV" sz="1600" dirty="0"/>
              <a:t>apstākļus un </a:t>
            </a:r>
            <a:r>
              <a:rPr lang="lv-LV" sz="1600" dirty="0" smtClean="0"/>
              <a:t>publiskos pakalpojumus. Ģimenes </a:t>
            </a:r>
            <a:r>
              <a:rPr lang="lv-LV" sz="1600" dirty="0"/>
              <a:t>politikai nav </a:t>
            </a:r>
            <a:r>
              <a:rPr lang="lv-LV" sz="1600" dirty="0" smtClean="0"/>
              <a:t>izsmeļošās definīcijas </a:t>
            </a:r>
            <a:r>
              <a:rPr lang="lv-LV" sz="1600" dirty="0"/>
              <a:t>un </a:t>
            </a:r>
            <a:r>
              <a:rPr lang="lv-LV" sz="1600" dirty="0" smtClean="0"/>
              <a:t>tā </a:t>
            </a:r>
            <a:r>
              <a:rPr lang="lv-LV" sz="1600" dirty="0"/>
              <a:t>pārsvarā </a:t>
            </a:r>
            <a:r>
              <a:rPr lang="lv-LV" sz="1600" dirty="0" smtClean="0"/>
              <a:t>reducējama </a:t>
            </a:r>
            <a:r>
              <a:rPr lang="lv-LV" sz="1600" dirty="0"/>
              <a:t>uz:</a:t>
            </a:r>
          </a:p>
          <a:p>
            <a:pPr marL="285750" indent="-285750">
              <a:buFont typeface="Arial" pitchFamily="34" charset="0"/>
              <a:buChar char="•"/>
            </a:pPr>
            <a:r>
              <a:rPr lang="lv-LV" sz="1600" dirty="0"/>
              <a:t>ģimeniskās kompozīcijas </a:t>
            </a:r>
            <a:r>
              <a:rPr lang="lv-LV" sz="1600" dirty="0" smtClean="0"/>
              <a:t>veidošanu </a:t>
            </a:r>
            <a:r>
              <a:rPr lang="lv-LV" sz="1600" dirty="0"/>
              <a:t>(</a:t>
            </a:r>
            <a:r>
              <a:rPr lang="lv-LV" sz="1600" dirty="0" smtClean="0"/>
              <a:t>laulību, dzimstības, </a:t>
            </a:r>
            <a:r>
              <a:rPr lang="lv-LV" sz="1600" dirty="0"/>
              <a:t>adopcijas, aizbildņu un audžģimeņu politika)</a:t>
            </a:r>
          </a:p>
          <a:p>
            <a:pPr marL="285750" indent="-285750">
              <a:buFont typeface="Arial" pitchFamily="34" charset="0"/>
              <a:buChar char="•"/>
            </a:pPr>
            <a:r>
              <a:rPr lang="lv-LV" sz="1600" dirty="0"/>
              <a:t>atbalsta </a:t>
            </a:r>
            <a:r>
              <a:rPr lang="lv-LV" sz="1600" dirty="0" smtClean="0"/>
              <a:t>pasākumiem </a:t>
            </a:r>
            <a:r>
              <a:rPr lang="lv-LV" sz="1600" dirty="0"/>
              <a:t>ģimenēm ar bērniem (pabalsti, pakalpojumi un </a:t>
            </a:r>
            <a:r>
              <a:rPr lang="lv-LV" sz="1600" dirty="0" smtClean="0"/>
              <a:t>nodarbinātība)   </a:t>
            </a:r>
            <a:endParaRPr lang="lv-LV" sz="1600" dirty="0"/>
          </a:p>
          <a:p>
            <a:pPr marL="285750" indent="-285750">
              <a:buFont typeface="Arial" pitchFamily="34" charset="0"/>
              <a:buChar char="•"/>
            </a:pPr>
            <a:r>
              <a:rPr lang="lv-LV" sz="1600" dirty="0"/>
              <a:t>bērnu </a:t>
            </a:r>
            <a:r>
              <a:rPr lang="lv-LV" sz="1600" dirty="0" smtClean="0"/>
              <a:t>attīstību un nabadzības novēršanu </a:t>
            </a:r>
            <a:r>
              <a:rPr lang="lv-LV" sz="1600" dirty="0"/>
              <a:t>(izglītība, veselība, sociālā drošība un tiesību aizsardzība)</a:t>
            </a:r>
          </a:p>
          <a:p>
            <a:pPr marL="285750" indent="-285750">
              <a:buFont typeface="Arial" pitchFamily="34" charset="0"/>
              <a:buChar char="•"/>
            </a:pPr>
            <a:r>
              <a:rPr lang="lv-LV" sz="1600" dirty="0"/>
              <a:t>ģimenes aprūpes </a:t>
            </a:r>
            <a:r>
              <a:rPr lang="lv-LV" sz="1600" dirty="0" smtClean="0"/>
              <a:t>attīstību* </a:t>
            </a:r>
            <a:endParaRPr lang="lv-LV" sz="1600" dirty="0"/>
          </a:p>
          <a:p>
            <a:pPr algn="just"/>
            <a:r>
              <a:rPr lang="lv-LV" sz="1600" b="1" dirty="0" smtClean="0"/>
              <a:t>Latvijas valsts </a:t>
            </a:r>
            <a:r>
              <a:rPr lang="lv-LV" sz="1600" b="1" dirty="0"/>
              <a:t>ģimenes </a:t>
            </a:r>
            <a:r>
              <a:rPr lang="lv-LV" sz="1600" b="1" dirty="0" smtClean="0"/>
              <a:t>politika: </a:t>
            </a:r>
          </a:p>
          <a:p>
            <a:pPr marL="285750" indent="-285750" algn="just">
              <a:buFont typeface="Arial" panose="020B0604020202020204" pitchFamily="34" charset="0"/>
              <a:buChar char="•"/>
            </a:pPr>
            <a:r>
              <a:rPr lang="lv-LV" sz="1600" dirty="0" smtClean="0"/>
              <a:t>Ģimenes </a:t>
            </a:r>
            <a:r>
              <a:rPr lang="lv-LV" sz="1600" dirty="0"/>
              <a:t>valsts politikas pamatnostādnes 2011. - </a:t>
            </a:r>
            <a:r>
              <a:rPr lang="lv-LV" sz="1600" dirty="0" smtClean="0"/>
              <a:t>2017.gadam </a:t>
            </a:r>
          </a:p>
          <a:p>
            <a:pPr marL="285750" indent="-285750" algn="just">
              <a:buFont typeface="Arial" panose="020B0604020202020204" pitchFamily="34" charset="0"/>
              <a:buChar char="•"/>
            </a:pPr>
            <a:r>
              <a:rPr lang="lv-LV" sz="1600" dirty="0" smtClean="0"/>
              <a:t>Rīcības </a:t>
            </a:r>
            <a:r>
              <a:rPr lang="lv-LV" sz="1600" dirty="0"/>
              <a:t>plāns Ģimenes valsts politikas pamatnostādņu 2011. - 2017.gadam īstenošanai </a:t>
            </a:r>
            <a:endParaRPr lang="lv-LV" sz="1600" dirty="0" smtClean="0"/>
          </a:p>
          <a:p>
            <a:pPr marL="285750" indent="-285750" algn="just">
              <a:buFont typeface="Arial" panose="020B0604020202020204" pitchFamily="34" charset="0"/>
              <a:buChar char="•"/>
            </a:pPr>
            <a:r>
              <a:rPr lang="lv-LV" sz="1600" dirty="0" smtClean="0"/>
              <a:t>Koncepcija </a:t>
            </a:r>
            <a:r>
              <a:rPr lang="lv-LV" sz="1600" dirty="0"/>
              <a:t>"Valsts ģimenes </a:t>
            </a:r>
            <a:r>
              <a:rPr lang="lv-LV" sz="1600" dirty="0" smtClean="0"/>
              <a:t>politika</a:t>
            </a:r>
            <a:endParaRPr lang="lv-LV" sz="1000" dirty="0" smtClean="0"/>
          </a:p>
          <a:p>
            <a:r>
              <a:rPr lang="lv-LV" sz="1600" i="1" dirty="0">
                <a:latin typeface="Arial" panose="020B0604020202020204" pitchFamily="34" charset="0"/>
                <a:cs typeface="Arial" panose="020B0604020202020204" pitchFamily="34" charset="0"/>
              </a:rPr>
              <a:t>Ģimenes valsts politikas virsmērķis ir veicināt ģimeņu nodibināšanu, stabilitāti, labklājību un sekmēt dzimstību, kā arī stiprināt laulības institūciju un tās vērtību sabiedrībā.</a:t>
            </a:r>
            <a:endParaRPr lang="lv-LV" sz="1600" i="1" dirty="0" smtClean="0">
              <a:latin typeface="Arial" panose="020B0604020202020204" pitchFamily="34" charset="0"/>
              <a:cs typeface="Arial" panose="020B0604020202020204" pitchFamily="34" charset="0"/>
            </a:endParaRPr>
          </a:p>
          <a:p>
            <a:pPr algn="just"/>
            <a:endParaRPr lang="lv-LV" sz="1600" b="1" dirty="0" smtClean="0">
              <a:solidFill>
                <a:srgbClr val="C00000"/>
              </a:solidFill>
            </a:endParaRPr>
          </a:p>
          <a:p>
            <a:pPr algn="just"/>
            <a:r>
              <a:rPr lang="lv-LV" sz="1600" b="1" dirty="0" smtClean="0">
                <a:solidFill>
                  <a:srgbClr val="C00000"/>
                </a:solidFill>
              </a:rPr>
              <a:t>Sociālās palīdzības un sociālās iekļaušanās politika</a:t>
            </a:r>
            <a:r>
              <a:rPr lang="lv-LV" sz="1600" b="1" dirty="0">
                <a:solidFill>
                  <a:srgbClr val="C00000"/>
                </a:solidFill>
              </a:rPr>
              <a:t>: </a:t>
            </a:r>
            <a:r>
              <a:rPr lang="lv-LV" sz="1600" dirty="0" smtClean="0"/>
              <a:t>nabadzības samazināšana </a:t>
            </a:r>
            <a:r>
              <a:rPr lang="lv-LV" sz="1600" dirty="0"/>
              <a:t>un sociālās atstumtības riskam </a:t>
            </a:r>
            <a:r>
              <a:rPr lang="lv-LV" sz="1600" dirty="0" smtClean="0"/>
              <a:t>pakļauto personu nodrošināšana ar iespējām, pakalpojumiem </a:t>
            </a:r>
            <a:r>
              <a:rPr lang="lv-LV" sz="1600" dirty="0"/>
              <a:t>un </a:t>
            </a:r>
            <a:r>
              <a:rPr lang="lv-LV" sz="1600" dirty="0" smtClean="0"/>
              <a:t>resursiem, </a:t>
            </a:r>
            <a:r>
              <a:rPr lang="lv-LV" sz="1600" dirty="0"/>
              <a:t>kuri nepieciešami, lai pilnvērtīgi piedalītos sabiedrības ekonomiskā, sociālā un kultūras dzīvē, uzlabojot dzīves līmeni un </a:t>
            </a:r>
            <a:r>
              <a:rPr lang="lv-LV" sz="1600" dirty="0" smtClean="0"/>
              <a:t>labklājību. </a:t>
            </a:r>
            <a:endParaRPr lang="lv-LV" sz="1600" dirty="0"/>
          </a:p>
          <a:p>
            <a:endParaRPr lang="lv-LV" sz="1000" dirty="0"/>
          </a:p>
          <a:p>
            <a:endParaRPr lang="lv-LV" sz="1000" dirty="0" smtClean="0"/>
          </a:p>
          <a:p>
            <a:endParaRPr lang="lv-LV" sz="1000" dirty="0"/>
          </a:p>
          <a:p>
            <a:endParaRPr lang="lv-LV" sz="1000" dirty="0" smtClean="0"/>
          </a:p>
          <a:p>
            <a:endParaRPr lang="lv-LV" sz="1000" dirty="0"/>
          </a:p>
          <a:p>
            <a:endParaRPr lang="lv-LV" sz="1000" dirty="0" smtClean="0"/>
          </a:p>
          <a:p>
            <a:endParaRPr lang="lv-LV" sz="1000" dirty="0"/>
          </a:p>
          <a:p>
            <a:endParaRPr lang="lv-LV" sz="1000" dirty="0" smtClean="0"/>
          </a:p>
          <a:p>
            <a:endParaRPr lang="lv-LV" sz="1000" dirty="0"/>
          </a:p>
          <a:p>
            <a:endParaRPr lang="lv-LV" sz="1000" dirty="0"/>
          </a:p>
          <a:p>
            <a:r>
              <a:rPr lang="lv-LV" sz="1000" dirty="0"/>
              <a:t> </a:t>
            </a:r>
          </a:p>
        </p:txBody>
      </p:sp>
      <p:sp>
        <p:nvSpPr>
          <p:cNvPr id="8" name="Прямоугольник 7"/>
          <p:cNvSpPr/>
          <p:nvPr/>
        </p:nvSpPr>
        <p:spPr>
          <a:xfrm>
            <a:off x="251520" y="6304002"/>
            <a:ext cx="7992888" cy="246221"/>
          </a:xfrm>
          <a:prstGeom prst="rect">
            <a:avLst/>
          </a:prstGeom>
        </p:spPr>
        <p:txBody>
          <a:bodyPr wrap="square">
            <a:spAutoFit/>
          </a:bodyPr>
          <a:lstStyle/>
          <a:p>
            <a:r>
              <a:rPr lang="lv-LV" sz="1000" i="1" dirty="0" smtClean="0">
                <a:solidFill>
                  <a:schemeClr val="bg1"/>
                </a:solidFill>
              </a:rPr>
              <a:t>* </a:t>
            </a:r>
            <a:r>
              <a:rPr lang="en-US" sz="1000" i="1" dirty="0" err="1">
                <a:solidFill>
                  <a:schemeClr val="bg1"/>
                </a:solidFill>
              </a:rPr>
              <a:t>Eshleman</a:t>
            </a:r>
            <a:r>
              <a:rPr lang="en-US" sz="1000" i="1" dirty="0">
                <a:solidFill>
                  <a:schemeClr val="bg1"/>
                </a:solidFill>
              </a:rPr>
              <a:t>, R. (1991). The family: An introduction. Boston: </a:t>
            </a:r>
            <a:r>
              <a:rPr lang="en-US" sz="1000" i="1" dirty="0" err="1">
                <a:solidFill>
                  <a:schemeClr val="bg1"/>
                </a:solidFill>
              </a:rPr>
              <a:t>Allyn</a:t>
            </a:r>
            <a:r>
              <a:rPr lang="en-US" sz="1000" i="1" dirty="0">
                <a:solidFill>
                  <a:schemeClr val="bg1"/>
                </a:solidFill>
              </a:rPr>
              <a:t> &amp; Bacon.</a:t>
            </a:r>
            <a:endParaRPr lang="lv-LV" sz="1000" i="1" dirty="0">
              <a:solidFill>
                <a:schemeClr val="bg1"/>
              </a:solidFill>
            </a:endParaRPr>
          </a:p>
        </p:txBody>
      </p:sp>
      <p:sp>
        <p:nvSpPr>
          <p:cNvPr id="2" name="Rectangular Callout 1"/>
          <p:cNvSpPr/>
          <p:nvPr/>
        </p:nvSpPr>
        <p:spPr>
          <a:xfrm>
            <a:off x="243667" y="4931129"/>
            <a:ext cx="8856984" cy="165618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2014.gadā Latvijai </a:t>
            </a:r>
            <a:r>
              <a:rPr lang="lv-LV" dirty="0" smtClean="0"/>
              <a:t>Eiropas Semestra ietvaros tika norādīts, </a:t>
            </a:r>
            <a:r>
              <a:rPr lang="lv-LV" dirty="0"/>
              <a:t>ka tai arī jāturpina reformēt sociālo palīdzību un tās finansēšanu, lai nodrošinātu, ka tā attiecas uz lielāku iedzīvotāju skaitu, nodrošinātu pabalstu adekvātumu, pastiprinātu aktivizēšanas pasākumus un mērķtiecīgus sociālos pakalpojumus</a:t>
            </a:r>
            <a:r>
              <a:rPr lang="lv-LV" dirty="0" smtClean="0"/>
              <a:t>; </a:t>
            </a:r>
            <a:r>
              <a:rPr lang="lv-LV" dirty="0"/>
              <a:t>palielināt aktīvā darba tirgus politikas aptvērumu un uzlabot izmaksu efektivitāti, kvalitāti un pieejamību veselības aprūpes sistēmā.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7504" y="476672"/>
            <a:ext cx="4320457" cy="5205874"/>
          </a:xfrm>
          <a:prstGeom prst="rect">
            <a:avLst/>
          </a:prstGeom>
        </p:spPr>
      </p:pic>
      <p:sp>
        <p:nvSpPr>
          <p:cNvPr id="2" name="Заголовок 1"/>
          <p:cNvSpPr>
            <a:spLocks noGrp="1"/>
          </p:cNvSpPr>
          <p:nvPr>
            <p:ph type="title"/>
          </p:nvPr>
        </p:nvSpPr>
        <p:spPr>
          <a:xfrm>
            <a:off x="304800" y="142852"/>
            <a:ext cx="8686800" cy="477836"/>
          </a:xfrm>
        </p:spPr>
        <p:txBody>
          <a:bodyPr>
            <a:normAutofit fontScale="90000"/>
          </a:bodyPr>
          <a:lstStyle/>
          <a:p>
            <a:pPr algn="ctr">
              <a:defRPr/>
            </a:pPr>
            <a:r>
              <a:rPr lang="lv-LV" sz="2700" b="1" dirty="0" smtClean="0"/>
              <a:t/>
            </a:r>
            <a:br>
              <a:rPr lang="lv-LV" sz="2700" b="1" dirty="0" smtClean="0"/>
            </a:br>
            <a:r>
              <a:rPr lang="lv-LV" sz="2700" b="1" dirty="0" smtClean="0"/>
              <a:t> </a:t>
            </a:r>
            <a:br>
              <a:rPr lang="lv-LV" sz="2700" b="1" dirty="0" smtClean="0"/>
            </a:br>
            <a:r>
              <a:rPr lang="lv-LV" sz="2700" b="1" dirty="0" smtClean="0"/>
              <a:t/>
            </a:r>
            <a:br>
              <a:rPr lang="lv-LV" sz="2700" b="1" dirty="0" smtClean="0"/>
            </a:br>
            <a:r>
              <a:rPr lang="lv-LV" sz="2400" b="1" dirty="0" smtClean="0">
                <a:effectLst/>
              </a:rPr>
              <a:t>Sieviešu nodarbinātība</a:t>
            </a:r>
            <a:r>
              <a:rPr lang="lv-LV" sz="2400" b="1" dirty="0">
                <a:effectLst/>
              </a:rPr>
              <a:t/>
            </a:r>
            <a:br>
              <a:rPr lang="lv-LV" sz="2400" b="1" dirty="0">
                <a:effectLst/>
              </a:rPr>
            </a:b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20</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3" y="620688"/>
            <a:ext cx="4579168" cy="4801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ular Callout 2"/>
          <p:cNvSpPr/>
          <p:nvPr/>
        </p:nvSpPr>
        <p:spPr>
          <a:xfrm>
            <a:off x="611560" y="3429000"/>
            <a:ext cx="8280920" cy="3044825"/>
          </a:xfrm>
          <a:prstGeom prst="wedgeRectCallout">
            <a:avLst>
              <a:gd name="adj1" fmla="val -19958"/>
              <a:gd name="adj2" fmla="val 54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endParaRPr lang="lv-LV" dirty="0" smtClean="0"/>
          </a:p>
          <a:p>
            <a:pPr marL="285750" indent="-285750" algn="just">
              <a:buFont typeface="Arial" pitchFamily="34" charset="0"/>
              <a:buChar char="•"/>
            </a:pPr>
            <a:r>
              <a:rPr lang="lv-LV" dirty="0" smtClean="0"/>
              <a:t>2012.gadā ES vidējais nodarbinātības līmenis vīriešiem bija 74.6%, bet sievietēm </a:t>
            </a:r>
            <a:r>
              <a:rPr lang="en-US" dirty="0" smtClean="0"/>
              <a:t>62.4 </a:t>
            </a:r>
            <a:r>
              <a:rPr lang="en-US" dirty="0"/>
              <a:t>% </a:t>
            </a:r>
            <a:endParaRPr lang="lv-LV" dirty="0" smtClean="0"/>
          </a:p>
          <a:p>
            <a:pPr marL="285750" indent="-285750" algn="just">
              <a:buFont typeface="Arial" pitchFamily="34" charset="0"/>
              <a:buChar char="•"/>
            </a:pPr>
            <a:r>
              <a:rPr lang="lv-LV" dirty="0" smtClean="0"/>
              <a:t>2012. un 2013.gadā </a:t>
            </a:r>
            <a:r>
              <a:rPr lang="lv-LV" dirty="0"/>
              <a:t>Latvijā sieviešu nodarbinātības līmenis (63.4</a:t>
            </a:r>
            <a:r>
              <a:rPr lang="lv-LV" dirty="0" smtClean="0"/>
              <a:t>% 2013.gadā) </a:t>
            </a:r>
            <a:r>
              <a:rPr lang="lv-LV" dirty="0"/>
              <a:t>bija </a:t>
            </a:r>
            <a:r>
              <a:rPr lang="lv-LV" dirty="0" smtClean="0"/>
              <a:t>augstāks nekā </a:t>
            </a:r>
            <a:r>
              <a:rPr lang="lv-LV" dirty="0"/>
              <a:t>ES vidējais </a:t>
            </a:r>
            <a:r>
              <a:rPr lang="lv-LV" dirty="0" smtClean="0"/>
              <a:t>rādītājs; 2014.gadā I, II cet. – 65,1% </a:t>
            </a:r>
            <a:endParaRPr lang="lv-LV" dirty="0"/>
          </a:p>
          <a:p>
            <a:pPr marL="285750" indent="-285750" algn="just">
              <a:buFont typeface="Arial" pitchFamily="34" charset="0"/>
              <a:buChar char="•"/>
            </a:pPr>
            <a:r>
              <a:rPr lang="lv-LV" dirty="0"/>
              <a:t>sieviešu nodarbinātības rādītāji Latvijā </a:t>
            </a:r>
            <a:r>
              <a:rPr lang="lv-LV" dirty="0" smtClean="0"/>
              <a:t>tikai </a:t>
            </a:r>
            <a:r>
              <a:rPr lang="lv-LV" dirty="0"/>
              <a:t>nedaudz </a:t>
            </a:r>
            <a:r>
              <a:rPr lang="lv-LV" dirty="0" smtClean="0"/>
              <a:t>atpaliek </a:t>
            </a:r>
            <a:r>
              <a:rPr lang="lv-LV" dirty="0"/>
              <a:t>no vīriešu nodarbinātības rādītājiem</a:t>
            </a:r>
          </a:p>
          <a:p>
            <a:pPr marL="285750" indent="-285750" algn="just">
              <a:buFont typeface="Arial" pitchFamily="34" charset="0"/>
              <a:buChar char="•"/>
            </a:pPr>
            <a:r>
              <a:rPr lang="lv-LV" dirty="0">
                <a:solidFill>
                  <a:srgbClr val="C00000"/>
                </a:solidFill>
              </a:rPr>
              <a:t>Latvijā joprojām liels ekonomiski neaktīvu sieviešu skaits, kuras norāda bērna kopšanu kā sava bezdarba galveno iemeslu (15,9%)*</a:t>
            </a:r>
          </a:p>
          <a:p>
            <a:pPr marL="285750" indent="-285750" algn="just">
              <a:buFont typeface="Arial" pitchFamily="34" charset="0"/>
              <a:buChar char="•"/>
            </a:pPr>
            <a:r>
              <a:rPr lang="lv-LV" dirty="0">
                <a:solidFill>
                  <a:srgbClr val="C00000"/>
                </a:solidFill>
              </a:rPr>
              <a:t>viens no iemesliem šādai situācijai ir relatīvi zema bērnu vecumā līdz trim gadiem iekļaušana formālajā bērnu aprūpē</a:t>
            </a:r>
          </a:p>
          <a:p>
            <a:pPr marL="285750" indent="-285750" algn="just">
              <a:buFont typeface="Arial" pitchFamily="34" charset="0"/>
              <a:buChar char="•"/>
            </a:pPr>
            <a:endParaRPr lang="lv-LV" dirty="0"/>
          </a:p>
        </p:txBody>
      </p:sp>
      <p:sp>
        <p:nvSpPr>
          <p:cNvPr id="6" name="Rectangle 5"/>
          <p:cNvSpPr/>
          <p:nvPr/>
        </p:nvSpPr>
        <p:spPr>
          <a:xfrm>
            <a:off x="193783" y="6597650"/>
            <a:ext cx="8808913" cy="246221"/>
          </a:xfrm>
          <a:prstGeom prst="rect">
            <a:avLst/>
          </a:prstGeom>
        </p:spPr>
        <p:txBody>
          <a:bodyPr wrap="square">
            <a:spAutoFit/>
          </a:bodyPr>
          <a:lstStyle/>
          <a:p>
            <a:r>
              <a:rPr lang="lv-LV" sz="1000" dirty="0" smtClean="0"/>
              <a:t>*ES </a:t>
            </a:r>
            <a:r>
              <a:rPr lang="lv-LV" sz="1000" dirty="0"/>
              <a:t>Statistikas biroja darba spēka apsekojumu dati: </a:t>
            </a:r>
            <a:r>
              <a:rPr lang="lv-LV" sz="1000" u="sng" dirty="0">
                <a:hlinkClick r:id="rId4"/>
              </a:rPr>
              <a:t>http://epp.eurostat.ec.europa.eu/cache/ITY_SDDS/EN/employ_esms.htm</a:t>
            </a:r>
            <a:r>
              <a:rPr lang="lv-LV" sz="1000" dirty="0"/>
              <a:t>   </a:t>
            </a:r>
          </a:p>
        </p:txBody>
      </p:sp>
    </p:spTree>
    <p:extLst>
      <p:ext uri="{BB962C8B-B14F-4D97-AF65-F5344CB8AC3E}">
        <p14:creationId xmlns:p14="http://schemas.microsoft.com/office/powerpoint/2010/main" val="413869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477836"/>
          </a:xfrm>
        </p:spPr>
        <p:txBody>
          <a:bodyPr>
            <a:normAutofit fontScale="90000"/>
          </a:bodyPr>
          <a:lstStyle/>
          <a:p>
            <a:pPr algn="ctr">
              <a:defRPr/>
            </a:pPr>
            <a:r>
              <a:rPr lang="lv-LV" sz="2700" b="1" dirty="0" smtClean="0"/>
              <a:t/>
            </a:r>
            <a:br>
              <a:rPr lang="lv-LV" sz="2700" b="1" dirty="0" smtClean="0"/>
            </a:br>
            <a:r>
              <a:rPr lang="lv-LV" sz="2700" b="1" dirty="0" smtClean="0"/>
              <a:t> </a:t>
            </a:r>
            <a:br>
              <a:rPr lang="lv-LV" sz="2700" b="1" dirty="0" smtClean="0"/>
            </a:br>
            <a:r>
              <a:rPr lang="lv-LV" sz="2700" b="1" dirty="0" smtClean="0"/>
              <a:t/>
            </a:r>
            <a:br>
              <a:rPr lang="lv-LV" sz="2700" b="1" dirty="0" smtClean="0"/>
            </a:br>
            <a:r>
              <a:rPr lang="lv-LV" sz="2400" b="1" dirty="0"/>
              <a:t>N</a:t>
            </a:r>
            <a:r>
              <a:rPr lang="lv-LV" sz="2400" b="1" dirty="0" smtClean="0">
                <a:effectLst/>
              </a:rPr>
              <a:t>abadzība un ienākumu nevienlīdzība</a:t>
            </a:r>
            <a:r>
              <a:rPr lang="lv-LV" sz="2400" b="1" dirty="0">
                <a:effectLst/>
              </a:rPr>
              <a:t/>
            </a:r>
            <a:br>
              <a:rPr lang="lv-LV" sz="2400" b="1" dirty="0">
                <a:effectLst/>
              </a:rPr>
            </a:b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21</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5" name="Прямоугольник 4"/>
          <p:cNvSpPr/>
          <p:nvPr/>
        </p:nvSpPr>
        <p:spPr>
          <a:xfrm>
            <a:off x="367058" y="799837"/>
            <a:ext cx="8592889" cy="2585323"/>
          </a:xfrm>
          <a:prstGeom prst="rect">
            <a:avLst/>
          </a:prstGeom>
        </p:spPr>
        <p:txBody>
          <a:bodyPr wrap="square">
            <a:spAutoFit/>
          </a:bodyPr>
          <a:lstStyle/>
          <a:p>
            <a:pPr marL="285750" indent="-285750" algn="just">
              <a:buFont typeface="Arial" pitchFamily="34" charset="0"/>
              <a:buChar char="•"/>
            </a:pPr>
            <a:r>
              <a:rPr lang="lv-LV" dirty="0"/>
              <a:t>Latvijā ir viens no augstākajiem nabadzības riskiem ES valstu vidū nenodarbināto mājsaimniecībām (70,2% - 2012.gadā) </a:t>
            </a:r>
          </a:p>
          <a:p>
            <a:pPr marL="285750" indent="-285750" algn="just">
              <a:buFont typeface="Arial" pitchFamily="34" charset="0"/>
              <a:buChar char="•"/>
            </a:pPr>
            <a:r>
              <a:rPr lang="lv-LV" dirty="0"/>
              <a:t>saskaņā ar </a:t>
            </a:r>
            <a:r>
              <a:rPr lang="lv-LV" i="1" dirty="0"/>
              <a:t>ANO Starptautiskā Bērnu fonda </a:t>
            </a:r>
            <a:r>
              <a:rPr lang="lv-LV" dirty="0"/>
              <a:t>2012.gada datiem par ekonomiski attīstītajām valstīm, </a:t>
            </a:r>
            <a:r>
              <a:rPr lang="lv-LV" u="sng" dirty="0"/>
              <a:t>Latvijai ir vieni no sliktākajiem bērnu nabadzības rādītājiem. </a:t>
            </a:r>
            <a:r>
              <a:rPr lang="lv-LV" u="sng" dirty="0" smtClean="0"/>
              <a:t>bērnu </a:t>
            </a:r>
            <a:r>
              <a:rPr lang="lv-LV" u="sng" dirty="0"/>
              <a:t>pamatvajadzību apmierināšanas </a:t>
            </a:r>
            <a:r>
              <a:rPr lang="lv-LV" dirty="0"/>
              <a:t>(</a:t>
            </a:r>
            <a:r>
              <a:rPr lang="lv-LV" dirty="0" err="1"/>
              <a:t>deprivation</a:t>
            </a:r>
            <a:r>
              <a:rPr lang="lv-LV" dirty="0"/>
              <a:t>) ziņā Latvija ieņem 4.vietu. 31,8% Latvijas bērnu nav nodrošinātas divas vai vairāk (2+) no UNICEF definētajām pamatvajadzībām. Ungārijai šis skaitlis ir 31,9%, Bulgārijai 56,6%, bet Rumānijai 72,6%. Ar trim vai vairāk (3+) pamatvajadzībām nav nodrošināti 25,2% Latvijas bērnu, 4+ - 20,7%, bet 5+ - 15,9</a:t>
            </a:r>
            <a:r>
              <a:rPr lang="lv-LV" dirty="0" smtClean="0"/>
              <a:t>%</a:t>
            </a:r>
            <a:endParaRPr lang="lv-LV" dirty="0"/>
          </a:p>
        </p:txBody>
      </p:sp>
      <p:graphicFrame>
        <p:nvGraphicFramePr>
          <p:cNvPr id="3" name="Table 2"/>
          <p:cNvGraphicFramePr>
            <a:graphicFrameLocks noGrp="1"/>
          </p:cNvGraphicFramePr>
          <p:nvPr>
            <p:extLst>
              <p:ext uri="{D42A27DB-BD31-4B8C-83A1-F6EECF244321}">
                <p14:modId xmlns:p14="http://schemas.microsoft.com/office/powerpoint/2010/main" val="3534025334"/>
              </p:ext>
            </p:extLst>
          </p:nvPr>
        </p:nvGraphicFramePr>
        <p:xfrm>
          <a:off x="102263" y="3306938"/>
          <a:ext cx="4027405" cy="3414537"/>
        </p:xfrm>
        <a:graphic>
          <a:graphicData uri="http://schemas.openxmlformats.org/drawingml/2006/table">
            <a:tbl>
              <a:tblPr/>
              <a:tblGrid>
                <a:gridCol w="2241197"/>
                <a:gridCol w="1786208"/>
              </a:tblGrid>
              <a:tr h="241413">
                <a:tc gridSpan="2">
                  <a:txBody>
                    <a:bodyPr/>
                    <a:lstStyle/>
                    <a:p>
                      <a:pPr algn="l" fontAlgn="base"/>
                      <a:r>
                        <a:rPr lang="lv-LV" sz="1000" b="1" dirty="0">
                          <a:effectLst/>
                          <a:latin typeface="Arial" panose="020B0604020202020204" pitchFamily="34" charset="0"/>
                          <a:cs typeface="Arial" panose="020B0604020202020204" pitchFamily="34" charset="0"/>
                        </a:rPr>
                        <a:t>NABADZĪBAS RISKA INDEKSS PĒC MĀJSAIMNIECĪBAS TIPA (%)</a:t>
                      </a:r>
                    </a:p>
                  </a:txBody>
                  <a:tcPr marL="40367" marR="40367" marT="40367" marB="38752" anchor="ctr">
                    <a:lnL>
                      <a:noFill/>
                    </a:lnL>
                    <a:lnR>
                      <a:noFill/>
                    </a:lnR>
                    <a:lnT>
                      <a:noFill/>
                    </a:lnT>
                    <a:lnB w="9525" cap="flat" cmpd="sng" algn="ctr">
                      <a:solidFill>
                        <a:srgbClr val="A9A9A9"/>
                      </a:solidFill>
                      <a:prstDash val="solid"/>
                      <a:round/>
                      <a:headEnd type="none" w="med" len="med"/>
                      <a:tailEnd type="none" w="med" len="med"/>
                    </a:lnB>
                    <a:solidFill>
                      <a:srgbClr val="FFFFFF"/>
                    </a:solidFill>
                  </a:tcPr>
                </a:tc>
                <a:tc hMerge="1">
                  <a:txBody>
                    <a:bodyPr/>
                    <a:lstStyle/>
                    <a:p>
                      <a:endParaRPr lang="lv-LV"/>
                    </a:p>
                  </a:txBody>
                  <a:tcPr/>
                </a:tc>
              </a:tr>
              <a:tr h="209834">
                <a:tc>
                  <a:txBody>
                    <a:bodyPr/>
                    <a:lstStyle/>
                    <a:p>
                      <a:pPr algn="r" fontAlgn="base"/>
                      <a:r>
                        <a:rPr lang="lv-LV" sz="1000" b="1">
                          <a:solidFill>
                            <a:srgbClr val="000000"/>
                          </a:solidFill>
                          <a:effectLst/>
                          <a:latin typeface="Arial" panose="020B0604020202020204" pitchFamily="34" charset="0"/>
                          <a:cs typeface="Arial" panose="020B0604020202020204" pitchFamily="34" charset="0"/>
                        </a:rPr>
                        <a:t> </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E1E1E1"/>
                    </a:solidFill>
                  </a:tcPr>
                </a:tc>
                <a:tc>
                  <a:txBody>
                    <a:bodyPr/>
                    <a:lstStyle/>
                    <a:p>
                      <a:pPr algn="l" fontAlgn="base"/>
                      <a:r>
                        <a:rPr lang="lv-LV" sz="1000" b="1">
                          <a:effectLst/>
                          <a:latin typeface="Arial" panose="020B0604020202020204" pitchFamily="34" charset="0"/>
                          <a:cs typeface="Arial" panose="020B0604020202020204" pitchFamily="34" charset="0"/>
                        </a:rPr>
                        <a:t>2012</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E1E1E1"/>
                    </a:solidFill>
                  </a:tcPr>
                </a:tc>
              </a:tr>
              <a:tr h="364903">
                <a:tc>
                  <a:txBody>
                    <a:bodyPr/>
                    <a:lstStyle/>
                    <a:p>
                      <a:pPr algn="l" fontAlgn="base"/>
                      <a:r>
                        <a:rPr lang="lv-LV" sz="1000" b="0" dirty="0">
                          <a:solidFill>
                            <a:srgbClr val="C00000"/>
                          </a:solidFill>
                          <a:effectLst/>
                          <a:latin typeface="Arial" panose="020B0604020202020204" pitchFamily="34" charset="0"/>
                          <a:cs typeface="Arial" panose="020B0604020202020204" pitchFamily="34" charset="0"/>
                        </a:rPr>
                        <a:t>Nepilna ģimene (vismaz viens apgādībā esošs bērns)</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E1E1E1"/>
                    </a:solidFill>
                  </a:tcPr>
                </a:tc>
                <a:tc>
                  <a:txBody>
                    <a:bodyPr/>
                    <a:lstStyle/>
                    <a:p>
                      <a:pPr algn="r" fontAlgn="base"/>
                      <a:r>
                        <a:rPr lang="lv-LV" sz="1000" b="0" dirty="0">
                          <a:solidFill>
                            <a:srgbClr val="C00000"/>
                          </a:solidFill>
                          <a:effectLst/>
                          <a:latin typeface="Arial" panose="020B0604020202020204" pitchFamily="34" charset="0"/>
                          <a:cs typeface="Arial" panose="020B0604020202020204" pitchFamily="34" charset="0"/>
                        </a:rPr>
                        <a:t>38,3</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42140">
                <a:tc>
                  <a:txBody>
                    <a:bodyPr/>
                    <a:lstStyle/>
                    <a:p>
                      <a:pPr algn="l" fontAlgn="base"/>
                      <a:r>
                        <a:rPr lang="lv-LV" sz="1000" b="0" dirty="0">
                          <a:effectLst/>
                          <a:latin typeface="Arial" panose="020B0604020202020204" pitchFamily="34" charset="0"/>
                          <a:cs typeface="Arial" panose="020B0604020202020204" pitchFamily="34" charset="0"/>
                        </a:rPr>
                        <a:t>2 pieaugušie, 1 apgādībā esošs bērns</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E1E1E1"/>
                    </a:solidFill>
                  </a:tcPr>
                </a:tc>
                <a:tc>
                  <a:txBody>
                    <a:bodyPr/>
                    <a:lstStyle/>
                    <a:p>
                      <a:pPr algn="r" fontAlgn="base"/>
                      <a:r>
                        <a:rPr lang="lv-LV" sz="1000" b="0">
                          <a:solidFill>
                            <a:srgbClr val="000000"/>
                          </a:solidFill>
                          <a:effectLst/>
                          <a:latin typeface="Arial" panose="020B0604020202020204" pitchFamily="34" charset="0"/>
                          <a:cs typeface="Arial" panose="020B0604020202020204" pitchFamily="34" charset="0"/>
                        </a:rPr>
                        <a:t>14,3</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42140">
                <a:tc>
                  <a:txBody>
                    <a:bodyPr/>
                    <a:lstStyle/>
                    <a:p>
                      <a:pPr algn="l" fontAlgn="base"/>
                      <a:r>
                        <a:rPr lang="lv-LV" sz="1000" b="0">
                          <a:effectLst/>
                          <a:latin typeface="Arial" panose="020B0604020202020204" pitchFamily="34" charset="0"/>
                          <a:cs typeface="Arial" panose="020B0604020202020204" pitchFamily="34" charset="0"/>
                        </a:rPr>
                        <a:t>2 pieaugušie, 2 apgādībā esoši bērni</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E1E1E1"/>
                    </a:solidFill>
                  </a:tcPr>
                </a:tc>
                <a:tc>
                  <a:txBody>
                    <a:bodyPr/>
                    <a:lstStyle/>
                    <a:p>
                      <a:pPr algn="r" fontAlgn="base"/>
                      <a:r>
                        <a:rPr lang="lv-LV" sz="1000" b="0">
                          <a:solidFill>
                            <a:srgbClr val="000000"/>
                          </a:solidFill>
                          <a:effectLst/>
                          <a:latin typeface="Arial" panose="020B0604020202020204" pitchFamily="34" charset="0"/>
                          <a:cs typeface="Arial" panose="020B0604020202020204" pitchFamily="34" charset="0"/>
                        </a:rPr>
                        <a:t>16,0</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364903">
                <a:tc>
                  <a:txBody>
                    <a:bodyPr/>
                    <a:lstStyle/>
                    <a:p>
                      <a:pPr algn="l" fontAlgn="base"/>
                      <a:r>
                        <a:rPr lang="lv-LV" sz="1000" b="0" dirty="0">
                          <a:solidFill>
                            <a:srgbClr val="C00000"/>
                          </a:solidFill>
                          <a:effectLst/>
                          <a:latin typeface="Arial" panose="020B0604020202020204" pitchFamily="34" charset="0"/>
                          <a:cs typeface="Arial" panose="020B0604020202020204" pitchFamily="34" charset="0"/>
                        </a:rPr>
                        <a:t>2 pieaugušie, 3 un vairāk apgādībā esoši bērni</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E1E1E1"/>
                    </a:solidFill>
                  </a:tcPr>
                </a:tc>
                <a:tc>
                  <a:txBody>
                    <a:bodyPr/>
                    <a:lstStyle/>
                    <a:p>
                      <a:pPr algn="r" fontAlgn="base"/>
                      <a:r>
                        <a:rPr lang="lv-LV" sz="1000" b="0" dirty="0">
                          <a:solidFill>
                            <a:srgbClr val="C00000"/>
                          </a:solidFill>
                          <a:effectLst/>
                          <a:latin typeface="Arial" panose="020B0604020202020204" pitchFamily="34" charset="0"/>
                          <a:cs typeface="Arial" panose="020B0604020202020204" pitchFamily="34" charset="0"/>
                        </a:rPr>
                        <a:t>32,6</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364903">
                <a:tc>
                  <a:txBody>
                    <a:bodyPr/>
                    <a:lstStyle/>
                    <a:p>
                      <a:pPr algn="l" fontAlgn="base"/>
                      <a:r>
                        <a:rPr lang="lv-LV" sz="1000" b="0">
                          <a:effectLst/>
                          <a:latin typeface="Arial" panose="020B0604020202020204" pitchFamily="34" charset="0"/>
                          <a:cs typeface="Arial" panose="020B0604020202020204" pitchFamily="34" charset="0"/>
                        </a:rPr>
                        <a:t>2 vai vairāk pieaugušie bez apgādībā esošiem bērniem</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E1E1E1"/>
                    </a:solidFill>
                  </a:tcPr>
                </a:tc>
                <a:tc>
                  <a:txBody>
                    <a:bodyPr/>
                    <a:lstStyle/>
                    <a:p>
                      <a:pPr algn="r" fontAlgn="base"/>
                      <a:r>
                        <a:rPr lang="lv-LV" sz="1000" b="0">
                          <a:solidFill>
                            <a:srgbClr val="000000"/>
                          </a:solidFill>
                          <a:effectLst/>
                          <a:latin typeface="Arial" panose="020B0604020202020204" pitchFamily="34" charset="0"/>
                          <a:cs typeface="Arial" panose="020B0604020202020204" pitchFamily="34" charset="0"/>
                        </a:rPr>
                        <a:t>13,9</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364903">
                <a:tc>
                  <a:txBody>
                    <a:bodyPr/>
                    <a:lstStyle/>
                    <a:p>
                      <a:pPr algn="l" fontAlgn="base"/>
                      <a:r>
                        <a:rPr lang="lv-LV" sz="1000" b="0">
                          <a:effectLst/>
                          <a:latin typeface="Arial" panose="020B0604020202020204" pitchFamily="34" charset="0"/>
                          <a:cs typeface="Arial" panose="020B0604020202020204" pitchFamily="34" charset="0"/>
                        </a:rPr>
                        <a:t>2 vai vairāk pieaugušie ar apgādībā esošiem bērniem</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E1E1E1"/>
                    </a:solidFill>
                  </a:tcPr>
                </a:tc>
                <a:tc>
                  <a:txBody>
                    <a:bodyPr/>
                    <a:lstStyle/>
                    <a:p>
                      <a:pPr algn="r" fontAlgn="base"/>
                      <a:r>
                        <a:rPr lang="lv-LV" sz="1000" b="0">
                          <a:solidFill>
                            <a:srgbClr val="000000"/>
                          </a:solidFill>
                          <a:effectLst/>
                          <a:latin typeface="Arial" panose="020B0604020202020204" pitchFamily="34" charset="0"/>
                          <a:cs typeface="Arial" panose="020B0604020202020204" pitchFamily="34" charset="0"/>
                        </a:rPr>
                        <a:t>17,9</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364903">
                <a:tc>
                  <a:txBody>
                    <a:bodyPr/>
                    <a:lstStyle/>
                    <a:p>
                      <a:pPr algn="l" fontAlgn="base"/>
                      <a:r>
                        <a:rPr lang="lv-LV" sz="1000" b="0">
                          <a:effectLst/>
                          <a:latin typeface="Arial" panose="020B0604020202020204" pitchFamily="34" charset="0"/>
                          <a:cs typeface="Arial" panose="020B0604020202020204" pitchFamily="34" charset="0"/>
                        </a:rPr>
                        <a:t>3 vai vairāk pieaugušie bez apgādībā esošiem bērniem</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E1E1E1"/>
                    </a:solidFill>
                  </a:tcPr>
                </a:tc>
                <a:tc>
                  <a:txBody>
                    <a:bodyPr/>
                    <a:lstStyle/>
                    <a:p>
                      <a:pPr algn="r" fontAlgn="base"/>
                      <a:r>
                        <a:rPr lang="lv-LV" sz="1000" b="0">
                          <a:solidFill>
                            <a:srgbClr val="000000"/>
                          </a:solidFill>
                          <a:effectLst/>
                          <a:latin typeface="Arial" panose="020B0604020202020204" pitchFamily="34" charset="0"/>
                          <a:cs typeface="Arial" panose="020B0604020202020204" pitchFamily="34" charset="0"/>
                        </a:rPr>
                        <a:t>9,2</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364903">
                <a:tc>
                  <a:txBody>
                    <a:bodyPr/>
                    <a:lstStyle/>
                    <a:p>
                      <a:pPr algn="l" fontAlgn="base"/>
                      <a:r>
                        <a:rPr lang="lv-LV" sz="1000" b="0" dirty="0">
                          <a:effectLst/>
                          <a:latin typeface="Arial" panose="020B0604020202020204" pitchFamily="34" charset="0"/>
                          <a:cs typeface="Arial" panose="020B0604020202020204" pitchFamily="34" charset="0"/>
                        </a:rPr>
                        <a:t>3 vai vairāk pieaugušie ar apgādībā esošiem bērniem</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E1E1E1"/>
                    </a:solidFill>
                  </a:tcPr>
                </a:tc>
                <a:tc>
                  <a:txBody>
                    <a:bodyPr/>
                    <a:lstStyle/>
                    <a:p>
                      <a:pPr algn="r" fontAlgn="base"/>
                      <a:r>
                        <a:rPr lang="lv-LV" sz="1000" b="0" dirty="0">
                          <a:solidFill>
                            <a:srgbClr val="000000"/>
                          </a:solidFill>
                          <a:effectLst/>
                          <a:latin typeface="Arial" panose="020B0604020202020204" pitchFamily="34" charset="0"/>
                          <a:cs typeface="Arial" panose="020B0604020202020204" pitchFamily="34" charset="0"/>
                        </a:rPr>
                        <a:t>17,9</a:t>
                      </a:r>
                    </a:p>
                  </a:txBody>
                  <a:tcPr marL="40367" marR="40367" marT="40367" marB="40367" anchor="ctr">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bl>
          </a:graphicData>
        </a:graphic>
      </p:graphicFrame>
      <p:pic>
        <p:nvPicPr>
          <p:cNvPr id="77826" name="Picture 2" descr="http://epp.eurostat.ec.europa.eu/statistics_explained/images/4/46/Children_at_risk_of_poverty_or_social_exclusion%2C_%28%25%29%2C_2008_and_2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59" y="4509120"/>
            <a:ext cx="4824537" cy="17920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19767" y="3861108"/>
            <a:ext cx="4572000" cy="523220"/>
          </a:xfrm>
          <a:prstGeom prst="rect">
            <a:avLst/>
          </a:prstGeom>
        </p:spPr>
        <p:txBody>
          <a:bodyPr>
            <a:spAutoFit/>
          </a:bodyPr>
          <a:lstStyle/>
          <a:p>
            <a:pPr algn="ctr"/>
            <a:r>
              <a:rPr lang="en-US" sz="1400" b="1" dirty="0">
                <a:solidFill>
                  <a:srgbClr val="000000"/>
                </a:solidFill>
                <a:latin typeface="Arial" panose="020B0604020202020204" pitchFamily="34" charset="0"/>
              </a:rPr>
              <a:t>Children at risk of poverty or social exclusion, (%), 2008 and 2011</a:t>
            </a:r>
            <a:endParaRPr lang="en-US" sz="14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43750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477836"/>
          </a:xfrm>
        </p:spPr>
        <p:txBody>
          <a:bodyPr>
            <a:normAutofit fontScale="90000"/>
          </a:bodyPr>
          <a:lstStyle/>
          <a:p>
            <a:pPr>
              <a:defRPr/>
            </a:pPr>
            <a:r>
              <a:rPr lang="lv-LV" sz="2700" b="1" dirty="0" smtClean="0"/>
              <a:t/>
            </a:r>
            <a:br>
              <a:rPr lang="lv-LV" sz="2700" b="1" dirty="0" smtClean="0"/>
            </a:br>
            <a:r>
              <a:rPr lang="lv-LV" sz="2700" b="1" dirty="0" smtClean="0"/>
              <a:t> </a:t>
            </a:r>
            <a:br>
              <a:rPr lang="lv-LV" sz="2700" b="1" dirty="0" smtClean="0"/>
            </a:br>
            <a:r>
              <a:rPr lang="lv-LV" sz="2700" b="1" dirty="0" smtClean="0"/>
              <a:t/>
            </a:r>
            <a:br>
              <a:rPr lang="lv-LV" sz="2700" b="1" dirty="0" smtClean="0"/>
            </a:br>
            <a:r>
              <a:rPr lang="lv-LV" sz="2400" b="1" dirty="0" smtClean="0"/>
              <a:t>Bērnu </a:t>
            </a:r>
            <a:r>
              <a:rPr lang="lv-LV" sz="2400" b="1" dirty="0"/>
              <a:t>pamatvajadzību apmierināšanas (</a:t>
            </a:r>
            <a:r>
              <a:rPr lang="lv-LV" sz="2400" b="1" dirty="0" err="1"/>
              <a:t>deprivation</a:t>
            </a:r>
            <a:r>
              <a:rPr lang="lv-LV" sz="2400" b="1" dirty="0"/>
              <a:t>) </a:t>
            </a:r>
            <a:r>
              <a:rPr lang="lv-LV" sz="2400" b="1" dirty="0" smtClean="0"/>
              <a:t>indekss</a:t>
            </a:r>
            <a:r>
              <a:rPr lang="lv-LV" sz="2400" b="1" dirty="0">
                <a:effectLst/>
              </a:rPr>
              <a:t/>
            </a:r>
            <a:br>
              <a:rPr lang="lv-LV" sz="2400" b="1" dirty="0">
                <a:effectLst/>
              </a:rPr>
            </a:b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22</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7" name="Rectangle 6"/>
          <p:cNvSpPr/>
          <p:nvPr/>
        </p:nvSpPr>
        <p:spPr>
          <a:xfrm>
            <a:off x="134061" y="6597650"/>
            <a:ext cx="8875878" cy="246221"/>
          </a:xfrm>
          <a:prstGeom prst="rect">
            <a:avLst/>
          </a:prstGeom>
        </p:spPr>
        <p:txBody>
          <a:bodyPr wrap="square">
            <a:spAutoFit/>
          </a:bodyPr>
          <a:lstStyle/>
          <a:p>
            <a:r>
              <a:rPr lang="lv-LV" sz="1000" u="sng" dirty="0">
                <a:hlinkClick r:id="rId2"/>
              </a:rPr>
              <a:t>http://www.unicef-irc.org/publications/pdf/rc10_eng.pdf</a:t>
            </a:r>
            <a:r>
              <a:rPr lang="lv-LV" sz="1000" dirty="0"/>
              <a:t> </a:t>
            </a:r>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99219"/>
            <a:ext cx="8424935" cy="6053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lowchart: Terminator 2"/>
          <p:cNvSpPr/>
          <p:nvPr/>
        </p:nvSpPr>
        <p:spPr>
          <a:xfrm>
            <a:off x="8172400" y="5337212"/>
            <a:ext cx="576064" cy="216024"/>
          </a:xfrm>
          <a:prstGeom prst="flowChartTermina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962832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477836"/>
          </a:xfrm>
        </p:spPr>
        <p:txBody>
          <a:bodyPr>
            <a:normAutofit fontScale="90000"/>
          </a:bodyPr>
          <a:lstStyle/>
          <a:p>
            <a:pPr algn="ctr">
              <a:defRPr/>
            </a:pPr>
            <a:r>
              <a:rPr lang="lv-LV" sz="2700" b="1" dirty="0" smtClean="0"/>
              <a:t/>
            </a:r>
            <a:br>
              <a:rPr lang="lv-LV" sz="2700" b="1" dirty="0" smtClean="0"/>
            </a:br>
            <a:r>
              <a:rPr lang="lv-LV" sz="2700" b="1" dirty="0" smtClean="0"/>
              <a:t> </a:t>
            </a:r>
            <a:br>
              <a:rPr lang="lv-LV" sz="2700" b="1" dirty="0" smtClean="0"/>
            </a:br>
            <a:r>
              <a:rPr lang="lv-LV" sz="2700" b="1" dirty="0" smtClean="0"/>
              <a:t/>
            </a:r>
            <a:br>
              <a:rPr lang="lv-LV" sz="2700" b="1" dirty="0" smtClean="0"/>
            </a:br>
            <a:r>
              <a:rPr lang="lv-LV" sz="2700" b="1" dirty="0" smtClean="0"/>
              <a:t/>
            </a:r>
            <a:br>
              <a:rPr lang="lv-LV" sz="2700" b="1" dirty="0" smtClean="0"/>
            </a:br>
            <a:r>
              <a:rPr lang="lv-LV" sz="2400" b="1" dirty="0" smtClean="0"/>
              <a:t>N</a:t>
            </a:r>
            <a:r>
              <a:rPr lang="lv-LV" sz="2400" b="1" dirty="0" smtClean="0">
                <a:effectLst/>
              </a:rPr>
              <a:t>abadzība un ienākumu nevienlīdzība</a:t>
            </a:r>
            <a:r>
              <a:rPr lang="lv-LV" sz="2400" b="1" dirty="0">
                <a:effectLst/>
              </a:rPr>
              <a:t/>
            </a:r>
            <a:br>
              <a:rPr lang="lv-LV" sz="2400" b="1" dirty="0">
                <a:effectLst/>
              </a:rPr>
            </a:br>
            <a:r>
              <a:rPr lang="lv-LV" sz="2400" b="1" dirty="0">
                <a:effectLst/>
              </a:rPr>
              <a:t/>
            </a:r>
            <a:br>
              <a:rPr lang="lv-LV" sz="2400" b="1" dirty="0">
                <a:effectLst/>
              </a:rPr>
            </a:b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23</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5" name="Прямоугольник 4"/>
          <p:cNvSpPr/>
          <p:nvPr/>
        </p:nvSpPr>
        <p:spPr>
          <a:xfrm>
            <a:off x="367057" y="476672"/>
            <a:ext cx="8592889" cy="2862322"/>
          </a:xfrm>
          <a:prstGeom prst="rect">
            <a:avLst/>
          </a:prstGeom>
        </p:spPr>
        <p:txBody>
          <a:bodyPr wrap="square">
            <a:spAutoFit/>
          </a:bodyPr>
          <a:lstStyle/>
          <a:p>
            <a:pPr marL="285750" indent="-285750" algn="just">
              <a:buFont typeface="Arial" pitchFamily="34" charset="0"/>
              <a:buChar char="•"/>
            </a:pPr>
            <a:r>
              <a:rPr lang="lv-LV" dirty="0"/>
              <a:t>trūcīgajās mājsaimniecībās ar bērniem pārsvarā dzīvo 1 vai 2 bērni, kuri ir 7 – 14 gadus veci (67% no visām mājsaimniecībām) un lielākā daļa no mājsaimniecībām trūcīgās personas statusu saņem ilgstoši (aptuveni 94%)</a:t>
            </a:r>
          </a:p>
          <a:p>
            <a:pPr marL="285750" indent="-285750" algn="just">
              <a:buFont typeface="Arial" pitchFamily="34" charset="0"/>
              <a:buChar char="•"/>
            </a:pPr>
            <a:r>
              <a:rPr lang="lv-LV" u="sng" dirty="0"/>
              <a:t>57% gadījumos bērnu/-s audzina tikai viens vecāks</a:t>
            </a:r>
            <a:r>
              <a:rPr lang="lv-LV" dirty="0"/>
              <a:t>. </a:t>
            </a:r>
            <a:r>
              <a:rPr lang="lv-LV" u="sng" dirty="0"/>
              <a:t>Trūcīgajās mājsaimniecībās ar bērniem 55% gadījumu cilvēki darbspējas vecumā ir bez darba, tomēr 45% no visām mājsaimniecībām ir kāds strādājošs cilvēks </a:t>
            </a:r>
          </a:p>
          <a:p>
            <a:pPr marL="285750" indent="-285750" algn="just">
              <a:buFont typeface="Arial" pitchFamily="34" charset="0"/>
              <a:buChar char="•"/>
            </a:pPr>
            <a:r>
              <a:rPr lang="lv-LV" dirty="0"/>
              <a:t>trīs materiālā atbalsta veidi, kurus saņem visvairāk trūcīgo mājsaimniecību ar bērniem, ir: </a:t>
            </a:r>
            <a:r>
              <a:rPr lang="lv-LV" u="sng" dirty="0">
                <a:solidFill>
                  <a:srgbClr val="FF0000"/>
                </a:solidFill>
              </a:rPr>
              <a:t>ģimenes valsts pabalsts </a:t>
            </a:r>
            <a:r>
              <a:rPr lang="lv-LV" dirty="0"/>
              <a:t>(92% no visām mājsaimniecībām);  </a:t>
            </a:r>
            <a:r>
              <a:rPr lang="lv-LV" u="sng" dirty="0">
                <a:solidFill>
                  <a:srgbClr val="FF0000"/>
                </a:solidFill>
              </a:rPr>
              <a:t>dzīvokļa pabalsts </a:t>
            </a:r>
            <a:r>
              <a:rPr lang="lv-LV" u="sng" dirty="0"/>
              <a:t>īres un/vai komunālo pakalpojumu apmaksai </a:t>
            </a:r>
            <a:r>
              <a:rPr lang="lv-LV" dirty="0"/>
              <a:t>(58% no visām mājsaimniecībām); - </a:t>
            </a:r>
            <a:r>
              <a:rPr lang="lv-LV" u="sng" dirty="0">
                <a:solidFill>
                  <a:srgbClr val="FF0000"/>
                </a:solidFill>
              </a:rPr>
              <a:t>pārtikas pakas </a:t>
            </a:r>
            <a:r>
              <a:rPr lang="lv-LV" dirty="0"/>
              <a:t>(55% no visām mājsaimniecībām)</a:t>
            </a:r>
          </a:p>
        </p:txBody>
      </p:sp>
      <p:pic>
        <p:nvPicPr>
          <p:cNvPr id="727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3105850"/>
            <a:ext cx="5135563"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ая выноска 2"/>
          <p:cNvSpPr/>
          <p:nvPr/>
        </p:nvSpPr>
        <p:spPr>
          <a:xfrm>
            <a:off x="251520" y="3672814"/>
            <a:ext cx="3240360" cy="2330476"/>
          </a:xfrm>
          <a:prstGeom prst="wedgeRectCallout">
            <a:avLst>
              <a:gd name="adj1" fmla="val -20833"/>
              <a:gd name="adj2" fmla="val 57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1600" dirty="0" smtClean="0"/>
              <a:t>šobrīd bezdarba </a:t>
            </a:r>
            <a:r>
              <a:rPr lang="lv-LV" sz="1600" dirty="0"/>
              <a:t>rādītāji ir samazinājušies </a:t>
            </a:r>
            <a:r>
              <a:rPr lang="lv-LV" sz="1600" dirty="0" smtClean="0"/>
              <a:t>un </a:t>
            </a:r>
            <a:r>
              <a:rPr lang="lv-LV" sz="1600" dirty="0"/>
              <a:t>ir relatīvi augsts sieviešu nodarbinātības </a:t>
            </a:r>
            <a:r>
              <a:rPr lang="lv-LV" sz="1600" dirty="0" smtClean="0"/>
              <a:t>līmenis, </a:t>
            </a:r>
            <a:r>
              <a:rPr lang="lv-LV" sz="1600" dirty="0"/>
              <a:t>līdz ar to nabadzības problemātika ir saistīta ne tikai ar darba vietu un aktivizēšanas pasākumu trūkumu, bet pārsvarā ar zemiem ienākumiem un publiskā finansējuma nevienlīdzīgu pārdali</a:t>
            </a:r>
          </a:p>
        </p:txBody>
      </p:sp>
    </p:spTree>
    <p:extLst>
      <p:ext uri="{BB962C8B-B14F-4D97-AF65-F5344CB8AC3E}">
        <p14:creationId xmlns:p14="http://schemas.microsoft.com/office/powerpoint/2010/main" val="170903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44624"/>
            <a:ext cx="8686800" cy="477836"/>
          </a:xfrm>
        </p:spPr>
        <p:txBody>
          <a:bodyPr>
            <a:normAutofit fontScale="90000"/>
          </a:bodyPr>
          <a:lstStyle/>
          <a:p>
            <a:pPr algn="ctr">
              <a:defRPr/>
            </a:pPr>
            <a:r>
              <a:rPr lang="lv-LV" sz="2700" b="1" dirty="0" smtClean="0"/>
              <a:t/>
            </a:r>
            <a:br>
              <a:rPr lang="lv-LV" sz="2700" b="1" dirty="0" smtClean="0"/>
            </a:br>
            <a:r>
              <a:rPr lang="lv-LV" sz="2700" b="1" dirty="0" smtClean="0"/>
              <a:t> </a:t>
            </a:r>
            <a:br>
              <a:rPr lang="lv-LV" sz="2700" b="1" dirty="0" smtClean="0"/>
            </a:br>
            <a:r>
              <a:rPr lang="lv-LV" sz="2700" b="1" dirty="0" smtClean="0"/>
              <a:t/>
            </a:r>
            <a:br>
              <a:rPr lang="lv-LV" sz="2700" b="1" dirty="0" smtClean="0"/>
            </a:br>
            <a:r>
              <a:rPr lang="lv-LV" sz="2700" b="1" dirty="0" smtClean="0"/>
              <a:t/>
            </a:r>
            <a:br>
              <a:rPr lang="lv-LV" sz="2700" b="1" dirty="0" smtClean="0"/>
            </a:br>
            <a:r>
              <a:rPr lang="lv-LV" sz="2400" b="1" dirty="0" smtClean="0"/>
              <a:t>N</a:t>
            </a:r>
            <a:r>
              <a:rPr lang="lv-LV" sz="2400" b="1" dirty="0" smtClean="0">
                <a:effectLst/>
              </a:rPr>
              <a:t>abadzība un ienākumu nevienlīdzība</a:t>
            </a:r>
            <a:r>
              <a:rPr lang="lv-LV" sz="2400" b="1" dirty="0">
                <a:effectLst/>
              </a:rPr>
              <a:t/>
            </a:r>
            <a:br>
              <a:rPr lang="lv-LV" sz="2400" b="1" dirty="0">
                <a:effectLst/>
              </a:rPr>
            </a:br>
            <a:r>
              <a:rPr lang="lv-LV" sz="2400" b="1" dirty="0">
                <a:effectLst/>
              </a:rPr>
              <a:t/>
            </a:r>
            <a:br>
              <a:rPr lang="lv-LV" sz="2400" b="1" dirty="0">
                <a:effectLst/>
              </a:rPr>
            </a:b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24</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2856116339"/>
              </p:ext>
            </p:extLst>
          </p:nvPr>
        </p:nvGraphicFramePr>
        <p:xfrm>
          <a:off x="179512" y="489363"/>
          <a:ext cx="8784975" cy="5771088"/>
        </p:xfrm>
        <a:graphic>
          <a:graphicData uri="http://schemas.openxmlformats.org/drawingml/2006/table">
            <a:tbl>
              <a:tblPr>
                <a:tableStyleId>{5C22544A-7EE6-4342-B048-85BDC9FD1C3A}</a:tableStyleId>
              </a:tblPr>
              <a:tblGrid>
                <a:gridCol w="2429382"/>
                <a:gridCol w="872084"/>
                <a:gridCol w="872084"/>
                <a:gridCol w="286541"/>
                <a:gridCol w="872084"/>
                <a:gridCol w="872084"/>
                <a:gridCol w="274084"/>
                <a:gridCol w="672752"/>
                <a:gridCol w="598004"/>
                <a:gridCol w="345292"/>
                <a:gridCol w="345292"/>
                <a:gridCol w="345292"/>
              </a:tblGrid>
              <a:tr h="418908">
                <a:tc gridSpan="12">
                  <a:txBody>
                    <a:bodyPr/>
                    <a:lstStyle/>
                    <a:p>
                      <a:pPr algn="ctr" fontAlgn="b"/>
                      <a:r>
                        <a:rPr lang="lv-LV" sz="1500" u="none" strike="noStrike" dirty="0">
                          <a:effectLst/>
                        </a:rPr>
                        <a:t>Nabadzības riska slieksnis pirms un pēc sociālajiem transfertiem bērniem no 0-18 gadiem (pensijas nav iekļautas sociālajos transfertos)</a:t>
                      </a:r>
                      <a:endParaRPr lang="lv-LV" sz="1500" b="0" i="0" u="none" strike="noStrike" dirty="0">
                        <a:effectLst/>
                        <a:latin typeface="Arial"/>
                      </a:endParaRPr>
                    </a:p>
                  </a:txBody>
                  <a:tcPr marL="3824" marR="3824" marT="3824" marB="0" anchor="b"/>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834342">
                <a:tc>
                  <a:txBody>
                    <a:bodyPr/>
                    <a:lstStyle/>
                    <a:p>
                      <a:pPr algn="l" fontAlgn="b"/>
                      <a:endParaRPr lang="lv-LV" sz="1500" b="0" i="0" u="none" strike="noStrike" dirty="0">
                        <a:effectLst/>
                        <a:latin typeface="Arial"/>
                      </a:endParaRPr>
                    </a:p>
                  </a:txBody>
                  <a:tcPr marL="3824" marR="3824" marT="3824" marB="0" anchor="b"/>
                </a:tc>
                <a:tc gridSpan="2">
                  <a:txBody>
                    <a:bodyPr/>
                    <a:lstStyle/>
                    <a:p>
                      <a:pPr algn="ctr" fontAlgn="b"/>
                      <a:r>
                        <a:rPr lang="lv-LV" sz="1500" u="none" strike="noStrike" dirty="0">
                          <a:effectLst/>
                        </a:rPr>
                        <a:t>Nabadzības riska slieksnis pirms sociālajiem transfertiem</a:t>
                      </a:r>
                      <a:endParaRPr lang="lv-LV" sz="1500" b="0" i="0" u="none" strike="noStrike" dirty="0">
                        <a:effectLst/>
                        <a:latin typeface="Arial"/>
                      </a:endParaRPr>
                    </a:p>
                  </a:txBody>
                  <a:tcPr marL="3824" marR="3824" marT="3824" marB="0" anchor="b"/>
                </a:tc>
                <a:tc hMerge="1">
                  <a:txBody>
                    <a:bodyPr/>
                    <a:lstStyle/>
                    <a:p>
                      <a:endParaRPr lang="lv-LV"/>
                    </a:p>
                  </a:txBody>
                  <a:tcPr/>
                </a:tc>
                <a:tc>
                  <a:txBody>
                    <a:bodyPr/>
                    <a:lstStyle/>
                    <a:p>
                      <a:pPr algn="l" fontAlgn="b"/>
                      <a:endParaRPr lang="lv-LV" sz="1500" b="0" i="0" u="none" strike="noStrike" dirty="0">
                        <a:effectLst/>
                        <a:latin typeface="Arial"/>
                      </a:endParaRPr>
                    </a:p>
                  </a:txBody>
                  <a:tcPr marL="3824" marR="3824" marT="3824" marB="0" anchor="b"/>
                </a:tc>
                <a:tc gridSpan="2">
                  <a:txBody>
                    <a:bodyPr/>
                    <a:lstStyle/>
                    <a:p>
                      <a:pPr algn="ctr" fontAlgn="b"/>
                      <a:r>
                        <a:rPr lang="lv-LV" sz="1500" u="none" strike="noStrike" dirty="0">
                          <a:effectLst/>
                        </a:rPr>
                        <a:t>Nabadzības riska slieksnis pēc sociālajiem transfertiem</a:t>
                      </a:r>
                      <a:endParaRPr lang="lv-LV" sz="1500" b="0" i="0" u="none" strike="noStrike" dirty="0">
                        <a:effectLst/>
                        <a:latin typeface="Arial"/>
                      </a:endParaRPr>
                    </a:p>
                  </a:txBody>
                  <a:tcPr marL="3824" marR="3824" marT="3824" marB="0" anchor="b"/>
                </a:tc>
                <a:tc hMerge="1">
                  <a:txBody>
                    <a:bodyPr/>
                    <a:lstStyle/>
                    <a:p>
                      <a:endParaRPr lang="lv-LV"/>
                    </a:p>
                  </a:txBody>
                  <a:tcPr/>
                </a:tc>
                <a:tc>
                  <a:txBody>
                    <a:bodyPr/>
                    <a:lstStyle/>
                    <a:p>
                      <a:pPr algn="l" fontAlgn="b"/>
                      <a:endParaRPr lang="lv-LV" sz="1500" b="0" i="0" u="none" strike="noStrike" dirty="0">
                        <a:effectLst/>
                        <a:latin typeface="Arial"/>
                      </a:endParaRPr>
                    </a:p>
                  </a:txBody>
                  <a:tcPr marL="3824" marR="3824" marT="3824" marB="0" anchor="b"/>
                </a:tc>
                <a:tc gridSpan="2">
                  <a:txBody>
                    <a:bodyPr/>
                    <a:lstStyle/>
                    <a:p>
                      <a:pPr algn="ctr" fontAlgn="b"/>
                      <a:r>
                        <a:rPr lang="lv-LV" sz="1500" u="none" strike="noStrike" dirty="0">
                          <a:effectLst/>
                        </a:rPr>
                        <a:t>samazinājums procentpunktos</a:t>
                      </a:r>
                      <a:endParaRPr lang="lv-LV" sz="1500" b="0" i="0" u="none" strike="noStrike" dirty="0">
                        <a:effectLst/>
                        <a:latin typeface="Arial"/>
                      </a:endParaRPr>
                    </a:p>
                  </a:txBody>
                  <a:tcPr marL="3824" marR="3824" marT="3824" marB="0" anchor="b"/>
                </a:tc>
                <a:tc hMerge="1">
                  <a:txBody>
                    <a:bodyPr/>
                    <a:lstStyle/>
                    <a:p>
                      <a:endParaRPr lang="lv-LV"/>
                    </a:p>
                  </a:txBody>
                  <a:tcPr/>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r h="249415">
                <a:tc>
                  <a:txBody>
                    <a:bodyPr/>
                    <a:lstStyle/>
                    <a:p>
                      <a:pPr algn="l" fontAlgn="b"/>
                      <a:r>
                        <a:rPr lang="lv-LV" sz="1500" u="none" strike="noStrike" dirty="0">
                          <a:effectLst/>
                        </a:rPr>
                        <a:t>GEO/TIME</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2011</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2012</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2011</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2012</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2011</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2012</a:t>
                      </a:r>
                      <a:endParaRPr lang="lv-LV" sz="1500" b="0" i="0" u="none" strike="noStrike" dirty="0">
                        <a:effectLst/>
                        <a:latin typeface="Arial"/>
                      </a:endParaRPr>
                    </a:p>
                  </a:txBody>
                  <a:tcPr marL="3824" marR="3824" marT="3824" marB="0" anchor="b"/>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r h="249415">
                <a:tc>
                  <a:txBody>
                    <a:bodyPr/>
                    <a:lstStyle/>
                    <a:p>
                      <a:pPr algn="l" fontAlgn="b"/>
                      <a:r>
                        <a:rPr lang="lv-LV" sz="1500" u="none" strike="noStrike" dirty="0">
                          <a:effectLst/>
                        </a:rPr>
                        <a:t>European Union (27 countries)</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34.8</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20.6</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14.2</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r h="249415">
                <a:tc>
                  <a:txBody>
                    <a:bodyPr/>
                    <a:lstStyle/>
                    <a:p>
                      <a:pPr algn="l" fontAlgn="b"/>
                      <a:r>
                        <a:rPr lang="lv-LV" sz="1500" u="none" strike="noStrike" dirty="0">
                          <a:effectLst/>
                        </a:rPr>
                        <a:t>Ireland</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49.1</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17.1</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32.0</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r h="249415">
                <a:tc>
                  <a:txBody>
                    <a:bodyPr/>
                    <a:lstStyle/>
                    <a:p>
                      <a:pPr algn="l" fontAlgn="b"/>
                      <a:r>
                        <a:rPr lang="lv-LV" sz="1500" u="none" strike="noStrike" dirty="0">
                          <a:effectLst/>
                        </a:rPr>
                        <a:t>Hungary</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47.5</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43.1</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23.0</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22.6</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24.5</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20.5</a:t>
                      </a:r>
                      <a:endParaRPr lang="lv-LV" sz="1500" b="0" i="0" u="none" strike="noStrike" dirty="0">
                        <a:effectLst/>
                        <a:latin typeface="Arial"/>
                      </a:endParaRPr>
                    </a:p>
                  </a:txBody>
                  <a:tcPr marL="3824" marR="3824" marT="3824" marB="0" anchor="b"/>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r h="249415">
                <a:tc>
                  <a:txBody>
                    <a:bodyPr/>
                    <a:lstStyle/>
                    <a:p>
                      <a:pPr algn="l" fontAlgn="b"/>
                      <a:r>
                        <a:rPr lang="lv-LV" sz="1500" u="none" strike="noStrike" dirty="0">
                          <a:effectLst/>
                        </a:rPr>
                        <a:t>United Kingdom</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42.4</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18.0</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24.4</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r h="249415">
                <a:tc>
                  <a:txBody>
                    <a:bodyPr/>
                    <a:lstStyle/>
                    <a:p>
                      <a:pPr algn="l" fontAlgn="b"/>
                      <a:r>
                        <a:rPr lang="lv-LV" sz="1500" u="none" strike="noStrike" dirty="0">
                          <a:effectLst/>
                        </a:rPr>
                        <a:t>Romania</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42.2</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32.9</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9.3</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r h="249415">
                <a:tc>
                  <a:txBody>
                    <a:bodyPr/>
                    <a:lstStyle/>
                    <a:p>
                      <a:pPr algn="l" fontAlgn="b"/>
                      <a:r>
                        <a:rPr lang="lv-LV" sz="1500" b="1" u="none" strike="noStrike" dirty="0">
                          <a:solidFill>
                            <a:srgbClr val="C00000"/>
                          </a:solidFill>
                          <a:effectLst/>
                        </a:rPr>
                        <a:t>Lithuania</a:t>
                      </a:r>
                      <a:endParaRPr lang="lv-LV" sz="1500" b="1" i="0" u="none" strike="noStrike" dirty="0">
                        <a:solidFill>
                          <a:srgbClr val="C00000"/>
                        </a:solidFill>
                        <a:effectLst/>
                        <a:latin typeface="Arial"/>
                      </a:endParaRPr>
                    </a:p>
                  </a:txBody>
                  <a:tcPr marL="3824" marR="3824" marT="3824" marB="0" anchor="b"/>
                </a:tc>
                <a:tc>
                  <a:txBody>
                    <a:bodyPr/>
                    <a:lstStyle/>
                    <a:p>
                      <a:pPr algn="r" fontAlgn="b"/>
                      <a:r>
                        <a:rPr lang="lv-LV" sz="1500" b="1" u="none" strike="noStrike" dirty="0">
                          <a:solidFill>
                            <a:srgbClr val="C00000"/>
                          </a:solidFill>
                          <a:effectLst/>
                        </a:rPr>
                        <a:t>40.2</a:t>
                      </a:r>
                      <a:endParaRPr lang="lv-LV" sz="1500" b="1" i="0" u="none" strike="noStrike" dirty="0">
                        <a:solidFill>
                          <a:srgbClr val="C00000"/>
                        </a:solidFill>
                        <a:effectLst/>
                        <a:latin typeface="Arial"/>
                      </a:endParaRPr>
                    </a:p>
                  </a:txBody>
                  <a:tcPr marL="3824" marR="3824" marT="3824" marB="0" anchor="b"/>
                </a:tc>
                <a:tc>
                  <a:txBody>
                    <a:bodyPr/>
                    <a:lstStyle/>
                    <a:p>
                      <a:pPr algn="r" fontAlgn="b"/>
                      <a:r>
                        <a:rPr lang="lv-LV" sz="1500" b="1" u="none" strike="noStrike" dirty="0">
                          <a:solidFill>
                            <a:srgbClr val="C00000"/>
                          </a:solidFill>
                          <a:effectLst/>
                        </a:rPr>
                        <a:t>35.3</a:t>
                      </a:r>
                      <a:endParaRPr lang="lv-LV" sz="1500" b="1" i="0" u="none" strike="noStrike" dirty="0">
                        <a:solidFill>
                          <a:srgbClr val="C00000"/>
                        </a:solidFill>
                        <a:effectLst/>
                        <a:latin typeface="Arial"/>
                      </a:endParaRPr>
                    </a:p>
                  </a:txBody>
                  <a:tcPr marL="3824" marR="3824" marT="3824" marB="0" anchor="b"/>
                </a:tc>
                <a:tc>
                  <a:txBody>
                    <a:bodyPr/>
                    <a:lstStyle/>
                    <a:p>
                      <a:pPr algn="l" fontAlgn="b"/>
                      <a:r>
                        <a:rPr lang="lv-LV" sz="1500" b="1" u="none" strike="noStrike" dirty="0">
                          <a:solidFill>
                            <a:srgbClr val="C00000"/>
                          </a:solidFill>
                          <a:effectLst/>
                        </a:rPr>
                        <a:t> </a:t>
                      </a:r>
                      <a:endParaRPr lang="lv-LV" sz="1500" b="1" i="0" u="none" strike="noStrike" dirty="0">
                        <a:solidFill>
                          <a:srgbClr val="C00000"/>
                        </a:solidFill>
                        <a:effectLst/>
                        <a:latin typeface="Arial"/>
                      </a:endParaRPr>
                    </a:p>
                  </a:txBody>
                  <a:tcPr marL="3824" marR="3824" marT="3824" marB="0" anchor="b"/>
                </a:tc>
                <a:tc>
                  <a:txBody>
                    <a:bodyPr/>
                    <a:lstStyle/>
                    <a:p>
                      <a:pPr algn="r" fontAlgn="b"/>
                      <a:r>
                        <a:rPr lang="lv-LV" sz="1500" b="1" u="none" strike="noStrike" dirty="0">
                          <a:solidFill>
                            <a:srgbClr val="C00000"/>
                          </a:solidFill>
                          <a:effectLst/>
                        </a:rPr>
                        <a:t>25.2</a:t>
                      </a:r>
                      <a:endParaRPr lang="lv-LV" sz="1500" b="1" i="0" u="none" strike="noStrike" dirty="0">
                        <a:solidFill>
                          <a:srgbClr val="C00000"/>
                        </a:solidFill>
                        <a:effectLst/>
                        <a:latin typeface="Arial"/>
                      </a:endParaRPr>
                    </a:p>
                  </a:txBody>
                  <a:tcPr marL="3824" marR="3824" marT="3824" marB="0" anchor="b"/>
                </a:tc>
                <a:tc>
                  <a:txBody>
                    <a:bodyPr/>
                    <a:lstStyle/>
                    <a:p>
                      <a:pPr algn="r" fontAlgn="b"/>
                      <a:r>
                        <a:rPr lang="lv-LV" sz="1500" b="1" u="none" strike="noStrike" dirty="0">
                          <a:solidFill>
                            <a:srgbClr val="C00000"/>
                          </a:solidFill>
                          <a:effectLst/>
                        </a:rPr>
                        <a:t>20.8</a:t>
                      </a:r>
                      <a:endParaRPr lang="lv-LV" sz="1500" b="1" i="0" u="none" strike="noStrike" dirty="0">
                        <a:solidFill>
                          <a:srgbClr val="C00000"/>
                        </a:solidFill>
                        <a:effectLst/>
                        <a:latin typeface="Arial"/>
                      </a:endParaRPr>
                    </a:p>
                  </a:txBody>
                  <a:tcPr marL="3824" marR="3824" marT="3824" marB="0" anchor="b"/>
                </a:tc>
                <a:tc>
                  <a:txBody>
                    <a:bodyPr/>
                    <a:lstStyle/>
                    <a:p>
                      <a:pPr algn="l" fontAlgn="b"/>
                      <a:r>
                        <a:rPr lang="lv-LV" sz="1500" b="1" u="none" strike="noStrike" dirty="0">
                          <a:solidFill>
                            <a:srgbClr val="C00000"/>
                          </a:solidFill>
                          <a:effectLst/>
                        </a:rPr>
                        <a:t> </a:t>
                      </a:r>
                      <a:endParaRPr lang="lv-LV" sz="1500" b="1" i="0" u="none" strike="noStrike" dirty="0">
                        <a:solidFill>
                          <a:srgbClr val="C00000"/>
                        </a:solidFill>
                        <a:effectLst/>
                        <a:latin typeface="Arial"/>
                      </a:endParaRPr>
                    </a:p>
                  </a:txBody>
                  <a:tcPr marL="3824" marR="3824" marT="3824" marB="0" anchor="b"/>
                </a:tc>
                <a:tc>
                  <a:txBody>
                    <a:bodyPr/>
                    <a:lstStyle/>
                    <a:p>
                      <a:pPr algn="r" fontAlgn="b"/>
                      <a:r>
                        <a:rPr lang="lv-LV" sz="1500" b="1" u="none" strike="noStrike" dirty="0">
                          <a:solidFill>
                            <a:srgbClr val="C00000"/>
                          </a:solidFill>
                          <a:effectLst/>
                        </a:rPr>
                        <a:t>15.0</a:t>
                      </a:r>
                      <a:endParaRPr lang="lv-LV" sz="1500" b="1" i="0" u="none" strike="noStrike" dirty="0">
                        <a:solidFill>
                          <a:srgbClr val="C00000"/>
                        </a:solidFill>
                        <a:effectLst/>
                        <a:latin typeface="Arial"/>
                      </a:endParaRPr>
                    </a:p>
                  </a:txBody>
                  <a:tcPr marL="3824" marR="3824" marT="3824" marB="0" anchor="b"/>
                </a:tc>
                <a:tc>
                  <a:txBody>
                    <a:bodyPr/>
                    <a:lstStyle/>
                    <a:p>
                      <a:pPr algn="r" fontAlgn="b"/>
                      <a:r>
                        <a:rPr lang="lv-LV" sz="1500" b="1" u="none" strike="noStrike" dirty="0">
                          <a:solidFill>
                            <a:srgbClr val="C00000"/>
                          </a:solidFill>
                          <a:effectLst/>
                        </a:rPr>
                        <a:t>14.5</a:t>
                      </a:r>
                      <a:endParaRPr lang="lv-LV" sz="1500" b="1" i="0" u="none" strike="noStrike" dirty="0">
                        <a:solidFill>
                          <a:srgbClr val="C00000"/>
                        </a:solidFill>
                        <a:effectLst/>
                        <a:latin typeface="Arial"/>
                      </a:endParaRPr>
                    </a:p>
                  </a:txBody>
                  <a:tcPr marL="3824" marR="3824" marT="3824" marB="0" anchor="b"/>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r h="249415">
                <a:tc>
                  <a:txBody>
                    <a:bodyPr/>
                    <a:lstStyle/>
                    <a:p>
                      <a:pPr algn="l" fontAlgn="b"/>
                      <a:r>
                        <a:rPr lang="lv-LV" sz="1500" u="none" strike="noStrike" dirty="0">
                          <a:effectLst/>
                        </a:rPr>
                        <a:t>Luxembourg</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40.6</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20.3</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20.3</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r h="249415">
                <a:tc>
                  <a:txBody>
                    <a:bodyPr/>
                    <a:lstStyle/>
                    <a:p>
                      <a:pPr algn="l" fontAlgn="b"/>
                      <a:r>
                        <a:rPr lang="lv-LV" sz="1500" b="1" u="none" strike="noStrike" dirty="0" smtClean="0">
                          <a:solidFill>
                            <a:srgbClr val="C00000"/>
                          </a:solidFill>
                          <a:effectLst>
                            <a:outerShdw blurRad="38100" dist="38100" dir="2700000" algn="tl">
                              <a:srgbClr val="000000">
                                <a:alpha val="43137"/>
                              </a:srgbClr>
                            </a:outerShdw>
                          </a:effectLst>
                        </a:rPr>
                        <a:t>Latvia</a:t>
                      </a:r>
                      <a:endParaRPr lang="lv-LV" sz="1500" b="1" i="0" u="none" strike="noStrike" dirty="0">
                        <a:solidFill>
                          <a:srgbClr val="C00000"/>
                        </a:solidFill>
                        <a:effectLst>
                          <a:outerShdw blurRad="38100" dist="38100" dir="2700000" algn="tl">
                            <a:srgbClr val="000000">
                              <a:alpha val="43137"/>
                            </a:srgbClr>
                          </a:outerShdw>
                        </a:effectLst>
                        <a:latin typeface="Arial"/>
                      </a:endParaRPr>
                    </a:p>
                  </a:txBody>
                  <a:tcPr marL="3824" marR="3824" marT="3824" marB="0" anchor="b"/>
                </a:tc>
                <a:tc>
                  <a:txBody>
                    <a:bodyPr/>
                    <a:lstStyle/>
                    <a:p>
                      <a:pPr algn="r" fontAlgn="b"/>
                      <a:r>
                        <a:rPr lang="lv-LV" sz="1500" b="1" u="none" strike="noStrike" dirty="0">
                          <a:solidFill>
                            <a:srgbClr val="C00000"/>
                          </a:solidFill>
                          <a:effectLst>
                            <a:outerShdw blurRad="38100" dist="38100" dir="2700000" algn="tl">
                              <a:srgbClr val="000000">
                                <a:alpha val="43137"/>
                              </a:srgbClr>
                            </a:outerShdw>
                          </a:effectLst>
                        </a:rPr>
                        <a:t>37.4</a:t>
                      </a:r>
                      <a:endParaRPr lang="lv-LV" sz="1500" b="1" i="0" u="none" strike="noStrike" dirty="0">
                        <a:solidFill>
                          <a:srgbClr val="C00000"/>
                        </a:solidFill>
                        <a:effectLst>
                          <a:outerShdw blurRad="38100" dist="38100" dir="2700000" algn="tl">
                            <a:srgbClr val="000000">
                              <a:alpha val="43137"/>
                            </a:srgbClr>
                          </a:outerShdw>
                        </a:effectLst>
                        <a:latin typeface="Arial"/>
                      </a:endParaRPr>
                    </a:p>
                  </a:txBody>
                  <a:tcPr marL="3824" marR="3824" marT="3824" marB="0" anchor="b"/>
                </a:tc>
                <a:tc>
                  <a:txBody>
                    <a:bodyPr/>
                    <a:lstStyle/>
                    <a:p>
                      <a:pPr algn="r" fontAlgn="b"/>
                      <a:r>
                        <a:rPr lang="lv-LV" sz="1500" b="1" u="none" strike="noStrike" dirty="0">
                          <a:solidFill>
                            <a:srgbClr val="C00000"/>
                          </a:solidFill>
                          <a:effectLst>
                            <a:outerShdw blurRad="38100" dist="38100" dir="2700000" algn="tl">
                              <a:srgbClr val="000000">
                                <a:alpha val="43137"/>
                              </a:srgbClr>
                            </a:outerShdw>
                          </a:effectLst>
                        </a:rPr>
                        <a:t>34.6</a:t>
                      </a:r>
                      <a:endParaRPr lang="lv-LV" sz="1500" b="1" i="0" u="none" strike="noStrike" dirty="0">
                        <a:solidFill>
                          <a:srgbClr val="C00000"/>
                        </a:solidFill>
                        <a:effectLst>
                          <a:outerShdw blurRad="38100" dist="38100" dir="2700000" algn="tl">
                            <a:srgbClr val="000000">
                              <a:alpha val="43137"/>
                            </a:srgbClr>
                          </a:outerShdw>
                        </a:effectLst>
                        <a:latin typeface="Arial"/>
                      </a:endParaRPr>
                    </a:p>
                  </a:txBody>
                  <a:tcPr marL="3824" marR="3824" marT="3824" marB="0" anchor="b"/>
                </a:tc>
                <a:tc>
                  <a:txBody>
                    <a:bodyPr/>
                    <a:lstStyle/>
                    <a:p>
                      <a:pPr algn="l" fontAlgn="b"/>
                      <a:r>
                        <a:rPr lang="lv-LV" sz="1500" b="1" u="none" strike="noStrike" dirty="0">
                          <a:solidFill>
                            <a:srgbClr val="C00000"/>
                          </a:solidFill>
                          <a:effectLst>
                            <a:outerShdw blurRad="38100" dist="38100" dir="2700000" algn="tl">
                              <a:srgbClr val="000000">
                                <a:alpha val="43137"/>
                              </a:srgbClr>
                            </a:outerShdw>
                          </a:effectLst>
                        </a:rPr>
                        <a:t> </a:t>
                      </a:r>
                      <a:endParaRPr lang="lv-LV" sz="1500" b="1" i="0" u="none" strike="noStrike" dirty="0">
                        <a:solidFill>
                          <a:srgbClr val="C00000"/>
                        </a:solidFill>
                        <a:effectLst>
                          <a:outerShdw blurRad="38100" dist="38100" dir="2700000" algn="tl">
                            <a:srgbClr val="000000">
                              <a:alpha val="43137"/>
                            </a:srgbClr>
                          </a:outerShdw>
                        </a:effectLst>
                        <a:latin typeface="Arial"/>
                      </a:endParaRPr>
                    </a:p>
                  </a:txBody>
                  <a:tcPr marL="3824" marR="3824" marT="3824" marB="0" anchor="b"/>
                </a:tc>
                <a:tc>
                  <a:txBody>
                    <a:bodyPr/>
                    <a:lstStyle/>
                    <a:p>
                      <a:pPr algn="r" fontAlgn="b"/>
                      <a:r>
                        <a:rPr lang="lv-LV" sz="1500" b="1" u="none" strike="noStrike" dirty="0">
                          <a:solidFill>
                            <a:srgbClr val="C00000"/>
                          </a:solidFill>
                          <a:effectLst>
                            <a:outerShdw blurRad="38100" dist="38100" dir="2700000" algn="tl">
                              <a:srgbClr val="000000">
                                <a:alpha val="43137"/>
                              </a:srgbClr>
                            </a:outerShdw>
                          </a:effectLst>
                        </a:rPr>
                        <a:t>25.0</a:t>
                      </a:r>
                      <a:endParaRPr lang="lv-LV" sz="1500" b="1" i="0" u="none" strike="noStrike" dirty="0">
                        <a:solidFill>
                          <a:srgbClr val="C00000"/>
                        </a:solidFill>
                        <a:effectLst>
                          <a:outerShdw blurRad="38100" dist="38100" dir="2700000" algn="tl">
                            <a:srgbClr val="000000">
                              <a:alpha val="43137"/>
                            </a:srgbClr>
                          </a:outerShdw>
                        </a:effectLst>
                        <a:latin typeface="Arial"/>
                      </a:endParaRPr>
                    </a:p>
                  </a:txBody>
                  <a:tcPr marL="3824" marR="3824" marT="3824" marB="0" anchor="b"/>
                </a:tc>
                <a:tc>
                  <a:txBody>
                    <a:bodyPr/>
                    <a:lstStyle/>
                    <a:p>
                      <a:pPr algn="r" fontAlgn="b"/>
                      <a:r>
                        <a:rPr lang="lv-LV" sz="1500" b="1" u="none" strike="noStrike" dirty="0">
                          <a:solidFill>
                            <a:srgbClr val="C00000"/>
                          </a:solidFill>
                          <a:effectLst>
                            <a:outerShdw blurRad="38100" dist="38100" dir="2700000" algn="tl">
                              <a:srgbClr val="000000">
                                <a:alpha val="43137"/>
                              </a:srgbClr>
                            </a:outerShdw>
                          </a:effectLst>
                        </a:rPr>
                        <a:t>24.7</a:t>
                      </a:r>
                      <a:endParaRPr lang="lv-LV" sz="1500" b="1" i="0" u="none" strike="noStrike" dirty="0">
                        <a:solidFill>
                          <a:srgbClr val="C00000"/>
                        </a:solidFill>
                        <a:effectLst>
                          <a:outerShdw blurRad="38100" dist="38100" dir="2700000" algn="tl">
                            <a:srgbClr val="000000">
                              <a:alpha val="43137"/>
                            </a:srgbClr>
                          </a:outerShdw>
                        </a:effectLst>
                        <a:latin typeface="Arial"/>
                      </a:endParaRPr>
                    </a:p>
                  </a:txBody>
                  <a:tcPr marL="3824" marR="3824" marT="3824" marB="0" anchor="b"/>
                </a:tc>
                <a:tc>
                  <a:txBody>
                    <a:bodyPr/>
                    <a:lstStyle/>
                    <a:p>
                      <a:pPr algn="l" fontAlgn="b"/>
                      <a:r>
                        <a:rPr lang="lv-LV" sz="1500" b="1" u="none" strike="noStrike" dirty="0">
                          <a:solidFill>
                            <a:srgbClr val="C00000"/>
                          </a:solidFill>
                          <a:effectLst>
                            <a:outerShdw blurRad="38100" dist="38100" dir="2700000" algn="tl">
                              <a:srgbClr val="000000">
                                <a:alpha val="43137"/>
                              </a:srgbClr>
                            </a:outerShdw>
                          </a:effectLst>
                        </a:rPr>
                        <a:t> </a:t>
                      </a:r>
                      <a:endParaRPr lang="lv-LV" sz="1500" b="1" i="0" u="none" strike="noStrike" dirty="0">
                        <a:solidFill>
                          <a:srgbClr val="C00000"/>
                        </a:solidFill>
                        <a:effectLst>
                          <a:outerShdw blurRad="38100" dist="38100" dir="2700000" algn="tl">
                            <a:srgbClr val="000000">
                              <a:alpha val="43137"/>
                            </a:srgbClr>
                          </a:outerShdw>
                        </a:effectLst>
                        <a:latin typeface="Arial"/>
                      </a:endParaRPr>
                    </a:p>
                  </a:txBody>
                  <a:tcPr marL="3824" marR="3824" marT="3824" marB="0" anchor="b"/>
                </a:tc>
                <a:tc>
                  <a:txBody>
                    <a:bodyPr/>
                    <a:lstStyle/>
                    <a:p>
                      <a:pPr algn="r" fontAlgn="b"/>
                      <a:r>
                        <a:rPr lang="lv-LV" sz="1500" b="1" u="none" strike="noStrike" dirty="0">
                          <a:solidFill>
                            <a:srgbClr val="C00000"/>
                          </a:solidFill>
                          <a:effectLst>
                            <a:outerShdw blurRad="38100" dist="38100" dir="2700000" algn="tl">
                              <a:srgbClr val="000000">
                                <a:alpha val="43137"/>
                              </a:srgbClr>
                            </a:outerShdw>
                          </a:effectLst>
                        </a:rPr>
                        <a:t>12.4</a:t>
                      </a:r>
                      <a:endParaRPr lang="lv-LV" sz="1500" b="1" i="0" u="none" strike="noStrike" dirty="0">
                        <a:solidFill>
                          <a:srgbClr val="C00000"/>
                        </a:solidFill>
                        <a:effectLst>
                          <a:outerShdw blurRad="38100" dist="38100" dir="2700000" algn="tl">
                            <a:srgbClr val="000000">
                              <a:alpha val="43137"/>
                            </a:srgbClr>
                          </a:outerShdw>
                        </a:effectLst>
                        <a:latin typeface="Arial"/>
                      </a:endParaRPr>
                    </a:p>
                  </a:txBody>
                  <a:tcPr marL="3824" marR="3824" marT="3824" marB="0" anchor="b"/>
                </a:tc>
                <a:tc>
                  <a:txBody>
                    <a:bodyPr/>
                    <a:lstStyle/>
                    <a:p>
                      <a:pPr algn="r" fontAlgn="b"/>
                      <a:r>
                        <a:rPr lang="lv-LV" sz="1500" b="1" u="none" strike="noStrike" dirty="0">
                          <a:solidFill>
                            <a:srgbClr val="C00000"/>
                          </a:solidFill>
                          <a:effectLst>
                            <a:outerShdw blurRad="38100" dist="38100" dir="2700000" algn="tl">
                              <a:srgbClr val="000000">
                                <a:alpha val="43137"/>
                              </a:srgbClr>
                            </a:outerShdw>
                          </a:effectLst>
                        </a:rPr>
                        <a:t>9.9</a:t>
                      </a:r>
                      <a:endParaRPr lang="lv-LV" sz="1500" b="1" i="0" u="none" strike="noStrike" dirty="0">
                        <a:solidFill>
                          <a:srgbClr val="C00000"/>
                        </a:solidFill>
                        <a:effectLst>
                          <a:outerShdw blurRad="38100" dist="38100" dir="2700000" algn="tl">
                            <a:srgbClr val="000000">
                              <a:alpha val="43137"/>
                            </a:srgbClr>
                          </a:outerShdw>
                        </a:effectLst>
                        <a:latin typeface="Arial"/>
                      </a:endParaRPr>
                    </a:p>
                  </a:txBody>
                  <a:tcPr marL="3824" marR="3824" marT="3824" marB="0" anchor="b"/>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r h="249415">
                <a:tc>
                  <a:txBody>
                    <a:bodyPr/>
                    <a:lstStyle/>
                    <a:p>
                      <a:pPr algn="l" fontAlgn="b"/>
                      <a:r>
                        <a:rPr lang="lv-LV" sz="1500" u="none" strike="noStrike" dirty="0">
                          <a:effectLst/>
                        </a:rPr>
                        <a:t>Austria</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36.6</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15.4</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21.2</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r h="249415">
                <a:tc>
                  <a:txBody>
                    <a:bodyPr/>
                    <a:lstStyle/>
                    <a:p>
                      <a:pPr algn="l" fontAlgn="b"/>
                      <a:r>
                        <a:rPr lang="lv-LV" sz="1500" u="none" strike="noStrike" dirty="0">
                          <a:effectLst/>
                        </a:rPr>
                        <a:t>France</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35.8</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18.8</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17.0</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r h="249415">
                <a:tc>
                  <a:txBody>
                    <a:bodyPr/>
                    <a:lstStyle/>
                    <a:p>
                      <a:pPr algn="l" fontAlgn="b"/>
                      <a:r>
                        <a:rPr lang="lv-LV" sz="1500" u="none" strike="noStrike" dirty="0">
                          <a:effectLst/>
                        </a:rPr>
                        <a:t>Bulgaria</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34.9</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28.9</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6.0</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r h="249415">
                <a:tc>
                  <a:txBody>
                    <a:bodyPr/>
                    <a:lstStyle/>
                    <a:p>
                      <a:pPr algn="l" fontAlgn="b"/>
                      <a:r>
                        <a:rPr lang="lv-LV" sz="1500" u="none" strike="noStrike" dirty="0">
                          <a:effectLst/>
                        </a:rPr>
                        <a:t>Sweden</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32.0</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14.5</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17.5</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r h="249415">
                <a:tc>
                  <a:txBody>
                    <a:bodyPr/>
                    <a:lstStyle/>
                    <a:p>
                      <a:pPr algn="l" fontAlgn="b"/>
                      <a:r>
                        <a:rPr lang="lv-LV" sz="1500" b="1" u="none" strike="noStrike" dirty="0">
                          <a:solidFill>
                            <a:srgbClr val="C00000"/>
                          </a:solidFill>
                          <a:effectLst/>
                        </a:rPr>
                        <a:t>Estonia</a:t>
                      </a:r>
                      <a:endParaRPr lang="lv-LV" sz="1500" b="1" i="0" u="none" strike="noStrike" dirty="0">
                        <a:solidFill>
                          <a:srgbClr val="C00000"/>
                        </a:solidFill>
                        <a:effectLst/>
                        <a:latin typeface="Arial"/>
                      </a:endParaRPr>
                    </a:p>
                  </a:txBody>
                  <a:tcPr marL="3824" marR="3824" marT="3824" marB="0" anchor="b"/>
                </a:tc>
                <a:tc>
                  <a:txBody>
                    <a:bodyPr/>
                    <a:lstStyle/>
                    <a:p>
                      <a:pPr algn="r" fontAlgn="b"/>
                      <a:r>
                        <a:rPr lang="lv-LV" sz="1500" b="1" u="none" strike="noStrike" dirty="0">
                          <a:solidFill>
                            <a:srgbClr val="C00000"/>
                          </a:solidFill>
                          <a:effectLst/>
                        </a:rPr>
                        <a:t>30.4</a:t>
                      </a:r>
                      <a:endParaRPr lang="lv-LV" sz="1500" b="1" i="0" u="none" strike="noStrike" dirty="0">
                        <a:solidFill>
                          <a:srgbClr val="C00000"/>
                        </a:solidFill>
                        <a:effectLst/>
                        <a:latin typeface="Arial"/>
                      </a:endParaRPr>
                    </a:p>
                  </a:txBody>
                  <a:tcPr marL="3824" marR="3824" marT="3824" marB="0" anchor="b"/>
                </a:tc>
                <a:tc>
                  <a:txBody>
                    <a:bodyPr/>
                    <a:lstStyle/>
                    <a:p>
                      <a:pPr algn="r" fontAlgn="b"/>
                      <a:r>
                        <a:rPr lang="lv-LV" sz="1500" b="1" u="none" strike="noStrike" dirty="0">
                          <a:solidFill>
                            <a:srgbClr val="C00000"/>
                          </a:solidFill>
                          <a:effectLst/>
                        </a:rPr>
                        <a:t>28.6</a:t>
                      </a:r>
                      <a:endParaRPr lang="lv-LV" sz="1500" b="1" i="0" u="none" strike="noStrike" dirty="0">
                        <a:solidFill>
                          <a:srgbClr val="C00000"/>
                        </a:solidFill>
                        <a:effectLst/>
                        <a:latin typeface="Arial"/>
                      </a:endParaRPr>
                    </a:p>
                  </a:txBody>
                  <a:tcPr marL="3824" marR="3824" marT="3824" marB="0" anchor="b"/>
                </a:tc>
                <a:tc>
                  <a:txBody>
                    <a:bodyPr/>
                    <a:lstStyle/>
                    <a:p>
                      <a:pPr algn="l" fontAlgn="b"/>
                      <a:r>
                        <a:rPr lang="lv-LV" sz="1500" b="1" u="none" strike="noStrike" dirty="0">
                          <a:solidFill>
                            <a:srgbClr val="C00000"/>
                          </a:solidFill>
                          <a:effectLst/>
                        </a:rPr>
                        <a:t> </a:t>
                      </a:r>
                      <a:endParaRPr lang="lv-LV" sz="1500" b="1" i="0" u="none" strike="noStrike" dirty="0">
                        <a:solidFill>
                          <a:srgbClr val="C00000"/>
                        </a:solidFill>
                        <a:effectLst/>
                        <a:latin typeface="Arial"/>
                      </a:endParaRPr>
                    </a:p>
                  </a:txBody>
                  <a:tcPr marL="3824" marR="3824" marT="3824" marB="0" anchor="b"/>
                </a:tc>
                <a:tc>
                  <a:txBody>
                    <a:bodyPr/>
                    <a:lstStyle/>
                    <a:p>
                      <a:pPr algn="r" fontAlgn="b"/>
                      <a:r>
                        <a:rPr lang="lv-LV" sz="1500" b="1" u="none" strike="noStrike" dirty="0">
                          <a:solidFill>
                            <a:srgbClr val="C00000"/>
                          </a:solidFill>
                          <a:effectLst/>
                        </a:rPr>
                        <a:t>17.0</a:t>
                      </a:r>
                      <a:endParaRPr lang="lv-LV" sz="1500" b="1" i="0" u="none" strike="noStrike" dirty="0">
                        <a:solidFill>
                          <a:srgbClr val="C00000"/>
                        </a:solidFill>
                        <a:effectLst/>
                        <a:latin typeface="Arial"/>
                      </a:endParaRPr>
                    </a:p>
                  </a:txBody>
                  <a:tcPr marL="3824" marR="3824" marT="3824" marB="0" anchor="b"/>
                </a:tc>
                <a:tc>
                  <a:txBody>
                    <a:bodyPr/>
                    <a:lstStyle/>
                    <a:p>
                      <a:pPr algn="l" fontAlgn="b"/>
                      <a:r>
                        <a:rPr lang="lv-LV" sz="1500" b="1" u="none" strike="noStrike" dirty="0">
                          <a:solidFill>
                            <a:srgbClr val="C00000"/>
                          </a:solidFill>
                          <a:effectLst/>
                        </a:rPr>
                        <a:t> </a:t>
                      </a:r>
                      <a:endParaRPr lang="lv-LV" sz="1500" b="1" i="0" u="none" strike="noStrike" dirty="0">
                        <a:solidFill>
                          <a:srgbClr val="C00000"/>
                        </a:solidFill>
                        <a:effectLst/>
                        <a:latin typeface="Arial"/>
                      </a:endParaRPr>
                    </a:p>
                  </a:txBody>
                  <a:tcPr marL="3824" marR="3824" marT="3824" marB="0" anchor="b"/>
                </a:tc>
                <a:tc>
                  <a:txBody>
                    <a:bodyPr/>
                    <a:lstStyle/>
                    <a:p>
                      <a:pPr algn="l" fontAlgn="b"/>
                      <a:r>
                        <a:rPr lang="lv-LV" sz="1500" b="1" u="none" strike="noStrike" dirty="0">
                          <a:solidFill>
                            <a:srgbClr val="C00000"/>
                          </a:solidFill>
                          <a:effectLst/>
                        </a:rPr>
                        <a:t> </a:t>
                      </a:r>
                      <a:endParaRPr lang="lv-LV" sz="1500" b="1" i="0" u="none" strike="noStrike" dirty="0">
                        <a:solidFill>
                          <a:srgbClr val="C00000"/>
                        </a:solidFill>
                        <a:effectLst/>
                        <a:latin typeface="Arial"/>
                      </a:endParaRPr>
                    </a:p>
                  </a:txBody>
                  <a:tcPr marL="3824" marR="3824" marT="3824" marB="0" anchor="b"/>
                </a:tc>
                <a:tc>
                  <a:txBody>
                    <a:bodyPr/>
                    <a:lstStyle/>
                    <a:p>
                      <a:pPr algn="r" fontAlgn="b"/>
                      <a:r>
                        <a:rPr lang="lv-LV" sz="1500" b="1" u="none" strike="noStrike" dirty="0">
                          <a:solidFill>
                            <a:srgbClr val="C00000"/>
                          </a:solidFill>
                          <a:effectLst/>
                        </a:rPr>
                        <a:t>13.4</a:t>
                      </a:r>
                      <a:endParaRPr lang="lv-LV" sz="1500" b="1" i="0" u="none" strike="noStrike" dirty="0">
                        <a:solidFill>
                          <a:srgbClr val="C00000"/>
                        </a:solidFill>
                        <a:effectLst/>
                        <a:latin typeface="Arial"/>
                      </a:endParaRPr>
                    </a:p>
                  </a:txBody>
                  <a:tcPr marL="3824" marR="3824" marT="3824" marB="0" anchor="b"/>
                </a:tc>
                <a:tc>
                  <a:txBody>
                    <a:bodyPr/>
                    <a:lstStyle/>
                    <a:p>
                      <a:pPr algn="r" fontAlgn="b"/>
                      <a:r>
                        <a:rPr lang="lv-LV" sz="1500" b="1" u="none" strike="noStrike" dirty="0">
                          <a:solidFill>
                            <a:srgbClr val="C00000"/>
                          </a:solidFill>
                          <a:effectLst/>
                        </a:rPr>
                        <a:t>28.6</a:t>
                      </a:r>
                      <a:endParaRPr lang="lv-LV" sz="1500" b="1" i="0" u="none" strike="noStrike" dirty="0">
                        <a:solidFill>
                          <a:srgbClr val="C00000"/>
                        </a:solidFill>
                        <a:effectLst/>
                        <a:latin typeface="Arial"/>
                      </a:endParaRPr>
                    </a:p>
                  </a:txBody>
                  <a:tcPr marL="3824" marR="3824" marT="3824" marB="0" anchor="b"/>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r h="249415">
                <a:tc>
                  <a:txBody>
                    <a:bodyPr/>
                    <a:lstStyle/>
                    <a:p>
                      <a:pPr algn="l" fontAlgn="b"/>
                      <a:r>
                        <a:rPr lang="lv-LV" sz="1500" u="none" strike="noStrike" dirty="0">
                          <a:effectLst/>
                        </a:rPr>
                        <a:t>Finland</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30.2</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30.0</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11.1</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19.1</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30.0</a:t>
                      </a:r>
                      <a:endParaRPr lang="lv-LV" sz="1500" b="0" i="0" u="none" strike="noStrike" dirty="0">
                        <a:effectLst/>
                        <a:latin typeface="Arial"/>
                      </a:endParaRPr>
                    </a:p>
                  </a:txBody>
                  <a:tcPr marL="3824" marR="3824" marT="3824" marB="0" anchor="b"/>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r h="249415">
                <a:tc>
                  <a:txBody>
                    <a:bodyPr/>
                    <a:lstStyle/>
                    <a:p>
                      <a:pPr algn="l" fontAlgn="b"/>
                      <a:r>
                        <a:rPr lang="lv-LV" sz="1500" u="none" strike="noStrike" dirty="0">
                          <a:effectLst/>
                        </a:rPr>
                        <a:t>Poland</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30.1</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28.9</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22.0</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21.5</a:t>
                      </a:r>
                      <a:endParaRPr lang="lv-LV" sz="1500" b="0" i="0" u="none" strike="noStrike" dirty="0">
                        <a:effectLst/>
                        <a:latin typeface="Arial"/>
                      </a:endParaRPr>
                    </a:p>
                  </a:txBody>
                  <a:tcPr marL="3824" marR="3824" marT="3824" marB="0" anchor="b"/>
                </a:tc>
                <a:tc>
                  <a:txBody>
                    <a:bodyPr/>
                    <a:lstStyle/>
                    <a:p>
                      <a:pPr algn="l" fontAlgn="b"/>
                      <a:r>
                        <a:rPr lang="lv-LV" sz="1500" u="none" strike="noStrike" dirty="0">
                          <a:effectLst/>
                        </a:rPr>
                        <a:t> </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8.1</a:t>
                      </a:r>
                      <a:endParaRPr lang="lv-LV" sz="1500" b="0" i="0" u="none" strike="noStrike" dirty="0">
                        <a:effectLst/>
                        <a:latin typeface="Arial"/>
                      </a:endParaRPr>
                    </a:p>
                  </a:txBody>
                  <a:tcPr marL="3824" marR="3824" marT="3824" marB="0" anchor="b"/>
                </a:tc>
                <a:tc>
                  <a:txBody>
                    <a:bodyPr/>
                    <a:lstStyle/>
                    <a:p>
                      <a:pPr algn="r" fontAlgn="b"/>
                      <a:r>
                        <a:rPr lang="lv-LV" sz="1500" u="none" strike="noStrike" dirty="0">
                          <a:effectLst/>
                        </a:rPr>
                        <a:t>7.4</a:t>
                      </a:r>
                      <a:endParaRPr lang="lv-LV" sz="1500" b="0" i="0" u="none" strike="noStrike" dirty="0">
                        <a:effectLst/>
                        <a:latin typeface="Arial"/>
                      </a:endParaRPr>
                    </a:p>
                  </a:txBody>
                  <a:tcPr marL="3824" marR="3824" marT="3824" marB="0" anchor="b"/>
                </a:tc>
                <a:tc>
                  <a:txBody>
                    <a:bodyPr/>
                    <a:lstStyle/>
                    <a:p>
                      <a:endParaRPr lang="lv-LV" sz="1500" dirty="0"/>
                    </a:p>
                  </a:txBody>
                  <a:tcPr marL="45891" marR="45891" marT="22945" marB="22945"/>
                </a:tc>
                <a:tc>
                  <a:txBody>
                    <a:bodyPr/>
                    <a:lstStyle/>
                    <a:p>
                      <a:endParaRPr lang="lv-LV" sz="1500" dirty="0"/>
                    </a:p>
                  </a:txBody>
                  <a:tcPr marL="45891" marR="45891" marT="22945" marB="22945"/>
                </a:tc>
                <a:tc>
                  <a:txBody>
                    <a:bodyPr/>
                    <a:lstStyle/>
                    <a:p>
                      <a:endParaRPr lang="lv-LV" sz="1500" dirty="0"/>
                    </a:p>
                  </a:txBody>
                  <a:tcPr marL="45891" marR="45891" marT="22945" marB="22945"/>
                </a:tc>
              </a:tr>
            </a:tbl>
          </a:graphicData>
        </a:graphic>
      </p:graphicFrame>
      <p:sp>
        <p:nvSpPr>
          <p:cNvPr id="3" name="Oval 2"/>
          <p:cNvSpPr/>
          <p:nvPr/>
        </p:nvSpPr>
        <p:spPr>
          <a:xfrm>
            <a:off x="7524328" y="3429000"/>
            <a:ext cx="561256"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627632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44624"/>
            <a:ext cx="8686800" cy="477836"/>
          </a:xfrm>
        </p:spPr>
        <p:txBody>
          <a:bodyPr>
            <a:normAutofit fontScale="90000"/>
          </a:bodyPr>
          <a:lstStyle/>
          <a:p>
            <a:pPr algn="ctr">
              <a:defRPr/>
            </a:pPr>
            <a:r>
              <a:rPr lang="lv-LV" sz="2700" b="1" dirty="0" smtClean="0"/>
              <a:t/>
            </a:r>
            <a:br>
              <a:rPr lang="lv-LV" sz="2700" b="1" dirty="0" smtClean="0"/>
            </a:br>
            <a:r>
              <a:rPr lang="lv-LV" sz="2700" b="1" dirty="0" smtClean="0"/>
              <a:t> </a:t>
            </a:r>
            <a:br>
              <a:rPr lang="lv-LV" sz="2700" b="1" dirty="0" smtClean="0"/>
            </a:br>
            <a:r>
              <a:rPr lang="lv-LV" sz="2700" b="1" dirty="0" smtClean="0"/>
              <a:t/>
            </a:r>
            <a:br>
              <a:rPr lang="lv-LV" sz="2700" b="1" dirty="0" smtClean="0"/>
            </a:br>
            <a:r>
              <a:rPr lang="lv-LV" sz="2700" b="1" dirty="0" smtClean="0"/>
              <a:t/>
            </a:r>
            <a:br>
              <a:rPr lang="lv-LV" sz="2700" b="1" dirty="0" smtClean="0"/>
            </a:br>
            <a:r>
              <a:rPr lang="lv-LV" sz="2400" b="1" dirty="0" smtClean="0"/>
              <a:t>N</a:t>
            </a:r>
            <a:r>
              <a:rPr lang="lv-LV" sz="2400" b="1" dirty="0" smtClean="0">
                <a:effectLst/>
              </a:rPr>
              <a:t>abadzība un ienākumu nevienlīdzība</a:t>
            </a:r>
            <a:r>
              <a:rPr lang="lv-LV" sz="2400" b="1" dirty="0">
                <a:effectLst/>
              </a:rPr>
              <a:t/>
            </a:r>
            <a:br>
              <a:rPr lang="lv-LV" sz="2400" b="1" dirty="0">
                <a:effectLst/>
              </a:rPr>
            </a:br>
            <a:r>
              <a:rPr lang="lv-LV" sz="2400" b="1" dirty="0">
                <a:effectLst/>
              </a:rPr>
              <a:t/>
            </a:r>
            <a:br>
              <a:rPr lang="lv-LV" sz="2400" b="1" dirty="0">
                <a:effectLst/>
              </a:rPr>
            </a:b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25</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pic>
        <p:nvPicPr>
          <p:cNvPr id="78850" name="Diagram 1"/>
          <p:cNvPicPr>
            <a:picLocks noChangeArrowheads="1"/>
          </p:cNvPicPr>
          <p:nvPr/>
        </p:nvPicPr>
        <p:blipFill>
          <a:blip r:embed="rId2">
            <a:extLst>
              <a:ext uri="{28A0092B-C50C-407E-A947-70E740481C1C}">
                <a14:useLocalDpi xmlns:a14="http://schemas.microsoft.com/office/drawing/2010/main" val="0"/>
              </a:ext>
            </a:extLst>
          </a:blip>
          <a:srcRect t="-920" b="690"/>
          <a:stretch>
            <a:fillRect/>
          </a:stretch>
        </p:blipFill>
        <p:spPr bwMode="auto">
          <a:xfrm>
            <a:off x="773609" y="704574"/>
            <a:ext cx="8136904" cy="369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p Arrow Callout 2"/>
          <p:cNvSpPr>
            <a:spLocks noChangeArrowheads="1"/>
          </p:cNvSpPr>
          <p:nvPr/>
        </p:nvSpPr>
        <p:spPr bwMode="auto">
          <a:xfrm>
            <a:off x="1259632" y="2708920"/>
            <a:ext cx="1203325" cy="709612"/>
          </a:xfrm>
          <a:prstGeom prst="upArrowCallout">
            <a:avLst>
              <a:gd name="adj1" fmla="val 30524"/>
              <a:gd name="adj2" fmla="val 30524"/>
              <a:gd name="adj3" fmla="val 25000"/>
              <a:gd name="adj4" fmla="val 64977"/>
            </a:avLst>
          </a:prstGeom>
          <a:solidFill>
            <a:srgbClr val="FFF5D9"/>
          </a:solidFill>
          <a:ln w="25400" algn="ctr">
            <a:solidFill>
              <a:srgbClr val="008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v-LV" altLang="lv-LV" sz="1200" b="0" i="0" u="none" strike="noStrike" cap="none" normalizeH="0" baseline="0" dirty="0" smtClean="0">
                <a:ln>
                  <a:noFill/>
                </a:ln>
                <a:solidFill>
                  <a:srgbClr val="000000"/>
                </a:solidFill>
                <a:effectLst/>
                <a:latin typeface="Calibri" panose="020F0502020204030204" pitchFamily="34" charset="0"/>
              </a:rPr>
              <a:t>€ 2,09 miljardi 2013.gadā</a:t>
            </a:r>
            <a:endParaRPr kumimoji="0" lang="lv-LV" altLang="lv-LV" sz="1800" b="0" i="0" u="none" strike="noStrike" cap="none" normalizeH="0" baseline="0" dirty="0" smtClean="0">
              <a:ln>
                <a:noFill/>
              </a:ln>
              <a:solidFill>
                <a:schemeClr val="tx1"/>
              </a:solidFill>
              <a:effectLst/>
              <a:latin typeface="Arial" panose="020B0604020202020204" pitchFamily="34" charset="0"/>
            </a:endParaRPr>
          </a:p>
        </p:txBody>
      </p:sp>
      <p:sp>
        <p:nvSpPr>
          <p:cNvPr id="7" name="Up Arrow Callout 4"/>
          <p:cNvSpPr>
            <a:spLocks noChangeArrowheads="1"/>
          </p:cNvSpPr>
          <p:nvPr/>
        </p:nvSpPr>
        <p:spPr bwMode="auto">
          <a:xfrm>
            <a:off x="3851920" y="3592934"/>
            <a:ext cx="1154113" cy="809625"/>
          </a:xfrm>
          <a:prstGeom prst="upArrowCallout">
            <a:avLst>
              <a:gd name="adj1" fmla="val 27150"/>
              <a:gd name="adj2" fmla="val 27150"/>
              <a:gd name="adj3" fmla="val 25000"/>
              <a:gd name="adj4" fmla="val 64977"/>
            </a:avLst>
          </a:prstGeom>
          <a:solidFill>
            <a:srgbClr val="FFF5D9"/>
          </a:solidFill>
          <a:ln w="25400" algn="ctr">
            <a:solidFill>
              <a:srgbClr val="008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anose="020F0502020204030204" pitchFamily="34" charset="0"/>
              </a:rPr>
              <a:t>€ 153,7 miljoni 2013.gadā</a:t>
            </a:r>
            <a:endParaRPr kumimoji="0" lang="lv-LV" altLang="lv-LV" sz="1800" b="0" i="0" u="none" strike="noStrike" cap="none" normalizeH="0" baseline="0" smtClean="0">
              <a:ln>
                <a:noFill/>
              </a:ln>
              <a:solidFill>
                <a:schemeClr val="tx1"/>
              </a:solidFill>
              <a:effectLst/>
              <a:latin typeface="Arial" panose="020B0604020202020204" pitchFamily="34" charset="0"/>
            </a:endParaRPr>
          </a:p>
        </p:txBody>
      </p:sp>
      <p:sp>
        <p:nvSpPr>
          <p:cNvPr id="9" name="Up Arrow Callout 5"/>
          <p:cNvSpPr>
            <a:spLocks noChangeArrowheads="1"/>
          </p:cNvSpPr>
          <p:nvPr/>
        </p:nvSpPr>
        <p:spPr bwMode="auto">
          <a:xfrm>
            <a:off x="5724128" y="4009333"/>
            <a:ext cx="935038" cy="1003300"/>
          </a:xfrm>
          <a:prstGeom prst="upArrowCallout">
            <a:avLst>
              <a:gd name="adj1" fmla="val 17546"/>
              <a:gd name="adj2" fmla="val 17551"/>
              <a:gd name="adj3" fmla="val 26825"/>
              <a:gd name="adj4" fmla="val 64977"/>
            </a:avLst>
          </a:prstGeom>
          <a:solidFill>
            <a:srgbClr val="FFF5D9"/>
          </a:solidFill>
          <a:ln w="25400" algn="ctr">
            <a:solidFill>
              <a:srgbClr val="008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v-LV" altLang="lv-LV" sz="900" b="0" i="0" u="none" strike="noStrike" cap="none" normalizeH="0" baseline="0" smtClean="0">
                <a:ln>
                  <a:noFill/>
                </a:ln>
                <a:solidFill>
                  <a:srgbClr val="000000"/>
                </a:solidFill>
                <a:effectLst/>
                <a:latin typeface="Calibri" panose="020F0502020204030204" pitchFamily="34" charset="0"/>
              </a:rPr>
              <a:t>€ 47 miljoni (izvērtējot ienākumus) 2013.gadā</a:t>
            </a:r>
            <a:endParaRPr kumimoji="0" lang="lv-LV" altLang="lv-LV" sz="1800" b="0" i="0" u="none" strike="noStrike" cap="none" normalizeH="0" baseline="0" smtClean="0">
              <a:ln>
                <a:noFill/>
              </a:ln>
              <a:solidFill>
                <a:schemeClr val="tx1"/>
              </a:solidFill>
              <a:effectLst/>
              <a:latin typeface="Arial" panose="020B0604020202020204" pitchFamily="34" charset="0"/>
            </a:endParaRPr>
          </a:p>
        </p:txBody>
      </p:sp>
      <p:sp>
        <p:nvSpPr>
          <p:cNvPr id="10" name="Up Arrow Callout 5"/>
          <p:cNvSpPr>
            <a:spLocks noChangeArrowheads="1"/>
          </p:cNvSpPr>
          <p:nvPr/>
        </p:nvSpPr>
        <p:spPr bwMode="auto">
          <a:xfrm>
            <a:off x="7330546" y="4017743"/>
            <a:ext cx="977900" cy="1003300"/>
          </a:xfrm>
          <a:prstGeom prst="upArrowCallout">
            <a:avLst>
              <a:gd name="adj1" fmla="val 17546"/>
              <a:gd name="adj2" fmla="val 17551"/>
              <a:gd name="adj3" fmla="val 25649"/>
              <a:gd name="adj4" fmla="val 64977"/>
            </a:avLst>
          </a:prstGeom>
          <a:solidFill>
            <a:srgbClr val="FFF5D9"/>
          </a:solidFill>
          <a:ln w="25400" algn="ctr">
            <a:solidFill>
              <a:srgbClr val="008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v-LV" altLang="lv-LV" sz="900" b="0" i="0" u="none" strike="noStrike" cap="none" normalizeH="0" baseline="0" smtClean="0">
                <a:ln>
                  <a:noFill/>
                </a:ln>
                <a:solidFill>
                  <a:srgbClr val="000000"/>
                </a:solidFill>
                <a:effectLst/>
                <a:latin typeface="Calibri" panose="020F0502020204030204" pitchFamily="34" charset="0"/>
              </a:rPr>
              <a:t>€ 20,5 miljoni (bez ienākumu izvērtējuma) 2013.gadā</a:t>
            </a:r>
            <a:endParaRPr kumimoji="0" lang="lv-LV" altLang="lv-LV" sz="1800" b="0" i="0" u="none" strike="noStrike" cap="none" normalizeH="0" baseline="0" smtClean="0">
              <a:ln>
                <a:noFill/>
              </a:ln>
              <a:solidFill>
                <a:schemeClr val="tx1"/>
              </a:solidFill>
              <a:effectLst/>
              <a:latin typeface="Arial" panose="020B0604020202020204" pitchFamily="34" charset="0"/>
            </a:endParaRPr>
          </a:p>
        </p:txBody>
      </p:sp>
      <p:sp>
        <p:nvSpPr>
          <p:cNvPr id="11" name="Rectangular Callout 10"/>
          <p:cNvSpPr/>
          <p:nvPr/>
        </p:nvSpPr>
        <p:spPr>
          <a:xfrm>
            <a:off x="755576" y="4472572"/>
            <a:ext cx="3816424" cy="108012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1400" dirty="0"/>
              <a:t>ne valsts, ne pašvaldību sociālie transferti nav pietiekami mērķēti, lai novērstu trūcīgajiem iedzīvotājiem nabadzības </a:t>
            </a:r>
            <a:r>
              <a:rPr lang="lv-LV" sz="1400" dirty="0" smtClean="0"/>
              <a:t>risku  un kopumā mazināt ienākumu nevienlīdzību</a:t>
            </a:r>
            <a:endParaRPr lang="lv-LV" sz="1400" dirty="0"/>
          </a:p>
        </p:txBody>
      </p:sp>
    </p:spTree>
    <p:extLst>
      <p:ext uri="{BB962C8B-B14F-4D97-AF65-F5344CB8AC3E}">
        <p14:creationId xmlns:p14="http://schemas.microsoft.com/office/powerpoint/2010/main" val="1505931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477836"/>
          </a:xfrm>
        </p:spPr>
        <p:txBody>
          <a:bodyPr>
            <a:normAutofit fontScale="90000"/>
          </a:bodyPr>
          <a:lstStyle/>
          <a:p>
            <a:pPr algn="ctr">
              <a:defRPr/>
            </a:pPr>
            <a:r>
              <a:rPr lang="lv-LV" sz="2700" b="1" dirty="0" smtClean="0"/>
              <a:t/>
            </a:r>
            <a:br>
              <a:rPr lang="lv-LV" sz="2700" b="1" dirty="0" smtClean="0"/>
            </a:br>
            <a:r>
              <a:rPr lang="lv-LV" sz="2700" b="1" dirty="0" smtClean="0"/>
              <a:t> </a:t>
            </a:r>
            <a:br>
              <a:rPr lang="lv-LV" sz="2700" b="1" dirty="0" smtClean="0"/>
            </a:br>
            <a:r>
              <a:rPr lang="lv-LV" sz="2700" b="1" dirty="0" smtClean="0"/>
              <a:t/>
            </a:r>
            <a:br>
              <a:rPr lang="lv-LV" sz="2700" b="1" dirty="0" smtClean="0"/>
            </a:br>
            <a:r>
              <a:rPr lang="lv-LV" sz="2700" b="1" dirty="0" smtClean="0"/>
              <a:t/>
            </a:r>
            <a:br>
              <a:rPr lang="lv-LV" sz="2700" b="1" dirty="0" smtClean="0"/>
            </a:br>
            <a:r>
              <a:rPr lang="lv-LV" sz="2400" b="1" dirty="0" smtClean="0"/>
              <a:t>N</a:t>
            </a:r>
            <a:r>
              <a:rPr lang="lv-LV" sz="2400" b="1" dirty="0" smtClean="0">
                <a:effectLst/>
              </a:rPr>
              <a:t>abadzība un ienākumu nevienlīdzība</a:t>
            </a:r>
            <a:r>
              <a:rPr lang="lv-LV" sz="2400" b="1" dirty="0">
                <a:effectLst/>
              </a:rPr>
              <a:t/>
            </a:r>
            <a:br>
              <a:rPr lang="lv-LV" sz="2400" b="1" dirty="0">
                <a:effectLst/>
              </a:rPr>
            </a:br>
            <a:r>
              <a:rPr lang="lv-LV" sz="2400" b="1" dirty="0">
                <a:effectLst/>
              </a:rPr>
              <a:t/>
            </a:r>
            <a:br>
              <a:rPr lang="lv-LV" sz="2400" b="1" dirty="0">
                <a:effectLst/>
              </a:rPr>
            </a:b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26</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5" name="Прямоугольник 4"/>
          <p:cNvSpPr/>
          <p:nvPr/>
        </p:nvSpPr>
        <p:spPr>
          <a:xfrm>
            <a:off x="367057" y="476672"/>
            <a:ext cx="8592889" cy="2970044"/>
          </a:xfrm>
          <a:prstGeom prst="rect">
            <a:avLst/>
          </a:prstGeom>
        </p:spPr>
        <p:txBody>
          <a:bodyPr wrap="square">
            <a:spAutoFit/>
          </a:bodyPr>
          <a:lstStyle/>
          <a:p>
            <a:pPr marL="285750" indent="-285750" algn="just">
              <a:buFont typeface="Arial" pitchFamily="34" charset="0"/>
              <a:buChar char="•"/>
            </a:pPr>
            <a:r>
              <a:rPr lang="lv-LV" sz="1700" u="sng" dirty="0" smtClean="0"/>
              <a:t>ES Sociālās aizsardzības komitejas dati:</a:t>
            </a:r>
            <a:r>
              <a:rPr lang="lv-LV" sz="1700" dirty="0" smtClean="0"/>
              <a:t> visaugstākie ienākumu nevienlīdzības rādītāji ES 2012.gadā bija Spānijā, Latvijā, Rumānijā un Bulgārijā, kur turīgākās kvintiles izlīdzinātie ienākumi vairāk nekā 6 reizēs pārsniedza trucīgākās kvintiles ienākumus</a:t>
            </a:r>
          </a:p>
          <a:p>
            <a:pPr marL="285750" indent="-285750" algn="just">
              <a:buFont typeface="Arial" pitchFamily="34" charset="0"/>
              <a:buChar char="•"/>
            </a:pPr>
            <a:r>
              <a:rPr lang="lv-LV" sz="1700" dirty="0" smtClean="0"/>
              <a:t>šajās valstīs publiskā naudas atbalsta sadalījums ir neizdevīgs trucīgākajām ģimenēm ar bērniem un viņi saņem bērnu skaitam neproprocionāli mazu atbalstu  </a:t>
            </a:r>
          </a:p>
          <a:p>
            <a:pPr marL="285750" indent="-285750" algn="just">
              <a:buFont typeface="Arial" pitchFamily="34" charset="0"/>
              <a:buChar char="•"/>
            </a:pPr>
            <a:r>
              <a:rPr lang="lv-LV" sz="1700" u="sng" dirty="0" smtClean="0"/>
              <a:t>Pasaules bankas pētījuma rezultāti </a:t>
            </a:r>
            <a:r>
              <a:rPr lang="lv-LV" sz="1700" dirty="0" smtClean="0"/>
              <a:t>liecina</a:t>
            </a:r>
            <a:r>
              <a:rPr lang="lv-LV" sz="1700" dirty="0"/>
              <a:t>, ka vismaz vienu no sociālā atbalsta transfertiem saņem 60% no trūcīgākās mājsaimniecību kvintiles un 50% no turīgākās mājsaimniecību kvintiles </a:t>
            </a:r>
          </a:p>
          <a:p>
            <a:pPr marL="285750" indent="-285750" algn="just">
              <a:buFont typeface="Arial" pitchFamily="34" charset="0"/>
              <a:buChar char="•"/>
            </a:pPr>
            <a:r>
              <a:rPr lang="lv-LV" sz="1700" dirty="0"/>
              <a:t>visa sociālā atbalsta pārklājums attiecībā uz trūcīgāko mājsaimniecību kvintili ir tikai 20%, bet turīgāko – 25% </a:t>
            </a:r>
          </a:p>
        </p:txBody>
      </p:sp>
      <p:graphicFrame>
        <p:nvGraphicFramePr>
          <p:cNvPr id="7" name="Chart 10"/>
          <p:cNvGraphicFramePr/>
          <p:nvPr>
            <p:extLst>
              <p:ext uri="{D42A27DB-BD31-4B8C-83A1-F6EECF244321}">
                <p14:modId xmlns:p14="http://schemas.microsoft.com/office/powerpoint/2010/main" val="4260372996"/>
              </p:ext>
            </p:extLst>
          </p:nvPr>
        </p:nvGraphicFramePr>
        <p:xfrm>
          <a:off x="179512" y="3717032"/>
          <a:ext cx="4688904" cy="21097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15"/>
          <p:cNvGraphicFramePr/>
          <p:nvPr>
            <p:extLst>
              <p:ext uri="{D42A27DB-BD31-4B8C-83A1-F6EECF244321}">
                <p14:modId xmlns:p14="http://schemas.microsoft.com/office/powerpoint/2010/main" val="1962109968"/>
              </p:ext>
            </p:extLst>
          </p:nvPr>
        </p:nvGraphicFramePr>
        <p:xfrm>
          <a:off x="4932040" y="3810245"/>
          <a:ext cx="3888432" cy="201622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ChangeArrowheads="1"/>
          </p:cNvSpPr>
          <p:nvPr/>
        </p:nvSpPr>
        <p:spPr bwMode="auto">
          <a:xfrm>
            <a:off x="611560" y="3487080"/>
            <a:ext cx="4427815" cy="323165"/>
          </a:xfrm>
          <a:prstGeom prst="rect">
            <a:avLst/>
          </a:prstGeom>
          <a:noFill/>
          <a:ln w="9525">
            <a:noFill/>
            <a:miter lim="800000"/>
            <a:headEnd/>
            <a:tailEnd/>
          </a:ln>
        </p:spPr>
        <p:txBody>
          <a:bodyPr wrap="none">
            <a:spAutoFit/>
          </a:bodyPr>
          <a:lstStyle/>
          <a:p>
            <a:r>
              <a:rPr lang="lv-LV" sz="1500" b="1" dirty="0">
                <a:solidFill>
                  <a:srgbClr val="008000"/>
                </a:solidFill>
              </a:rPr>
              <a:t>Sociālā atbalsta (transfertu) sadalījums Latvijā</a:t>
            </a:r>
            <a:endParaRPr lang="lv-LV" sz="1500" dirty="0">
              <a:solidFill>
                <a:srgbClr val="008000"/>
              </a:solidFill>
            </a:endParaRPr>
          </a:p>
        </p:txBody>
      </p:sp>
      <p:sp>
        <p:nvSpPr>
          <p:cNvPr id="10" name="Rectangle 6"/>
          <p:cNvSpPr>
            <a:spLocks noChangeArrowheads="1"/>
          </p:cNvSpPr>
          <p:nvPr/>
        </p:nvSpPr>
        <p:spPr bwMode="auto">
          <a:xfrm>
            <a:off x="5220072" y="3487080"/>
            <a:ext cx="3155950" cy="336550"/>
          </a:xfrm>
          <a:prstGeom prst="rect">
            <a:avLst/>
          </a:prstGeom>
          <a:noFill/>
          <a:ln w="9525">
            <a:noFill/>
            <a:miter lim="800000"/>
            <a:headEnd/>
            <a:tailEnd/>
          </a:ln>
        </p:spPr>
        <p:txBody>
          <a:bodyPr wrap="none">
            <a:spAutoFit/>
          </a:bodyPr>
          <a:lstStyle/>
          <a:p>
            <a:r>
              <a:rPr lang="lv-LV" sz="1600" b="1" dirty="0">
                <a:solidFill>
                  <a:srgbClr val="0000FF"/>
                </a:solidFill>
              </a:rPr>
              <a:t>Sociālā atbalsta sadalījums ES</a:t>
            </a:r>
            <a:endParaRPr lang="lv-LV" sz="1600" dirty="0">
              <a:solidFill>
                <a:srgbClr val="0000FF"/>
              </a:solidFill>
            </a:endParaRPr>
          </a:p>
        </p:txBody>
      </p:sp>
    </p:spTree>
    <p:extLst>
      <p:ext uri="{BB962C8B-B14F-4D97-AF65-F5344CB8AC3E}">
        <p14:creationId xmlns:p14="http://schemas.microsoft.com/office/powerpoint/2010/main" val="3273259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477836"/>
          </a:xfrm>
        </p:spPr>
        <p:txBody>
          <a:bodyPr>
            <a:normAutofit fontScale="90000"/>
          </a:bodyPr>
          <a:lstStyle/>
          <a:p>
            <a:pPr algn="ctr">
              <a:defRPr/>
            </a:pPr>
            <a:r>
              <a:rPr lang="lv-LV" sz="2700" b="1" dirty="0" smtClean="0"/>
              <a:t/>
            </a:r>
            <a:br>
              <a:rPr lang="lv-LV" sz="2700" b="1" dirty="0" smtClean="0"/>
            </a:br>
            <a:r>
              <a:rPr lang="lv-LV" sz="2700" b="1" dirty="0" smtClean="0"/>
              <a:t> </a:t>
            </a:r>
            <a:br>
              <a:rPr lang="lv-LV" sz="2700" b="1" dirty="0" smtClean="0"/>
            </a:br>
            <a:r>
              <a:rPr lang="lv-LV" sz="2700" b="1" dirty="0" smtClean="0"/>
              <a:t/>
            </a:r>
            <a:br>
              <a:rPr lang="lv-LV" sz="2700" b="1" dirty="0" smtClean="0"/>
            </a:br>
            <a:r>
              <a:rPr lang="lv-LV" sz="2700" b="1" dirty="0" smtClean="0"/>
              <a:t/>
            </a:r>
            <a:br>
              <a:rPr lang="lv-LV" sz="2700" b="1" dirty="0" smtClean="0"/>
            </a:br>
            <a:r>
              <a:rPr lang="lv-LV" sz="2400" b="1" dirty="0" smtClean="0"/>
              <a:t>PRIEKŠLIKUMI</a:t>
            </a:r>
            <a:r>
              <a:rPr lang="lv-LV" sz="2400" b="1" dirty="0">
                <a:effectLst/>
              </a:rPr>
              <a:t/>
            </a:r>
            <a:br>
              <a:rPr lang="lv-LV" sz="2400" b="1" dirty="0">
                <a:effectLst/>
              </a:rPr>
            </a:br>
            <a:r>
              <a:rPr lang="lv-LV" sz="2400" b="1" dirty="0">
                <a:effectLst/>
              </a:rPr>
              <a:t/>
            </a:r>
            <a:br>
              <a:rPr lang="lv-LV" sz="2400" b="1" dirty="0">
                <a:effectLst/>
              </a:rPr>
            </a:b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27</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5" name="Прямоугольник 4"/>
          <p:cNvSpPr/>
          <p:nvPr/>
        </p:nvSpPr>
        <p:spPr>
          <a:xfrm>
            <a:off x="367057" y="548680"/>
            <a:ext cx="8592889" cy="2031325"/>
          </a:xfrm>
          <a:prstGeom prst="rect">
            <a:avLst/>
          </a:prstGeom>
        </p:spPr>
        <p:txBody>
          <a:bodyPr wrap="square">
            <a:spAutoFit/>
          </a:bodyPr>
          <a:lstStyle/>
          <a:p>
            <a:pPr marL="285750" indent="-285750" algn="just">
              <a:buFont typeface="Arial" pitchFamily="34" charset="0"/>
              <a:buChar char="•"/>
            </a:pPr>
            <a:r>
              <a:rPr lang="lv-LV" b="1" dirty="0" smtClean="0">
                <a:solidFill>
                  <a:srgbClr val="0070C0"/>
                </a:solidFill>
              </a:rPr>
              <a:t>jānodrošina lielāka </a:t>
            </a:r>
            <a:r>
              <a:rPr lang="lv-LV" b="1" dirty="0">
                <a:solidFill>
                  <a:srgbClr val="0070C0"/>
                </a:solidFill>
              </a:rPr>
              <a:t>sociālā atbalsta </a:t>
            </a:r>
            <a:r>
              <a:rPr lang="lv-LV" b="1" dirty="0" smtClean="0">
                <a:solidFill>
                  <a:srgbClr val="0070C0"/>
                </a:solidFill>
              </a:rPr>
              <a:t>progresivitāte, vienlaikus </a:t>
            </a:r>
            <a:r>
              <a:rPr lang="lv-LV" b="1" dirty="0">
                <a:solidFill>
                  <a:srgbClr val="0070C0"/>
                </a:solidFill>
              </a:rPr>
              <a:t>ar </a:t>
            </a:r>
            <a:r>
              <a:rPr lang="lv-LV" b="1" dirty="0" smtClean="0">
                <a:solidFill>
                  <a:srgbClr val="0070C0"/>
                </a:solidFill>
              </a:rPr>
              <a:t>nodarbinātības </a:t>
            </a:r>
            <a:r>
              <a:rPr lang="lv-LV" b="1" dirty="0">
                <a:solidFill>
                  <a:srgbClr val="0070C0"/>
                </a:solidFill>
              </a:rPr>
              <a:t>pasākumiem un darba nodokļu slodzes samazināšanu </a:t>
            </a:r>
            <a:r>
              <a:rPr lang="lv-LV" b="1" dirty="0" smtClean="0">
                <a:solidFill>
                  <a:srgbClr val="0070C0"/>
                </a:solidFill>
              </a:rPr>
              <a:t>pārskatot sociālā </a:t>
            </a:r>
            <a:r>
              <a:rPr lang="lv-LV" b="1" dirty="0">
                <a:solidFill>
                  <a:srgbClr val="0070C0"/>
                </a:solidFill>
              </a:rPr>
              <a:t>atbalsta piešķiršanas </a:t>
            </a:r>
            <a:r>
              <a:rPr lang="lv-LV" b="1" dirty="0" smtClean="0">
                <a:solidFill>
                  <a:srgbClr val="0070C0"/>
                </a:solidFill>
              </a:rPr>
              <a:t>nosacījumus, </a:t>
            </a:r>
            <a:r>
              <a:rPr lang="lv-LV" b="1" dirty="0">
                <a:solidFill>
                  <a:srgbClr val="0070C0"/>
                </a:solidFill>
              </a:rPr>
              <a:t>izvērtējot tā diferenciāciju atkarībā no </a:t>
            </a:r>
            <a:r>
              <a:rPr lang="lv-LV" b="1" dirty="0" smtClean="0">
                <a:solidFill>
                  <a:srgbClr val="0070C0"/>
                </a:solidFill>
              </a:rPr>
              <a:t>nabadzības riska pakāpes/ienākumiem</a:t>
            </a:r>
          </a:p>
          <a:p>
            <a:pPr marL="285750" indent="-285750" algn="just">
              <a:buFont typeface="Arial" pitchFamily="34" charset="0"/>
              <a:buChar char="•"/>
            </a:pPr>
            <a:r>
              <a:rPr lang="lv-LV" b="1" dirty="0" smtClean="0">
                <a:solidFill>
                  <a:srgbClr val="0070C0"/>
                </a:solidFill>
              </a:rPr>
              <a:t>jāveic </a:t>
            </a:r>
            <a:r>
              <a:rPr lang="lv-LV" b="1" dirty="0">
                <a:solidFill>
                  <a:srgbClr val="0070C0"/>
                </a:solidFill>
              </a:rPr>
              <a:t>reformas sociālās palīdzības sistēmā, lai tā attiektos uz lielāku iedzīvotāju skaitu, uzlabojot pabalstu adekvātumu un stiprinot pabalsta saņēmēju aktivizēšanas </a:t>
            </a:r>
            <a:r>
              <a:rPr lang="lv-LV" b="1" dirty="0" smtClean="0">
                <a:solidFill>
                  <a:srgbClr val="0070C0"/>
                </a:solidFill>
              </a:rPr>
              <a:t>pasākumus</a:t>
            </a:r>
          </a:p>
        </p:txBody>
      </p:sp>
      <p:sp>
        <p:nvSpPr>
          <p:cNvPr id="8" name="Прямоугольник 7"/>
          <p:cNvSpPr/>
          <p:nvPr/>
        </p:nvSpPr>
        <p:spPr>
          <a:xfrm>
            <a:off x="92156" y="2708920"/>
            <a:ext cx="9013051" cy="2862322"/>
          </a:xfrm>
          <a:prstGeom prst="rect">
            <a:avLst/>
          </a:prstGeom>
        </p:spPr>
        <p:txBody>
          <a:bodyPr wrap="square">
            <a:spAutoFit/>
          </a:bodyPr>
          <a:lstStyle/>
          <a:p>
            <a:pPr algn="just"/>
            <a:r>
              <a:rPr lang="lv-LV" u="sng" dirty="0">
                <a:solidFill>
                  <a:srgbClr val="0070C0"/>
                </a:solidFill>
              </a:rPr>
              <a:t>MK apstiprināja (10.12.2013.) LM informatīvo ziņojumu „Priekšlikumi sociālās drošības sistēmas pilnveidošanai”, pieņemot lēmumu veikt jaunu pasākumu kompleksu</a:t>
            </a:r>
            <a:r>
              <a:rPr lang="lv-LV" dirty="0">
                <a:solidFill>
                  <a:srgbClr val="0070C0"/>
                </a:solidFill>
              </a:rPr>
              <a:t>:</a:t>
            </a:r>
          </a:p>
          <a:p>
            <a:pPr marL="285750" lvl="0" indent="-285750" algn="just">
              <a:buFont typeface="Arial" pitchFamily="34" charset="0"/>
              <a:buChar char="•"/>
            </a:pPr>
            <a:r>
              <a:rPr lang="lv-LV" dirty="0">
                <a:solidFill>
                  <a:srgbClr val="0070C0"/>
                </a:solidFill>
              </a:rPr>
              <a:t>noteikt valstī vienotu minimālo ienākumu slieksni, kas kalpo par pamatu turpmākā atbalsta plānošanā iedzīvotājiem</a:t>
            </a:r>
          </a:p>
          <a:p>
            <a:pPr marL="285750" lvl="0" indent="-285750" algn="just">
              <a:buFont typeface="Arial" pitchFamily="34" charset="0"/>
              <a:buChar char="•"/>
            </a:pPr>
            <a:r>
              <a:rPr lang="lv-LV" dirty="0">
                <a:solidFill>
                  <a:srgbClr val="0070C0"/>
                </a:solidFill>
              </a:rPr>
              <a:t>uzlabot sociālās palīdzības sistēmas mērķējumu un pārklājumu</a:t>
            </a:r>
          </a:p>
          <a:p>
            <a:pPr marL="285750" lvl="0" indent="-285750" algn="just">
              <a:buFont typeface="Arial" pitchFamily="34" charset="0"/>
              <a:buChar char="•"/>
            </a:pPr>
            <a:r>
              <a:rPr lang="lv-LV" dirty="0">
                <a:solidFill>
                  <a:srgbClr val="0070C0"/>
                </a:solidFill>
              </a:rPr>
              <a:t>pārskatīt valsts sociālo pabalstu mērķējumu un sagatavot priekšlikumus izdevumu restrukturizācijai vai apmēru pārskatīšanai </a:t>
            </a:r>
          </a:p>
          <a:p>
            <a:pPr marL="285750" lvl="0" indent="-285750" algn="just">
              <a:buFont typeface="Arial" pitchFamily="34" charset="0"/>
              <a:buChar char="•"/>
            </a:pPr>
            <a:r>
              <a:rPr lang="lv-LV" dirty="0">
                <a:solidFill>
                  <a:srgbClr val="0070C0"/>
                </a:solidFill>
              </a:rPr>
              <a:t>izvērtējot iespēju noteikt valsts pamatbudžeta finansētu bāzes jeb sociālo pensiju un minimālo bezdarbnieka pabalsta līmeni</a:t>
            </a:r>
          </a:p>
          <a:p>
            <a:pPr algn="just"/>
            <a:r>
              <a:rPr lang="lv-LV" u="sng" dirty="0">
                <a:solidFill>
                  <a:srgbClr val="0070C0"/>
                </a:solidFill>
              </a:rPr>
              <a:t>Ir izsludināts VSS </a:t>
            </a:r>
            <a:r>
              <a:rPr lang="lv-LV" u="sng" dirty="0" smtClean="0">
                <a:solidFill>
                  <a:srgbClr val="0070C0"/>
                </a:solidFill>
              </a:rPr>
              <a:t>koncepcijas </a:t>
            </a:r>
            <a:r>
              <a:rPr lang="lv-LV" u="sng" dirty="0">
                <a:solidFill>
                  <a:srgbClr val="0070C0"/>
                </a:solidFill>
              </a:rPr>
              <a:t>projekts "Par minimālā ienākuma līmeņa noteikšanu"</a:t>
            </a:r>
          </a:p>
        </p:txBody>
      </p:sp>
    </p:spTree>
    <p:extLst>
      <p:ext uri="{BB962C8B-B14F-4D97-AF65-F5344CB8AC3E}">
        <p14:creationId xmlns:p14="http://schemas.microsoft.com/office/powerpoint/2010/main" val="362627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477836"/>
          </a:xfrm>
        </p:spPr>
        <p:txBody>
          <a:bodyPr>
            <a:normAutofit fontScale="90000"/>
          </a:bodyPr>
          <a:lstStyle/>
          <a:p>
            <a:pPr>
              <a:defRPr/>
            </a:pPr>
            <a:r>
              <a:rPr lang="lv-LV" sz="2700" b="1" dirty="0" smtClean="0"/>
              <a:t/>
            </a:r>
            <a:br>
              <a:rPr lang="lv-LV" sz="2700" b="1" dirty="0" smtClean="0"/>
            </a:br>
            <a:r>
              <a:rPr lang="lv-LV" sz="2700" b="1" dirty="0" smtClean="0"/>
              <a:t> </a:t>
            </a:r>
            <a:br>
              <a:rPr lang="lv-LV" sz="2700" b="1" dirty="0" smtClean="0"/>
            </a:br>
            <a:r>
              <a:rPr lang="lv-LV" sz="2700" b="1" dirty="0" smtClean="0"/>
              <a:t/>
            </a:r>
            <a:br>
              <a:rPr lang="lv-LV" sz="2700" b="1" dirty="0" smtClean="0"/>
            </a:br>
            <a:r>
              <a:rPr lang="lv-LV" sz="2700" b="1" dirty="0" smtClean="0"/>
              <a:t/>
            </a:r>
            <a:br>
              <a:rPr lang="lv-LV" sz="2700" b="1" dirty="0" smtClean="0"/>
            </a:br>
            <a:r>
              <a:rPr lang="lv-LV" sz="2400" b="1" dirty="0"/>
              <a:t>PRIEKŠLIKUMI</a:t>
            </a:r>
            <a:r>
              <a:rPr lang="lv-LV" sz="2400" b="1" dirty="0">
                <a:effectLst/>
              </a:rPr>
              <a:t/>
            </a:r>
            <a:br>
              <a:rPr lang="lv-LV" sz="2400" b="1" dirty="0">
                <a:effectLst/>
              </a:rPr>
            </a:br>
            <a:r>
              <a:rPr lang="lv-LV" sz="2400" b="1" dirty="0">
                <a:effectLst/>
              </a:rPr>
              <a:t/>
            </a:r>
            <a:br>
              <a:rPr lang="lv-LV" sz="2400" b="1" dirty="0">
                <a:effectLst/>
              </a:rPr>
            </a:b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28</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5" name="Прямоугольник 4"/>
          <p:cNvSpPr/>
          <p:nvPr/>
        </p:nvSpPr>
        <p:spPr>
          <a:xfrm>
            <a:off x="367057" y="548680"/>
            <a:ext cx="8592889" cy="923330"/>
          </a:xfrm>
          <a:prstGeom prst="rect">
            <a:avLst/>
          </a:prstGeom>
        </p:spPr>
        <p:txBody>
          <a:bodyPr wrap="square">
            <a:spAutoFit/>
          </a:bodyPr>
          <a:lstStyle/>
          <a:p>
            <a:pPr marL="285750" indent="-285750" algn="just">
              <a:buFont typeface="Arial" pitchFamily="34" charset="0"/>
              <a:buChar char="•"/>
            </a:pPr>
            <a:r>
              <a:rPr lang="lv-LV" b="1" dirty="0">
                <a:solidFill>
                  <a:srgbClr val="0070C0"/>
                </a:solidFill>
              </a:rPr>
              <a:t>sociālais atbalsts tiek nodrošināts, investējot līdzekļus ne tikai naudas atbalsta formās, bet arī ģimenēm ar bērniem paredzētos pakalpojumos un atvieglojumu programmās</a:t>
            </a:r>
          </a:p>
        </p:txBody>
      </p:sp>
      <p:pic>
        <p:nvPicPr>
          <p:cNvPr id="9" name="Picture 10" descr="111214-childcarespending"/>
          <p:cNvPicPr>
            <a:picLocks noChangeAspect="1" noChangeArrowheads="1"/>
          </p:cNvPicPr>
          <p:nvPr/>
        </p:nvPicPr>
        <p:blipFill>
          <a:blip r:embed="rId2"/>
          <a:srcRect/>
          <a:stretch>
            <a:fillRect/>
          </a:stretch>
        </p:blipFill>
        <p:spPr bwMode="auto">
          <a:xfrm>
            <a:off x="3278832" y="1563291"/>
            <a:ext cx="5813550" cy="3685182"/>
          </a:xfrm>
          <a:prstGeom prst="rect">
            <a:avLst/>
          </a:prstGeom>
          <a:noFill/>
          <a:ln w="9525">
            <a:noFill/>
            <a:miter lim="800000"/>
            <a:headEnd/>
            <a:tailEnd/>
          </a:ln>
        </p:spPr>
      </p:pic>
      <p:sp>
        <p:nvSpPr>
          <p:cNvPr id="10" name="AutoShape 13"/>
          <p:cNvSpPr>
            <a:spLocks noChangeArrowheads="1"/>
          </p:cNvSpPr>
          <p:nvPr/>
        </p:nvSpPr>
        <p:spPr bwMode="auto">
          <a:xfrm>
            <a:off x="7900987" y="3223320"/>
            <a:ext cx="219075" cy="182562"/>
          </a:xfrm>
          <a:prstGeom prst="sun">
            <a:avLst>
              <a:gd name="adj" fmla="val 25000"/>
            </a:avLst>
          </a:prstGeom>
          <a:solidFill>
            <a:schemeClr val="accent1"/>
          </a:solidFill>
          <a:ln w="9525">
            <a:solidFill>
              <a:schemeClr val="tx1"/>
            </a:solidFill>
            <a:miter lim="800000"/>
            <a:headEnd/>
            <a:tailEnd/>
          </a:ln>
        </p:spPr>
        <p:txBody>
          <a:bodyPr wrap="none" anchor="ctr"/>
          <a:lstStyle/>
          <a:p>
            <a:endParaRPr lang="lv-LV" dirty="0"/>
          </a:p>
        </p:txBody>
      </p:sp>
      <p:sp>
        <p:nvSpPr>
          <p:cNvPr id="6" name="Прямоугольная выноска 5"/>
          <p:cNvSpPr/>
          <p:nvPr/>
        </p:nvSpPr>
        <p:spPr>
          <a:xfrm>
            <a:off x="110460" y="2132856"/>
            <a:ext cx="3096344" cy="2448272"/>
          </a:xfrm>
          <a:prstGeom prst="wedgeRectCallout">
            <a:avLst>
              <a:gd name="adj1" fmla="val -21083"/>
              <a:gd name="adj2" fmla="val 545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lv-LV" sz="1600" dirty="0">
                <a:solidFill>
                  <a:schemeClr val="bg1"/>
                </a:solidFill>
              </a:rPr>
              <a:t>OECD valstu publiskā finansējuma ģimenes politikām dati (2011.g. % no IKP) liecina, ka Latvijai ir maza subsidēto pakalpojumu proporcija </a:t>
            </a:r>
            <a:r>
              <a:rPr lang="lv-LV" sz="1600" i="1" dirty="0">
                <a:solidFill>
                  <a:schemeClr val="bg1"/>
                </a:solidFill>
              </a:rPr>
              <a:t> </a:t>
            </a:r>
          </a:p>
          <a:p>
            <a:pPr marL="285750" indent="-285750" algn="just">
              <a:buFont typeface="Arial" pitchFamily="34" charset="0"/>
              <a:buChar char="•"/>
            </a:pPr>
            <a:r>
              <a:rPr lang="lv-LV" sz="1600" dirty="0">
                <a:solidFill>
                  <a:schemeClr val="bg1"/>
                </a:solidFill>
              </a:rPr>
              <a:t>var prognozēt, ka 2013.-2014.gados tā palielināsies valsts atbalsta PII un brīvpusdienu finansēšanas dēļ</a:t>
            </a:r>
          </a:p>
        </p:txBody>
      </p:sp>
    </p:spTree>
    <p:extLst>
      <p:ext uri="{BB962C8B-B14F-4D97-AF65-F5344CB8AC3E}">
        <p14:creationId xmlns:p14="http://schemas.microsoft.com/office/powerpoint/2010/main" val="12260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29</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3" name="Прямоугольник 2"/>
          <p:cNvSpPr/>
          <p:nvPr/>
        </p:nvSpPr>
        <p:spPr>
          <a:xfrm>
            <a:off x="3653736" y="260648"/>
            <a:ext cx="1842940" cy="430887"/>
          </a:xfrm>
          <a:prstGeom prst="rect">
            <a:avLst/>
          </a:prstGeom>
        </p:spPr>
        <p:txBody>
          <a:bodyPr wrap="none">
            <a:spAutoFit/>
          </a:bodyPr>
          <a:lstStyle/>
          <a:p>
            <a:r>
              <a:rPr lang="lv-LV" sz="2200" b="1" dirty="0">
                <a:latin typeface="+mj-lt"/>
              </a:rPr>
              <a:t>PRIEKŠLIKUMI</a:t>
            </a:r>
            <a:endParaRPr lang="lv-LV" sz="2200" dirty="0">
              <a:latin typeface="+mj-lt"/>
            </a:endParaRPr>
          </a:p>
        </p:txBody>
      </p:sp>
      <p:sp>
        <p:nvSpPr>
          <p:cNvPr id="13" name="Прямоугольник 12"/>
          <p:cNvSpPr/>
          <p:nvPr/>
        </p:nvSpPr>
        <p:spPr>
          <a:xfrm>
            <a:off x="167542" y="691535"/>
            <a:ext cx="8808913" cy="3662541"/>
          </a:xfrm>
          <a:prstGeom prst="rect">
            <a:avLst/>
          </a:prstGeom>
        </p:spPr>
        <p:txBody>
          <a:bodyPr wrap="square">
            <a:spAutoFit/>
          </a:bodyPr>
          <a:lstStyle/>
          <a:p>
            <a:pPr marL="285750" indent="-285750" algn="just">
              <a:buFont typeface="Arial" pitchFamily="34" charset="0"/>
              <a:buChar char="•"/>
            </a:pPr>
            <a:r>
              <a:rPr lang="lv-LV" dirty="0" smtClean="0">
                <a:solidFill>
                  <a:srgbClr val="0070C0"/>
                </a:solidFill>
              </a:rPr>
              <a:t>jāturpina bērnu </a:t>
            </a:r>
            <a:r>
              <a:rPr lang="lv-LV" dirty="0">
                <a:solidFill>
                  <a:srgbClr val="0070C0"/>
                </a:solidFill>
              </a:rPr>
              <a:t>aprūpes </a:t>
            </a:r>
            <a:r>
              <a:rPr lang="lv-LV" dirty="0" smtClean="0">
                <a:solidFill>
                  <a:srgbClr val="0070C0"/>
                </a:solidFill>
              </a:rPr>
              <a:t>sistēmas pilnveidošana, pēc </a:t>
            </a:r>
            <a:r>
              <a:rPr lang="lv-LV" dirty="0">
                <a:solidFill>
                  <a:srgbClr val="0070C0"/>
                </a:solidFill>
              </a:rPr>
              <a:t>valsts atbalsta PII rindu likvidācijai programmas </a:t>
            </a:r>
            <a:r>
              <a:rPr lang="lv-LV" dirty="0" smtClean="0">
                <a:solidFill>
                  <a:srgbClr val="0070C0"/>
                </a:solidFill>
              </a:rPr>
              <a:t>pabeigšanas 2015.gadā ieviešot pastāvīgu diversificētu </a:t>
            </a:r>
            <a:r>
              <a:rPr lang="lv-LV" dirty="0">
                <a:solidFill>
                  <a:srgbClr val="0070C0"/>
                </a:solidFill>
              </a:rPr>
              <a:t>bērnu aprūpes politikas </a:t>
            </a:r>
            <a:r>
              <a:rPr lang="lv-LV" dirty="0" smtClean="0">
                <a:solidFill>
                  <a:srgbClr val="0070C0"/>
                </a:solidFill>
              </a:rPr>
              <a:t>dizainu</a:t>
            </a:r>
            <a:r>
              <a:rPr lang="lv-LV" dirty="0">
                <a:solidFill>
                  <a:srgbClr val="0070C0"/>
                </a:solidFill>
              </a:rPr>
              <a:t>, </a:t>
            </a:r>
            <a:r>
              <a:rPr lang="lv-LV" dirty="0" smtClean="0">
                <a:solidFill>
                  <a:srgbClr val="0070C0"/>
                </a:solidFill>
              </a:rPr>
              <a:t>veicinot alternatīvo bērnu aprūpes formu attīstību un piemērojot principu </a:t>
            </a:r>
            <a:r>
              <a:rPr lang="lv-LV" dirty="0">
                <a:solidFill>
                  <a:srgbClr val="0070C0"/>
                </a:solidFill>
              </a:rPr>
              <a:t>«nauda seko bērnam</a:t>
            </a:r>
            <a:r>
              <a:rPr lang="lv-LV" dirty="0" smtClean="0">
                <a:solidFill>
                  <a:srgbClr val="0070C0"/>
                </a:solidFill>
              </a:rPr>
              <a:t>»</a:t>
            </a:r>
          </a:p>
          <a:p>
            <a:pPr algn="just"/>
            <a:endParaRPr lang="lv-LV" dirty="0">
              <a:solidFill>
                <a:srgbClr val="0070C0"/>
              </a:solidFill>
            </a:endParaRPr>
          </a:p>
          <a:p>
            <a:pPr marL="285750" indent="-285750" algn="just">
              <a:buFont typeface="Arial" pitchFamily="34" charset="0"/>
              <a:buChar char="•"/>
            </a:pPr>
            <a:r>
              <a:rPr lang="lv-LV" dirty="0">
                <a:solidFill>
                  <a:srgbClr val="0070C0"/>
                </a:solidFill>
              </a:rPr>
              <a:t>k</a:t>
            </a:r>
            <a:r>
              <a:rPr lang="lv-LV" dirty="0" smtClean="0">
                <a:solidFill>
                  <a:srgbClr val="0070C0"/>
                </a:solidFill>
              </a:rPr>
              <a:t>onsekventi jāpalielina </a:t>
            </a:r>
            <a:r>
              <a:rPr lang="lv-LV" dirty="0">
                <a:solidFill>
                  <a:srgbClr val="0070C0"/>
                </a:solidFill>
              </a:rPr>
              <a:t>valsts </a:t>
            </a:r>
            <a:r>
              <a:rPr lang="lv-LV" dirty="0" smtClean="0">
                <a:solidFill>
                  <a:srgbClr val="0070C0"/>
                </a:solidFill>
              </a:rPr>
              <a:t>dotācija skolēnu brīvpusdienām, </a:t>
            </a:r>
            <a:r>
              <a:rPr lang="lv-LV" dirty="0">
                <a:solidFill>
                  <a:srgbClr val="0070C0"/>
                </a:solidFill>
              </a:rPr>
              <a:t>pakāpeniski nodrošinot </a:t>
            </a:r>
            <a:r>
              <a:rPr lang="lv-LV" dirty="0" smtClean="0">
                <a:solidFill>
                  <a:srgbClr val="0070C0"/>
                </a:solidFill>
              </a:rPr>
              <a:t>valsts apmaksātu ēdināšanu </a:t>
            </a:r>
            <a:r>
              <a:rPr lang="lv-LV" dirty="0">
                <a:solidFill>
                  <a:srgbClr val="0070C0"/>
                </a:solidFill>
              </a:rPr>
              <a:t>vismaz </a:t>
            </a:r>
            <a:r>
              <a:rPr lang="lv-LV" dirty="0" smtClean="0">
                <a:solidFill>
                  <a:srgbClr val="0070C0"/>
                </a:solidFill>
              </a:rPr>
              <a:t>līdz 9.klasei, izvērtējot iespēju to nodrošināt arī PII audzēkņiem pie nosacījuma, lai valsts finansējums nepārklātos ar pašvaldības finansējumu, kā arī izvērtējot iespēju nodrošināt speciālo piedāvājumu skolniekiem ar veselības un uztura problēmām</a:t>
            </a:r>
          </a:p>
          <a:p>
            <a:pPr algn="just"/>
            <a:r>
              <a:rPr lang="lv-LV" sz="1600" i="1" dirty="0" smtClean="0">
                <a:solidFill>
                  <a:srgbClr val="C00000"/>
                </a:solidFill>
              </a:rPr>
              <a:t>    </a:t>
            </a:r>
            <a:endParaRPr lang="lv-LV" dirty="0" smtClean="0">
              <a:solidFill>
                <a:srgbClr val="0070C0"/>
              </a:solidFill>
            </a:endParaRPr>
          </a:p>
          <a:p>
            <a:pPr marL="285750" indent="-285750" algn="just">
              <a:buFont typeface="Arial" pitchFamily="34" charset="0"/>
              <a:buChar char="•"/>
            </a:pPr>
            <a:r>
              <a:rPr lang="lv-LV" dirty="0" smtClean="0">
                <a:solidFill>
                  <a:srgbClr val="0070C0"/>
                </a:solidFill>
              </a:rPr>
              <a:t>jāizvērtē finansējuma pietiekamība </a:t>
            </a:r>
            <a:r>
              <a:rPr lang="lv-LV" dirty="0">
                <a:solidFill>
                  <a:srgbClr val="0070C0"/>
                </a:solidFill>
              </a:rPr>
              <a:t>mācību līdzekļu nodrošināšanai izglītības iestādēs </a:t>
            </a:r>
          </a:p>
        </p:txBody>
      </p:sp>
    </p:spTree>
    <p:extLst>
      <p:ext uri="{BB962C8B-B14F-4D97-AF65-F5344CB8AC3E}">
        <p14:creationId xmlns:p14="http://schemas.microsoft.com/office/powerpoint/2010/main" val="2884715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490066"/>
          </a:xfrm>
        </p:spPr>
        <p:txBody>
          <a:bodyPr>
            <a:normAutofit fontScale="90000"/>
          </a:bodyPr>
          <a:lstStyle/>
          <a:p>
            <a:r>
              <a:rPr lang="lv-LV" sz="2400" b="1" dirty="0" smtClean="0"/>
              <a:t>Pasaules bankas piemērotā nabadzības un sociālās ietekmes analīze  </a:t>
            </a:r>
            <a:r>
              <a:rPr lang="lv-LV" sz="2200" dirty="0" smtClean="0"/>
              <a:t>(</a:t>
            </a:r>
            <a:r>
              <a:rPr lang="en-US" sz="2200" dirty="0" smtClean="0"/>
              <a:t>Poverty </a:t>
            </a:r>
            <a:r>
              <a:rPr lang="en-US" sz="2200" dirty="0"/>
              <a:t>and Social Impact Analysis </a:t>
            </a:r>
            <a:r>
              <a:rPr lang="lv-LV" sz="2200" dirty="0" smtClean="0"/>
              <a:t>- </a:t>
            </a:r>
            <a:r>
              <a:rPr lang="en-US" sz="2200" dirty="0" smtClean="0"/>
              <a:t>PSIA</a:t>
            </a:r>
            <a:r>
              <a:rPr lang="en-US" sz="2200" dirty="0"/>
              <a:t>)</a:t>
            </a:r>
            <a:r>
              <a:rPr lang="en-US" sz="2200" b="1" dirty="0"/>
              <a:t> </a:t>
            </a:r>
            <a:endParaRPr lang="lv-LV" sz="2200" b="1" dirty="0"/>
          </a:p>
        </p:txBody>
      </p:sp>
      <p:sp>
        <p:nvSpPr>
          <p:cNvPr id="3" name="Объект 2"/>
          <p:cNvSpPr>
            <a:spLocks noGrp="1"/>
          </p:cNvSpPr>
          <p:nvPr>
            <p:ph idx="1"/>
          </p:nvPr>
        </p:nvSpPr>
        <p:spPr>
          <a:xfrm>
            <a:off x="5456" y="620688"/>
            <a:ext cx="8928992" cy="5616624"/>
          </a:xfrm>
        </p:spPr>
        <p:txBody>
          <a:bodyPr>
            <a:normAutofit fontScale="25000" lnSpcReduction="20000"/>
          </a:bodyPr>
          <a:lstStyle/>
          <a:p>
            <a:r>
              <a:rPr lang="lv-LV" sz="6000" b="1" dirty="0">
                <a:solidFill>
                  <a:srgbClr val="C00000"/>
                </a:solidFill>
                <a:latin typeface="Arial" pitchFamily="34" charset="0"/>
                <a:cs typeface="Arial" pitchFamily="34" charset="0"/>
              </a:rPr>
              <a:t>Kas tiek analizēts?</a:t>
            </a:r>
            <a:endParaRPr lang="lv-LV" sz="6000" dirty="0">
              <a:solidFill>
                <a:srgbClr val="C00000"/>
              </a:solidFill>
              <a:latin typeface="Arial" pitchFamily="34" charset="0"/>
              <a:cs typeface="Arial" pitchFamily="34" charset="0"/>
            </a:endParaRPr>
          </a:p>
          <a:p>
            <a:pPr marL="0" indent="0" algn="just">
              <a:buNone/>
            </a:pPr>
            <a:r>
              <a:rPr lang="lv-LV" sz="6000" dirty="0" smtClean="0">
                <a:latin typeface="Arial" pitchFamily="34" charset="0"/>
                <a:cs typeface="Arial" pitchFamily="34" charset="0"/>
              </a:rPr>
              <a:t>resursu </a:t>
            </a:r>
            <a:r>
              <a:rPr lang="lv-LV" sz="6000" dirty="0">
                <a:latin typeface="Arial" pitchFamily="34" charset="0"/>
                <a:cs typeface="Arial" pitchFamily="34" charset="0"/>
              </a:rPr>
              <a:t>pārdalīšanas </a:t>
            </a:r>
            <a:r>
              <a:rPr lang="lv-LV" sz="6000" dirty="0" smtClean="0">
                <a:latin typeface="Arial" pitchFamily="34" charset="0"/>
                <a:cs typeface="Arial" pitchFamily="34" charset="0"/>
              </a:rPr>
              <a:t>efekti </a:t>
            </a:r>
            <a:r>
              <a:rPr lang="lv-LV" sz="6000" dirty="0">
                <a:latin typeface="Arial" pitchFamily="34" charset="0"/>
                <a:cs typeface="Arial" pitchFamily="34" charset="0"/>
              </a:rPr>
              <a:t>attiecībā uz nabadzības un ienākumu nevienlīdzības mazināšanu, iekļaujot makroekonomiskās vides, strukturālo un sektorālo reformu un politiku </a:t>
            </a:r>
            <a:r>
              <a:rPr lang="lv-LV" sz="6000" dirty="0" smtClean="0">
                <a:latin typeface="Arial" pitchFamily="34" charset="0"/>
                <a:cs typeface="Arial" pitchFamily="34" charset="0"/>
              </a:rPr>
              <a:t>analīzi</a:t>
            </a:r>
          </a:p>
          <a:p>
            <a:pPr algn="just"/>
            <a:r>
              <a:rPr lang="lv-LV" sz="6000" b="1" dirty="0" smtClean="0">
                <a:solidFill>
                  <a:srgbClr val="C00000"/>
                </a:solidFill>
                <a:latin typeface="Arial" pitchFamily="34" charset="0"/>
                <a:cs typeface="Arial" pitchFamily="34" charset="0"/>
              </a:rPr>
              <a:t>Kādas labklājības un nabadzības dimensijas tiek vērtētas?</a:t>
            </a:r>
            <a:endParaRPr lang="lv-LV" sz="6000" dirty="0" smtClean="0">
              <a:solidFill>
                <a:srgbClr val="C00000"/>
              </a:solidFill>
              <a:latin typeface="Arial" pitchFamily="34" charset="0"/>
              <a:cs typeface="Arial" pitchFamily="34" charset="0"/>
            </a:endParaRPr>
          </a:p>
          <a:p>
            <a:pPr marL="0" indent="0" algn="just">
              <a:buNone/>
            </a:pPr>
            <a:r>
              <a:rPr lang="lv-LV" sz="6000" dirty="0" smtClean="0">
                <a:latin typeface="Arial" pitchFamily="34" charset="0"/>
                <a:cs typeface="Arial" pitchFamily="34" charset="0"/>
              </a:rPr>
              <a:t>Monetārie, ekonometriskie</a:t>
            </a:r>
            <a:r>
              <a:rPr lang="lv-LV" sz="6000" dirty="0">
                <a:latin typeface="Arial" pitchFamily="34" charset="0"/>
                <a:cs typeface="Arial" pitchFamily="34" charset="0"/>
              </a:rPr>
              <a:t> </a:t>
            </a:r>
            <a:r>
              <a:rPr lang="lv-LV" sz="6000" dirty="0" smtClean="0">
                <a:latin typeface="Arial" pitchFamily="34" charset="0"/>
                <a:cs typeface="Arial" pitchFamily="34" charset="0"/>
              </a:rPr>
              <a:t>un </a:t>
            </a:r>
            <a:r>
              <a:rPr lang="lv-LV" sz="6000" dirty="0">
                <a:latin typeface="Arial" pitchFamily="34" charset="0"/>
                <a:cs typeface="Arial" pitchFamily="34" charset="0"/>
              </a:rPr>
              <a:t>nemonetārie </a:t>
            </a:r>
            <a:r>
              <a:rPr lang="lv-LV" sz="6000" dirty="0" smtClean="0">
                <a:latin typeface="Arial" pitchFamily="34" charset="0"/>
                <a:cs typeface="Arial" pitchFamily="34" charset="0"/>
              </a:rPr>
              <a:t>parametri</a:t>
            </a:r>
            <a:endParaRPr lang="lv-LV" sz="6000" dirty="0">
              <a:latin typeface="Arial" pitchFamily="34" charset="0"/>
              <a:cs typeface="Arial" pitchFamily="34" charset="0"/>
            </a:endParaRPr>
          </a:p>
          <a:p>
            <a:pPr algn="just"/>
            <a:r>
              <a:rPr lang="lv-LV" sz="6000" b="1" dirty="0">
                <a:solidFill>
                  <a:srgbClr val="C00000"/>
                </a:solidFill>
                <a:latin typeface="Arial" pitchFamily="34" charset="0"/>
                <a:cs typeface="Arial" pitchFamily="34" charset="0"/>
              </a:rPr>
              <a:t>Kā tiek analizētas mērķgrupas?</a:t>
            </a:r>
            <a:endParaRPr lang="lv-LV" sz="6000" dirty="0">
              <a:solidFill>
                <a:srgbClr val="C00000"/>
              </a:solidFill>
              <a:latin typeface="Arial" pitchFamily="34" charset="0"/>
              <a:cs typeface="Arial" pitchFamily="34" charset="0"/>
            </a:endParaRPr>
          </a:p>
          <a:p>
            <a:pPr marL="0" indent="0" algn="just">
              <a:buNone/>
            </a:pPr>
            <a:r>
              <a:rPr lang="lv-LV" sz="6000" dirty="0">
                <a:latin typeface="Arial" pitchFamily="34" charset="0"/>
                <a:cs typeface="Arial" pitchFamily="34" charset="0"/>
              </a:rPr>
              <a:t>i</a:t>
            </a:r>
            <a:r>
              <a:rPr lang="lv-LV" sz="6000" dirty="0" smtClean="0">
                <a:latin typeface="Arial" pitchFamily="34" charset="0"/>
                <a:cs typeface="Arial" pitchFamily="34" charset="0"/>
              </a:rPr>
              <a:t>edzīvotāju </a:t>
            </a:r>
            <a:r>
              <a:rPr lang="lv-LV" sz="6000" dirty="0">
                <a:latin typeface="Arial" pitchFamily="34" charset="0"/>
                <a:cs typeface="Arial" pitchFamily="34" charset="0"/>
              </a:rPr>
              <a:t>grupu ranžējums pēc pieejamiem ienākumiem un sociālā jeb nabadzības riska, izvērtējot arī </a:t>
            </a:r>
            <a:r>
              <a:rPr lang="lv-LV" sz="6000" dirty="0" smtClean="0">
                <a:latin typeface="Arial" pitchFamily="34" charset="0"/>
                <a:cs typeface="Arial" pitchFamily="34" charset="0"/>
              </a:rPr>
              <a:t>horizontālos </a:t>
            </a:r>
            <a:r>
              <a:rPr lang="lv-LV" sz="6000" dirty="0">
                <a:latin typeface="Arial" pitchFamily="34" charset="0"/>
                <a:cs typeface="Arial" pitchFamily="34" charset="0"/>
              </a:rPr>
              <a:t>parametrus – dzimumu </a:t>
            </a:r>
            <a:r>
              <a:rPr lang="lv-LV" sz="6000" dirty="0" smtClean="0">
                <a:latin typeface="Arial" pitchFamily="34" charset="0"/>
                <a:cs typeface="Arial" pitchFamily="34" charset="0"/>
              </a:rPr>
              <a:t>vienlīdzība, </a:t>
            </a:r>
            <a:r>
              <a:rPr lang="lv-LV" sz="6000" dirty="0">
                <a:latin typeface="Arial" pitchFamily="34" charset="0"/>
                <a:cs typeface="Arial" pitchFamily="34" charset="0"/>
              </a:rPr>
              <a:t>etniskums, </a:t>
            </a:r>
            <a:r>
              <a:rPr lang="lv-LV" sz="6000" dirty="0" smtClean="0">
                <a:latin typeface="Arial" pitchFamily="34" charset="0"/>
                <a:cs typeface="Arial" pitchFamily="34" charset="0"/>
              </a:rPr>
              <a:t>ģeogrāfisks izvietojums</a:t>
            </a:r>
            <a:endParaRPr lang="lv-LV" sz="6000" dirty="0">
              <a:latin typeface="Arial" pitchFamily="34" charset="0"/>
              <a:cs typeface="Arial" pitchFamily="34" charset="0"/>
            </a:endParaRPr>
          </a:p>
          <a:p>
            <a:pPr algn="just"/>
            <a:r>
              <a:rPr lang="lv-LV" sz="6000" b="1" dirty="0">
                <a:solidFill>
                  <a:srgbClr val="C00000"/>
                </a:solidFill>
                <a:latin typeface="Arial" pitchFamily="34" charset="0"/>
                <a:cs typeface="Arial" pitchFamily="34" charset="0"/>
              </a:rPr>
              <a:t>Kā tiek vērtētas politikas ietekmes?</a:t>
            </a:r>
            <a:endParaRPr lang="lv-LV" sz="6000" dirty="0">
              <a:solidFill>
                <a:srgbClr val="C00000"/>
              </a:solidFill>
              <a:latin typeface="Arial" pitchFamily="34" charset="0"/>
              <a:cs typeface="Arial" pitchFamily="34" charset="0"/>
            </a:endParaRPr>
          </a:p>
          <a:p>
            <a:pPr marL="0" indent="0" algn="just">
              <a:buNone/>
            </a:pPr>
            <a:r>
              <a:rPr lang="lv-LV" sz="6000" dirty="0" smtClean="0">
                <a:latin typeface="Arial" pitchFamily="34" charset="0"/>
                <a:cs typeface="Arial" pitchFamily="34" charset="0"/>
              </a:rPr>
              <a:t>politiku </a:t>
            </a:r>
            <a:r>
              <a:rPr lang="lv-LV" sz="6000" dirty="0">
                <a:latin typeface="Arial" pitchFamily="34" charset="0"/>
                <a:cs typeface="Arial" pitchFamily="34" charset="0"/>
              </a:rPr>
              <a:t>ietekme uz mājsaimniecībām tiek izmērīta caur pieciem pārraides kanāliem: 1) </a:t>
            </a:r>
            <a:r>
              <a:rPr lang="lv-LV" sz="6000" i="1" dirty="0">
                <a:latin typeface="Arial" pitchFamily="34" charset="0"/>
                <a:cs typeface="Arial" pitchFamily="34" charset="0"/>
              </a:rPr>
              <a:t>nodarbinātība</a:t>
            </a:r>
            <a:r>
              <a:rPr lang="lv-LV" sz="6000" dirty="0">
                <a:latin typeface="Arial" pitchFamily="34" charset="0"/>
                <a:cs typeface="Arial" pitchFamily="34" charset="0"/>
              </a:rPr>
              <a:t> 2) </a:t>
            </a:r>
            <a:r>
              <a:rPr lang="lv-LV" sz="6000" i="1" dirty="0">
                <a:latin typeface="Arial" pitchFamily="34" charset="0"/>
                <a:cs typeface="Arial" pitchFamily="34" charset="0"/>
              </a:rPr>
              <a:t>cenas un ienākumi </a:t>
            </a:r>
            <a:r>
              <a:rPr lang="lv-LV" sz="6000" dirty="0">
                <a:latin typeface="Arial" pitchFamily="34" charset="0"/>
                <a:cs typeface="Arial" pitchFamily="34" charset="0"/>
              </a:rPr>
              <a:t>(algu un patērētāju cenu </a:t>
            </a:r>
            <a:r>
              <a:rPr lang="lv-LV" sz="6000" dirty="0" smtClean="0">
                <a:latin typeface="Arial" pitchFamily="34" charset="0"/>
                <a:cs typeface="Arial" pitchFamily="34" charset="0"/>
              </a:rPr>
              <a:t>samērīgums) </a:t>
            </a:r>
            <a:r>
              <a:rPr lang="lv-LV" sz="6000" dirty="0">
                <a:latin typeface="Arial" pitchFamily="34" charset="0"/>
                <a:cs typeface="Arial" pitchFamily="34" charset="0"/>
              </a:rPr>
              <a:t>3) </a:t>
            </a:r>
            <a:r>
              <a:rPr lang="lv-LV" sz="6000" i="1" dirty="0">
                <a:latin typeface="Arial" pitchFamily="34" charset="0"/>
                <a:cs typeface="Arial" pitchFamily="34" charset="0"/>
              </a:rPr>
              <a:t>pakalpojumu pieejamība </a:t>
            </a:r>
            <a:r>
              <a:rPr lang="lv-LV" sz="6000" dirty="0">
                <a:latin typeface="Arial" pitchFamily="34" charset="0"/>
                <a:cs typeface="Arial" pitchFamily="34" charset="0"/>
              </a:rPr>
              <a:t>(fiziskie, cilvēkkapitāla, finanšu un </a:t>
            </a:r>
            <a:r>
              <a:rPr lang="lv-LV" sz="6000" dirty="0" smtClean="0">
                <a:latin typeface="Arial" pitchFamily="34" charset="0"/>
                <a:cs typeface="Arial" pitchFamily="34" charset="0"/>
              </a:rPr>
              <a:t>sociālie </a:t>
            </a:r>
            <a:r>
              <a:rPr lang="lv-LV" sz="6000" dirty="0">
                <a:latin typeface="Arial" pitchFamily="34" charset="0"/>
                <a:cs typeface="Arial" pitchFamily="34" charset="0"/>
              </a:rPr>
              <a:t>pakalpojumi) 4) </a:t>
            </a:r>
            <a:r>
              <a:rPr lang="lv-LV" sz="6000" i="1" dirty="0">
                <a:latin typeface="Arial" pitchFamily="34" charset="0"/>
                <a:cs typeface="Arial" pitchFamily="34" charset="0"/>
              </a:rPr>
              <a:t>transferti </a:t>
            </a:r>
            <a:r>
              <a:rPr lang="lv-LV" sz="6000" dirty="0">
                <a:latin typeface="Arial" pitchFamily="34" charset="0"/>
                <a:cs typeface="Arial" pitchFamily="34" charset="0"/>
              </a:rPr>
              <a:t>5) </a:t>
            </a:r>
            <a:r>
              <a:rPr lang="lv-LV" sz="6000" i="1" dirty="0">
                <a:latin typeface="Arial" pitchFamily="34" charset="0"/>
                <a:cs typeface="Arial" pitchFamily="34" charset="0"/>
              </a:rPr>
              <a:t>nodokļi </a:t>
            </a:r>
          </a:p>
          <a:p>
            <a:pPr algn="just"/>
            <a:r>
              <a:rPr lang="lv-LV" sz="6000" b="1" dirty="0">
                <a:solidFill>
                  <a:srgbClr val="C00000"/>
                </a:solidFill>
                <a:latin typeface="Arial" pitchFamily="34" charset="0"/>
                <a:cs typeface="Arial" pitchFamily="34" charset="0"/>
              </a:rPr>
              <a:t>Kā institūcijas ietekmē rezultātus?</a:t>
            </a:r>
            <a:endParaRPr lang="lv-LV" sz="6000" dirty="0">
              <a:solidFill>
                <a:srgbClr val="C00000"/>
              </a:solidFill>
              <a:latin typeface="Arial" pitchFamily="34" charset="0"/>
              <a:cs typeface="Arial" pitchFamily="34" charset="0"/>
            </a:endParaRPr>
          </a:p>
          <a:p>
            <a:pPr marL="0" indent="0" algn="just">
              <a:buNone/>
            </a:pPr>
            <a:r>
              <a:rPr lang="lv-LV" sz="6000" dirty="0" smtClean="0">
                <a:latin typeface="Arial" pitchFamily="34" charset="0"/>
                <a:cs typeface="Arial" pitchFamily="34" charset="0"/>
              </a:rPr>
              <a:t>institūcijas </a:t>
            </a:r>
            <a:r>
              <a:rPr lang="lv-LV" sz="6000" dirty="0">
                <a:latin typeface="Arial" pitchFamily="34" charset="0"/>
                <a:cs typeface="Arial" pitchFamily="34" charset="0"/>
              </a:rPr>
              <a:t>ir politikas efektu formālie un neformālie </a:t>
            </a:r>
            <a:r>
              <a:rPr lang="lv-LV" sz="6000" dirty="0" smtClean="0">
                <a:latin typeface="Arial" pitchFamily="34" charset="0"/>
                <a:cs typeface="Arial" pitchFamily="34" charset="0"/>
              </a:rPr>
              <a:t>mediatori; svarīgi </a:t>
            </a:r>
            <a:r>
              <a:rPr lang="lv-LV" sz="6000" dirty="0">
                <a:latin typeface="Arial" pitchFamily="34" charset="0"/>
                <a:cs typeface="Arial" pitchFamily="34" charset="0"/>
              </a:rPr>
              <a:t>konstatēt un </a:t>
            </a:r>
            <a:r>
              <a:rPr lang="lv-LV" sz="6000" dirty="0" smtClean="0">
                <a:latin typeface="Arial" pitchFamily="34" charset="0"/>
                <a:cs typeface="Arial" pitchFamily="34" charset="0"/>
              </a:rPr>
              <a:t>atsevišķi izmērīt </a:t>
            </a:r>
            <a:r>
              <a:rPr lang="lv-LV" sz="6000" dirty="0">
                <a:latin typeface="Arial" pitchFamily="34" charset="0"/>
                <a:cs typeface="Arial" pitchFamily="34" charset="0"/>
              </a:rPr>
              <a:t>darba un finanšu tirgus, normatīvo aktu sistēmas, politisko aktieru un iestāžu politiskās kultūras un uzvedības </a:t>
            </a:r>
            <a:r>
              <a:rPr lang="lv-LV" sz="6000" dirty="0" smtClean="0">
                <a:latin typeface="Arial" pitchFamily="34" charset="0"/>
                <a:cs typeface="Arial" pitchFamily="34" charset="0"/>
              </a:rPr>
              <a:t>papildu ietekmes efektus</a:t>
            </a:r>
            <a:endParaRPr lang="lv-LV" sz="6000" dirty="0">
              <a:latin typeface="Arial" pitchFamily="34" charset="0"/>
              <a:cs typeface="Arial" pitchFamily="34" charset="0"/>
            </a:endParaRPr>
          </a:p>
          <a:p>
            <a:pPr algn="just"/>
            <a:r>
              <a:rPr lang="lv-LV" sz="6000" b="1" dirty="0">
                <a:solidFill>
                  <a:srgbClr val="C00000"/>
                </a:solidFill>
                <a:latin typeface="Arial" pitchFamily="34" charset="0"/>
                <a:cs typeface="Arial" pitchFamily="34" charset="0"/>
              </a:rPr>
              <a:t>Kā ietekmes materializējas?</a:t>
            </a:r>
            <a:endParaRPr lang="lv-LV" sz="6000" dirty="0">
              <a:solidFill>
                <a:srgbClr val="C00000"/>
              </a:solidFill>
              <a:latin typeface="Arial" pitchFamily="34" charset="0"/>
              <a:cs typeface="Arial" pitchFamily="34" charset="0"/>
            </a:endParaRPr>
          </a:p>
          <a:p>
            <a:pPr marL="0" indent="0" algn="just">
              <a:buNone/>
            </a:pPr>
            <a:r>
              <a:rPr lang="lv-LV" sz="6000" dirty="0">
                <a:latin typeface="Arial" pitchFamily="34" charset="0"/>
                <a:cs typeface="Arial" pitchFamily="34" charset="0"/>
              </a:rPr>
              <a:t>a</a:t>
            </a:r>
            <a:r>
              <a:rPr lang="lv-LV" sz="6000" dirty="0" smtClean="0">
                <a:latin typeface="Arial" pitchFamily="34" charset="0"/>
                <a:cs typeface="Arial" pitchFamily="34" charset="0"/>
              </a:rPr>
              <a:t>tkarībā </a:t>
            </a:r>
            <a:r>
              <a:rPr lang="lv-LV" sz="6000" dirty="0">
                <a:latin typeface="Arial" pitchFamily="34" charset="0"/>
                <a:cs typeface="Arial" pitchFamily="34" charset="0"/>
              </a:rPr>
              <a:t>no politikas un mērķgrupas īpašībām ietekme var būt īstermiņa, </a:t>
            </a:r>
            <a:r>
              <a:rPr lang="lv-LV" sz="6000" dirty="0" smtClean="0">
                <a:latin typeface="Arial" pitchFamily="34" charset="0"/>
                <a:cs typeface="Arial" pitchFamily="34" charset="0"/>
              </a:rPr>
              <a:t>ilgtermiņa, </a:t>
            </a:r>
            <a:r>
              <a:rPr lang="lv-LV" sz="6000" dirty="0">
                <a:latin typeface="Arial" pitchFamily="34" charset="0"/>
                <a:cs typeface="Arial" pitchFamily="34" charset="0"/>
              </a:rPr>
              <a:t>periodiski </a:t>
            </a:r>
            <a:r>
              <a:rPr lang="lv-LV" sz="6000" dirty="0" smtClean="0">
                <a:latin typeface="Arial" pitchFamily="34" charset="0"/>
                <a:cs typeface="Arial" pitchFamily="34" charset="0"/>
              </a:rPr>
              <a:t>atjaunojamā un sporādiskā</a:t>
            </a:r>
            <a:endParaRPr lang="lv-LV" sz="6000" dirty="0">
              <a:latin typeface="Arial" pitchFamily="34" charset="0"/>
              <a:cs typeface="Arial" pitchFamily="34" charset="0"/>
            </a:endParaRPr>
          </a:p>
          <a:p>
            <a:pPr algn="just"/>
            <a:r>
              <a:rPr lang="lv-LV" sz="6000" b="1" dirty="0">
                <a:solidFill>
                  <a:srgbClr val="C00000"/>
                </a:solidFill>
                <a:latin typeface="Arial" pitchFamily="34" charset="0"/>
                <a:cs typeface="Arial" pitchFamily="34" charset="0"/>
              </a:rPr>
              <a:t>Kāds ir neparedzēto ietekmju risks? </a:t>
            </a:r>
            <a:endParaRPr lang="lv-LV" sz="6000" dirty="0">
              <a:solidFill>
                <a:srgbClr val="C00000"/>
              </a:solidFill>
              <a:latin typeface="Arial" pitchFamily="34" charset="0"/>
              <a:cs typeface="Arial" pitchFamily="34" charset="0"/>
            </a:endParaRPr>
          </a:p>
          <a:p>
            <a:pPr marL="0" indent="0" algn="just">
              <a:buNone/>
            </a:pPr>
            <a:r>
              <a:rPr lang="lv-LV" sz="6000" dirty="0" smtClean="0">
                <a:latin typeface="Arial" pitchFamily="34" charset="0"/>
                <a:cs typeface="Arial" pitchFamily="34" charset="0"/>
              </a:rPr>
              <a:t>skaidri jāidentificē </a:t>
            </a:r>
            <a:r>
              <a:rPr lang="lv-LV" sz="6000" dirty="0">
                <a:latin typeface="Arial" pitchFamily="34" charset="0"/>
                <a:cs typeface="Arial" pitchFamily="34" charset="0"/>
              </a:rPr>
              <a:t>riski, kas saistīti ar </a:t>
            </a:r>
            <a:r>
              <a:rPr lang="lv-LV" sz="6000" dirty="0" smtClean="0">
                <a:latin typeface="Arial" pitchFamily="34" charset="0"/>
                <a:cs typeface="Arial" pitchFamily="34" charset="0"/>
              </a:rPr>
              <a:t>sākotnējā pieņēmuma </a:t>
            </a:r>
            <a:r>
              <a:rPr lang="lv-LV" sz="6000" dirty="0">
                <a:latin typeface="Arial" pitchFamily="34" charset="0"/>
                <a:cs typeface="Arial" pitchFamily="34" charset="0"/>
              </a:rPr>
              <a:t>iespējamo </a:t>
            </a:r>
            <a:r>
              <a:rPr lang="lv-LV" sz="6000" dirty="0" smtClean="0">
                <a:latin typeface="Arial" pitchFamily="34" charset="0"/>
                <a:cs typeface="Arial" pitchFamily="34" charset="0"/>
              </a:rPr>
              <a:t>falsifikāciju, </a:t>
            </a:r>
            <a:r>
              <a:rPr lang="lv-LV" sz="6000" dirty="0">
                <a:latin typeface="Arial" pitchFamily="34" charset="0"/>
                <a:cs typeface="Arial" pitchFamily="34" charset="0"/>
              </a:rPr>
              <a:t>ietekmju pārraides kanālu darbību, aktieru uzvedību, </a:t>
            </a:r>
            <a:r>
              <a:rPr lang="lv-LV" sz="6000" dirty="0" smtClean="0">
                <a:latin typeface="Arial" pitchFamily="34" charset="0"/>
                <a:cs typeface="Arial" pitchFamily="34" charset="0"/>
              </a:rPr>
              <a:t>ārējo ekonomisko faktoru ietekmes </a:t>
            </a:r>
            <a:r>
              <a:rPr lang="lv-LV" sz="6000" dirty="0">
                <a:latin typeface="Arial" pitchFamily="34" charset="0"/>
                <a:cs typeface="Arial" pitchFamily="34" charset="0"/>
              </a:rPr>
              <a:t>varbūtību, kā arī jāveic patstāvīgs monitorings   </a:t>
            </a:r>
          </a:p>
          <a:p>
            <a:pPr marL="0" indent="0">
              <a:buNone/>
            </a:pPr>
            <a:endParaRPr lang="lv-LV" dirty="0"/>
          </a:p>
        </p:txBody>
      </p:sp>
      <p:sp>
        <p:nvSpPr>
          <p:cNvPr id="4" name="Номер слайда 3"/>
          <p:cNvSpPr>
            <a:spLocks noGrp="1"/>
          </p:cNvSpPr>
          <p:nvPr>
            <p:ph type="sldNum" sz="quarter" idx="12"/>
          </p:nvPr>
        </p:nvSpPr>
        <p:spPr/>
        <p:txBody>
          <a:bodyPr/>
          <a:lstStyle/>
          <a:p>
            <a:pPr>
              <a:defRPr/>
            </a:pPr>
            <a:fld id="{76838B1B-BA8B-41DC-BF38-F707537C1D32}" type="slidenum">
              <a:rPr lang="lv-LV" smtClean="0"/>
              <a:pPr>
                <a:defRPr/>
              </a:pPr>
              <a:t>3</a:t>
            </a:fld>
            <a:endParaRPr lang="lv-LV" dirty="0"/>
          </a:p>
        </p:txBody>
      </p:sp>
      <p:sp>
        <p:nvSpPr>
          <p:cNvPr id="6" name="Rectangular Callout 5"/>
          <p:cNvSpPr/>
          <p:nvPr/>
        </p:nvSpPr>
        <p:spPr>
          <a:xfrm>
            <a:off x="3286200" y="4725144"/>
            <a:ext cx="5400600" cy="187220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dirty="0" smtClean="0"/>
              <a:t>Ir </a:t>
            </a:r>
            <a:r>
              <a:rPr lang="lv-LV" dirty="0"/>
              <a:t>svarīgi sistemātiski vērtēt visu publiskā atbalsta programmu ģimenēm ar bērniem efektivitāti, izmantojot vienotu metodisku instrumentāriju attiecībā </a:t>
            </a:r>
            <a:r>
              <a:rPr lang="lv-LV" dirty="0" smtClean="0"/>
              <a:t>ģimenes </a:t>
            </a:r>
            <a:r>
              <a:rPr lang="lv-LV" dirty="0"/>
              <a:t>labklājības pamatrādītāju monitoringu, un savlaicīgi koriģēt īstenoto politiku, novēršot rādītāju neizpildes risku</a:t>
            </a:r>
          </a:p>
        </p:txBody>
      </p:sp>
    </p:spTree>
    <p:extLst>
      <p:ext uri="{BB962C8B-B14F-4D97-AF65-F5344CB8AC3E}">
        <p14:creationId xmlns:p14="http://schemas.microsoft.com/office/powerpoint/2010/main" val="355002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30</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5" name="Прямоугольник 4"/>
          <p:cNvSpPr/>
          <p:nvPr/>
        </p:nvSpPr>
        <p:spPr>
          <a:xfrm>
            <a:off x="367056" y="501165"/>
            <a:ext cx="8592889" cy="646331"/>
          </a:xfrm>
          <a:prstGeom prst="rect">
            <a:avLst/>
          </a:prstGeom>
        </p:spPr>
        <p:txBody>
          <a:bodyPr wrap="square">
            <a:spAutoFit/>
          </a:bodyPr>
          <a:lstStyle/>
          <a:p>
            <a:pPr algn="just"/>
            <a:r>
              <a:rPr lang="lv-LV" b="1" dirty="0" smtClean="0">
                <a:solidFill>
                  <a:srgbClr val="0070C0"/>
                </a:solidFill>
              </a:rPr>
              <a:t>jāsamazina </a:t>
            </a:r>
            <a:r>
              <a:rPr lang="lv-LV" b="1" dirty="0">
                <a:solidFill>
                  <a:srgbClr val="0070C0"/>
                </a:solidFill>
              </a:rPr>
              <a:t>nabadzības </a:t>
            </a:r>
            <a:r>
              <a:rPr lang="lv-LV" b="1" dirty="0" smtClean="0">
                <a:solidFill>
                  <a:srgbClr val="0070C0"/>
                </a:solidFill>
              </a:rPr>
              <a:t>risks ģimenēm </a:t>
            </a:r>
            <a:r>
              <a:rPr lang="lv-LV" b="1" dirty="0">
                <a:solidFill>
                  <a:srgbClr val="0070C0"/>
                </a:solidFill>
              </a:rPr>
              <a:t>ar bērniem – īpaši daudzbērnu </a:t>
            </a:r>
            <a:r>
              <a:rPr lang="lv-LV" b="1" dirty="0" smtClean="0">
                <a:solidFill>
                  <a:srgbClr val="0070C0"/>
                </a:solidFill>
              </a:rPr>
              <a:t>ģimenēm, pastiprinot attiecīgus fiskālus un pakalpojumu  mehānismus</a:t>
            </a:r>
            <a:endParaRPr lang="lv-LV" b="1" dirty="0">
              <a:solidFill>
                <a:srgbClr val="0070C0"/>
              </a:solidFill>
            </a:endParaRPr>
          </a:p>
        </p:txBody>
      </p:sp>
      <p:sp>
        <p:nvSpPr>
          <p:cNvPr id="8" name="Прямоугольник 7"/>
          <p:cNvSpPr/>
          <p:nvPr/>
        </p:nvSpPr>
        <p:spPr>
          <a:xfrm>
            <a:off x="367056" y="1378066"/>
            <a:ext cx="8592889" cy="1754326"/>
          </a:xfrm>
          <a:prstGeom prst="rect">
            <a:avLst/>
          </a:prstGeom>
        </p:spPr>
        <p:txBody>
          <a:bodyPr wrap="square">
            <a:spAutoFit/>
          </a:bodyPr>
          <a:lstStyle/>
          <a:p>
            <a:pPr marL="285750" indent="-285750" algn="just">
              <a:buFont typeface="Arial" pitchFamily="34" charset="0"/>
              <a:buChar char="•"/>
            </a:pPr>
            <a:r>
              <a:rPr lang="lv-LV" dirty="0" smtClean="0">
                <a:solidFill>
                  <a:srgbClr val="0070C0"/>
                </a:solidFill>
              </a:rPr>
              <a:t>ĢVP diferenciācijas atjaunošana un turpmākā mērķēšana </a:t>
            </a:r>
            <a:endParaRPr lang="lv-LV" dirty="0">
              <a:solidFill>
                <a:srgbClr val="0070C0"/>
              </a:solidFill>
            </a:endParaRPr>
          </a:p>
          <a:p>
            <a:pPr marL="285750" indent="-285750" algn="just">
              <a:buFont typeface="Arial" pitchFamily="34" charset="0"/>
              <a:buChar char="•"/>
            </a:pPr>
            <a:r>
              <a:rPr lang="lv-LV" dirty="0" smtClean="0">
                <a:solidFill>
                  <a:srgbClr val="0070C0"/>
                </a:solidFill>
                <a:latin typeface="Arial" panose="020B0604020202020204" pitchFamily="34" charset="0"/>
                <a:cs typeface="Arial" panose="020B0604020202020204" pitchFamily="34" charset="0"/>
              </a:rPr>
              <a:t>IIN diferencēts atvieglojums atkarībā no bērnu skaita ģimenē</a:t>
            </a:r>
          </a:p>
          <a:p>
            <a:pPr marL="285750" indent="-285750" algn="just">
              <a:buFont typeface="Arial" pitchFamily="34" charset="0"/>
              <a:buChar char="•"/>
            </a:pPr>
            <a:r>
              <a:rPr lang="lv-LV" dirty="0" smtClean="0">
                <a:solidFill>
                  <a:srgbClr val="0070C0"/>
                </a:solidFill>
              </a:rPr>
              <a:t>sadarbībā </a:t>
            </a:r>
            <a:r>
              <a:rPr lang="lv-LV" dirty="0">
                <a:solidFill>
                  <a:srgbClr val="0070C0"/>
                </a:solidFill>
              </a:rPr>
              <a:t>ar pašvaldībām izvērtēt iespēju noteikt daudzbērnu ģimenes u.c. sociāli mazāk aizsargātās ģimenes kā prioritārās kategorijas dažādu pakalpojumu saņemšanai </a:t>
            </a:r>
            <a:endParaRPr lang="lv-LV" dirty="0" smtClean="0">
              <a:solidFill>
                <a:srgbClr val="0070C0"/>
              </a:solidFill>
            </a:endParaRPr>
          </a:p>
          <a:p>
            <a:pPr marL="285750" indent="-285750" algn="just">
              <a:buFont typeface="Arial" pitchFamily="34" charset="0"/>
              <a:buChar char="•"/>
            </a:pPr>
            <a:r>
              <a:rPr lang="lv-LV" dirty="0" smtClean="0">
                <a:solidFill>
                  <a:srgbClr val="0070C0"/>
                </a:solidFill>
              </a:rPr>
              <a:t>Mājokļa programma ģimenēm ar bērniem</a:t>
            </a:r>
            <a:endParaRPr lang="lv-LV" dirty="0">
              <a:solidFill>
                <a:srgbClr val="0070C0"/>
              </a:solidFill>
            </a:endParaRPr>
          </a:p>
        </p:txBody>
      </p:sp>
      <p:sp>
        <p:nvSpPr>
          <p:cNvPr id="9" name="Прямоугольник 8"/>
          <p:cNvSpPr/>
          <p:nvPr/>
        </p:nvSpPr>
        <p:spPr>
          <a:xfrm>
            <a:off x="3563888" y="117793"/>
            <a:ext cx="1842940" cy="430887"/>
          </a:xfrm>
          <a:prstGeom prst="rect">
            <a:avLst/>
          </a:prstGeom>
        </p:spPr>
        <p:txBody>
          <a:bodyPr wrap="none">
            <a:spAutoFit/>
          </a:bodyPr>
          <a:lstStyle/>
          <a:p>
            <a:r>
              <a:rPr lang="lv-LV" sz="2200" b="1" dirty="0">
                <a:latin typeface="+mj-lt"/>
              </a:rPr>
              <a:t>PRIEKŠLIKUMI</a:t>
            </a:r>
            <a:endParaRPr lang="lv-LV" sz="2200" dirty="0">
              <a:latin typeface="+mj-lt"/>
            </a:endParaRPr>
          </a:p>
        </p:txBody>
      </p:sp>
    </p:spTree>
    <p:extLst>
      <p:ext uri="{BB962C8B-B14F-4D97-AF65-F5344CB8AC3E}">
        <p14:creationId xmlns:p14="http://schemas.microsoft.com/office/powerpoint/2010/main" val="182156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31</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13" name="Rectangle 3"/>
          <p:cNvSpPr txBox="1">
            <a:spLocks/>
          </p:cNvSpPr>
          <p:nvPr/>
        </p:nvSpPr>
        <p:spPr>
          <a:xfrm>
            <a:off x="128874" y="564343"/>
            <a:ext cx="8712968" cy="47368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lnSpc>
                <a:spcPct val="80000"/>
              </a:lnSpc>
              <a:buNone/>
            </a:pPr>
            <a:r>
              <a:rPr lang="lv-LV" sz="1800" b="1" dirty="0">
                <a:solidFill>
                  <a:srgbClr val="0070C0"/>
                </a:solidFill>
                <a:latin typeface="Tahoma" panose="020B0604030504040204" pitchFamily="34" charset="0"/>
              </a:rPr>
              <a:t>Pasākumi alternatīvo ģimenes aprūpes formu attīstībai 2015.gadā</a:t>
            </a:r>
            <a:endParaRPr lang="lv-LV" sz="1800" b="1" dirty="0" smtClean="0">
              <a:solidFill>
                <a:srgbClr val="0070C0"/>
              </a:solidFill>
              <a:latin typeface="Arial" pitchFamily="34" charset="0"/>
              <a:cs typeface="Arial" pitchFamily="34" charset="0"/>
            </a:endParaRPr>
          </a:p>
          <a:p>
            <a:pPr marL="342900" lvl="1" indent="-342900" algn="just">
              <a:lnSpc>
                <a:spcPct val="80000"/>
              </a:lnSpc>
              <a:buFont typeface="Arial" panose="020B0604020202020204" pitchFamily="34" charset="0"/>
              <a:buChar char="•"/>
            </a:pPr>
            <a:endParaRPr lang="lv-LV" sz="1800" dirty="0" smtClean="0">
              <a:latin typeface="Arial" pitchFamily="34" charset="0"/>
              <a:cs typeface="Arial" pitchFamily="34" charset="0"/>
            </a:endParaRPr>
          </a:p>
          <a:p>
            <a:pPr algn="just">
              <a:lnSpc>
                <a:spcPct val="80000"/>
              </a:lnSpc>
            </a:pPr>
            <a:endParaRPr lang="da-DK" sz="1800" dirty="0">
              <a:latin typeface="Arial" pitchFamily="34" charset="0"/>
              <a:cs typeface="Arial" pitchFamily="34" charset="0"/>
            </a:endParaRPr>
          </a:p>
          <a:p>
            <a:pPr marL="457200" lvl="1" indent="0">
              <a:lnSpc>
                <a:spcPct val="80000"/>
              </a:lnSpc>
              <a:buNone/>
            </a:pPr>
            <a:endParaRPr lang="lv-LV" sz="1800" dirty="0">
              <a:latin typeface="Arial" pitchFamily="34" charset="0"/>
              <a:cs typeface="Arial" pitchFamily="34" charset="0"/>
            </a:endParaRPr>
          </a:p>
          <a:p>
            <a:pPr marL="457200" lvl="1" indent="0">
              <a:lnSpc>
                <a:spcPct val="80000"/>
              </a:lnSpc>
              <a:buNone/>
            </a:pPr>
            <a:endParaRPr lang="lv-LV" sz="1800" dirty="0">
              <a:latin typeface="Arial" pitchFamily="34" charset="0"/>
              <a:cs typeface="Arial" pitchFamily="34" charset="0"/>
            </a:endParaRPr>
          </a:p>
        </p:txBody>
      </p:sp>
      <p:sp>
        <p:nvSpPr>
          <p:cNvPr id="7" name="Прямоугольник 6"/>
          <p:cNvSpPr/>
          <p:nvPr/>
        </p:nvSpPr>
        <p:spPr>
          <a:xfrm>
            <a:off x="3563888" y="117793"/>
            <a:ext cx="1842940" cy="430887"/>
          </a:xfrm>
          <a:prstGeom prst="rect">
            <a:avLst/>
          </a:prstGeom>
        </p:spPr>
        <p:txBody>
          <a:bodyPr wrap="none">
            <a:spAutoFit/>
          </a:bodyPr>
          <a:lstStyle/>
          <a:p>
            <a:r>
              <a:rPr lang="lv-LV" sz="2200" b="1" dirty="0">
                <a:latin typeface="+mj-lt"/>
              </a:rPr>
              <a:t>PRIEKŠLIKUMI</a:t>
            </a:r>
            <a:endParaRPr lang="lv-LV" sz="2200" dirty="0">
              <a:latin typeface="+mj-lt"/>
            </a:endParaRP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1038242841"/>
              </p:ext>
            </p:extLst>
          </p:nvPr>
        </p:nvGraphicFramePr>
        <p:xfrm>
          <a:off x="457200" y="908720"/>
          <a:ext cx="8229600" cy="4968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8208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772400" cy="2730425"/>
          </a:xfrm>
        </p:spPr>
        <p:txBody>
          <a:bodyPr>
            <a:normAutofit/>
          </a:bodyPr>
          <a:lstStyle/>
          <a:p>
            <a:pPr algn="ctr" eaLnBrk="1" fontAlgn="auto" hangingPunct="1">
              <a:spcAft>
                <a:spcPts val="0"/>
              </a:spcAft>
              <a:defRPr/>
            </a:pPr>
            <a:r>
              <a:rPr lang="lv-LV" sz="4400" b="1" i="1" dirty="0" smtClean="0">
                <a:solidFill>
                  <a:srgbClr val="008000"/>
                </a:solidFill>
                <a:effectLst>
                  <a:outerShdw blurRad="38100" dist="38100" dir="2700000" algn="tl">
                    <a:srgbClr val="000000">
                      <a:alpha val="43137"/>
                    </a:srgbClr>
                  </a:outerShdw>
                  <a:reflection blurRad="12700" stA="48000" endA="300" endPos="55000" dir="5400000" sy="-90000" algn="bl" rotWithShape="0"/>
                </a:effectLst>
              </a:rPr>
              <a:t>Paldies par uzmanību!</a:t>
            </a:r>
            <a:endParaRPr lang="lv-LV" sz="4400" b="1" i="1" dirty="0">
              <a:solidFill>
                <a:srgbClr val="008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Slide Number Placeholder 2"/>
          <p:cNvSpPr>
            <a:spLocks noGrp="1"/>
          </p:cNvSpPr>
          <p:nvPr>
            <p:ph type="sldNum" sz="quarter" idx="12"/>
          </p:nvPr>
        </p:nvSpPr>
        <p:spPr/>
        <p:txBody>
          <a:bodyPr/>
          <a:lstStyle/>
          <a:p>
            <a:pPr>
              <a:defRPr/>
            </a:pPr>
            <a:fld id="{0BFE2302-CC0F-4020-A46D-A34445E87FE7}" type="slidenum">
              <a:rPr lang="lv-LV"/>
              <a:pPr>
                <a:defRPr/>
              </a:pPr>
              <a:t>32</a:t>
            </a:fld>
            <a:endParaRPr lang="lv-LV" dirty="0"/>
          </a:p>
        </p:txBody>
      </p:sp>
      <p:sp>
        <p:nvSpPr>
          <p:cNvPr id="5" name="Virsraksts 4"/>
          <p:cNvSpPr txBox="1">
            <a:spLocks/>
          </p:cNvSpPr>
          <p:nvPr/>
        </p:nvSpPr>
        <p:spPr>
          <a:xfrm>
            <a:off x="2951820" y="2492896"/>
            <a:ext cx="3096344" cy="8983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lv-LV" sz="1300" dirty="0">
              <a:solidFill>
                <a:srgbClr val="005927"/>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1"/>
          <p:cNvSpPr/>
          <p:nvPr/>
        </p:nvSpPr>
        <p:spPr>
          <a:xfrm>
            <a:off x="2195736" y="3800108"/>
            <a:ext cx="4608512" cy="1815882"/>
          </a:xfrm>
          <a:prstGeom prst="rect">
            <a:avLst/>
          </a:prstGeom>
        </p:spPr>
        <p:txBody>
          <a:bodyPr wrap="square">
            <a:spAutoFit/>
          </a:bodyPr>
          <a:lstStyle/>
          <a:p>
            <a:pPr lvl="0" algn="ctr"/>
            <a:r>
              <a:rPr lang="lv-LV" sz="1600" dirty="0" smtClean="0">
                <a:solidFill>
                  <a:srgbClr val="005927"/>
                </a:solidFill>
                <a:latin typeface="Tahoma" panose="020B0604030504040204" pitchFamily="34" charset="0"/>
                <a:ea typeface="Tahoma" panose="020B0604030504040204" pitchFamily="34" charset="0"/>
                <a:cs typeface="Tahoma" panose="020B0604030504040204" pitchFamily="34" charset="0"/>
                <a:hlinkClick r:id="rId2"/>
              </a:rPr>
              <a:t>www.lm.gov.lv</a:t>
            </a:r>
            <a:endParaRPr lang="lv-LV" sz="1600" dirty="0" smtClean="0">
              <a:solidFill>
                <a:srgbClr val="005927"/>
              </a:solidFill>
              <a:latin typeface="Tahoma" panose="020B0604030504040204" pitchFamily="34" charset="0"/>
              <a:ea typeface="Tahoma" panose="020B0604030504040204" pitchFamily="34" charset="0"/>
              <a:cs typeface="Tahoma" panose="020B0604030504040204" pitchFamily="34" charset="0"/>
            </a:endParaRPr>
          </a:p>
          <a:p>
            <a:pPr lvl="0" algn="ctr"/>
            <a:endParaRPr lang="lv-LV" sz="800" dirty="0">
              <a:solidFill>
                <a:srgbClr val="005927"/>
              </a:solidFill>
              <a:latin typeface="Tahoma" panose="020B0604030504040204" pitchFamily="34" charset="0"/>
              <a:ea typeface="Tahoma" panose="020B0604030504040204" pitchFamily="34" charset="0"/>
              <a:cs typeface="Tahoma" panose="020B0604030504040204" pitchFamily="34" charset="0"/>
            </a:endParaRPr>
          </a:p>
          <a:p>
            <a:pPr lvl="0" algn="ctr"/>
            <a:r>
              <a:rPr lang="lv-LV" sz="1600" dirty="0">
                <a:solidFill>
                  <a:srgbClr val="005927"/>
                </a:solidFill>
                <a:latin typeface="Tahoma" panose="020B0604030504040204" pitchFamily="34" charset="0"/>
                <a:ea typeface="Tahoma" panose="020B0604030504040204" pitchFamily="34" charset="0"/>
                <a:cs typeface="Tahoma" panose="020B0604030504040204" pitchFamily="34" charset="0"/>
              </a:rPr>
              <a:t>Twitter:@</a:t>
            </a:r>
            <a:r>
              <a:rPr lang="lv-LV" sz="1600" dirty="0" smtClean="0">
                <a:solidFill>
                  <a:srgbClr val="005927"/>
                </a:solidFill>
                <a:latin typeface="Tahoma" panose="020B0604030504040204" pitchFamily="34" charset="0"/>
                <a:ea typeface="Tahoma" panose="020B0604030504040204" pitchFamily="34" charset="0"/>
                <a:cs typeface="Tahoma" panose="020B0604030504040204" pitchFamily="34" charset="0"/>
              </a:rPr>
              <a:t>Lab_min</a:t>
            </a:r>
          </a:p>
          <a:p>
            <a:pPr lvl="0" algn="ctr"/>
            <a:endParaRPr lang="lv-LV" sz="800" dirty="0">
              <a:solidFill>
                <a:srgbClr val="005927"/>
              </a:solidFill>
              <a:latin typeface="Tahoma" panose="020B0604030504040204" pitchFamily="34" charset="0"/>
              <a:ea typeface="Tahoma" panose="020B0604030504040204" pitchFamily="34" charset="0"/>
              <a:cs typeface="Tahoma" panose="020B0604030504040204" pitchFamily="34" charset="0"/>
            </a:endParaRPr>
          </a:p>
          <a:p>
            <a:pPr lvl="0" algn="ctr"/>
            <a:r>
              <a:rPr lang="lv-LV" sz="1600" dirty="0" smtClean="0">
                <a:solidFill>
                  <a:srgbClr val="005927"/>
                </a:solidFill>
                <a:latin typeface="Tahoma" panose="020B0604030504040204" pitchFamily="34" charset="0"/>
                <a:ea typeface="Tahoma" panose="020B0604030504040204" pitchFamily="34" charset="0"/>
                <a:cs typeface="Tahoma" panose="020B0604030504040204" pitchFamily="34" charset="0"/>
              </a:rPr>
              <a:t>Flickr.com:Labklajibas_ministrija</a:t>
            </a:r>
          </a:p>
          <a:p>
            <a:pPr lvl="0" algn="ctr"/>
            <a:endParaRPr lang="lv-LV" sz="800" dirty="0">
              <a:solidFill>
                <a:srgbClr val="005927"/>
              </a:solidFill>
              <a:latin typeface="Tahoma" panose="020B0604030504040204" pitchFamily="34" charset="0"/>
              <a:ea typeface="Tahoma" panose="020B0604030504040204" pitchFamily="34" charset="0"/>
              <a:cs typeface="Tahoma" panose="020B0604030504040204" pitchFamily="34" charset="0"/>
            </a:endParaRPr>
          </a:p>
          <a:p>
            <a:pPr lvl="0" algn="ctr"/>
            <a:r>
              <a:rPr lang="lv-LV" sz="1600" dirty="0" smtClean="0">
                <a:solidFill>
                  <a:srgbClr val="005927"/>
                </a:solidFill>
                <a:latin typeface="Tahoma" panose="020B0604030504040204" pitchFamily="34" charset="0"/>
                <a:ea typeface="Tahoma" panose="020B0604030504040204" pitchFamily="34" charset="0"/>
                <a:cs typeface="Tahoma" panose="020B0604030504040204" pitchFamily="34" charset="0"/>
              </a:rPr>
              <a:t>Youtube.com/labklajibasministrija</a:t>
            </a:r>
          </a:p>
          <a:p>
            <a:pPr lvl="0" algn="ctr"/>
            <a:endParaRPr lang="lv-LV" sz="800" dirty="0">
              <a:solidFill>
                <a:srgbClr val="005927"/>
              </a:solidFill>
              <a:latin typeface="Tahoma" panose="020B0604030504040204" pitchFamily="34" charset="0"/>
              <a:ea typeface="Tahoma" panose="020B0604030504040204" pitchFamily="34" charset="0"/>
              <a:cs typeface="Tahoma" panose="020B0604030504040204" pitchFamily="34" charset="0"/>
            </a:endParaRPr>
          </a:p>
          <a:p>
            <a:pPr lvl="0" algn="ctr"/>
            <a:r>
              <a:rPr lang="lv-LV" sz="1600" dirty="0">
                <a:solidFill>
                  <a:srgbClr val="005927"/>
                </a:solidFill>
                <a:latin typeface="Tahoma" panose="020B0604030504040204" pitchFamily="34" charset="0"/>
                <a:ea typeface="Tahoma" panose="020B0604030504040204" pitchFamily="34" charset="0"/>
                <a:cs typeface="Tahoma" panose="020B0604030504040204" pitchFamily="34" charset="0"/>
              </a:rPr>
              <a:t>Draugiem.lv/labklajiba</a:t>
            </a:r>
          </a:p>
        </p:txBody>
      </p:sp>
      <p:sp>
        <p:nvSpPr>
          <p:cNvPr id="8" name="Прямоугольник 7"/>
          <p:cNvSpPr/>
          <p:nvPr/>
        </p:nvSpPr>
        <p:spPr>
          <a:xfrm>
            <a:off x="4071829" y="3430776"/>
            <a:ext cx="856325" cy="369332"/>
          </a:xfrm>
          <a:prstGeom prst="rect">
            <a:avLst/>
          </a:prstGeom>
        </p:spPr>
        <p:txBody>
          <a:bodyPr wrap="none">
            <a:spAutoFit/>
          </a:bodyPr>
          <a:lstStyle/>
          <a:p>
            <a:r>
              <a:rPr lang="lv-LV" dirty="0">
                <a:solidFill>
                  <a:srgbClr val="005927"/>
                </a:solidFill>
                <a:latin typeface="Tahoma" panose="020B0604030504040204" pitchFamily="34" charset="0"/>
                <a:ea typeface="Tahoma" panose="020B0604030504040204" pitchFamily="34" charset="0"/>
                <a:cs typeface="Tahoma" panose="020B0604030504040204" pitchFamily="34" charset="0"/>
              </a:rPr>
              <a:t>Uzzini: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477836"/>
          </a:xfrm>
        </p:spPr>
        <p:txBody>
          <a:bodyPr>
            <a:normAutofit fontScale="90000"/>
          </a:bodyPr>
          <a:lstStyle/>
          <a:p>
            <a:pPr algn="ctr">
              <a:defRPr/>
            </a:pPr>
            <a:r>
              <a:rPr lang="lv-LV" sz="2700" b="1" dirty="0" smtClean="0"/>
              <a:t/>
            </a:r>
            <a:br>
              <a:rPr lang="lv-LV" sz="2700" b="1" dirty="0" smtClean="0"/>
            </a:br>
            <a:r>
              <a:rPr lang="lv-LV" sz="2700" b="1" dirty="0" smtClean="0"/>
              <a:t> </a:t>
            </a:r>
            <a:br>
              <a:rPr lang="lv-LV" sz="2700" b="1" dirty="0" smtClean="0"/>
            </a:br>
            <a:r>
              <a:rPr lang="lv-LV" sz="2700" b="1" dirty="0" smtClean="0"/>
              <a:t>OECD redzējums - </a:t>
            </a:r>
            <a:r>
              <a:rPr lang="lv-LV" sz="2700" b="1" i="1" dirty="0" smtClean="0"/>
              <a:t>k</a:t>
            </a:r>
            <a:r>
              <a:rPr lang="lv-LV" sz="2400" b="1" i="1" dirty="0" smtClean="0">
                <a:effectLst/>
              </a:rPr>
              <a:t>ādam ir jābūt </a:t>
            </a:r>
            <a:r>
              <a:rPr lang="lv-LV" sz="2400" b="1" i="1" dirty="0">
                <a:effectLst/>
              </a:rPr>
              <a:t>sociālās politikas </a:t>
            </a:r>
            <a:r>
              <a:rPr lang="lv-LV" sz="2400" b="1" i="1" dirty="0" smtClean="0">
                <a:effectLst/>
              </a:rPr>
              <a:t>dizainam, lai tā </a:t>
            </a:r>
            <a:r>
              <a:rPr lang="lv-LV" sz="2400" b="1" i="1" dirty="0" err="1" smtClean="0">
                <a:effectLst/>
              </a:rPr>
              <a:t>poiztīvi</a:t>
            </a:r>
            <a:r>
              <a:rPr lang="lv-LV" sz="2400" b="1" i="1" dirty="0" smtClean="0">
                <a:effectLst/>
              </a:rPr>
              <a:t> ietekmētu bērnu labklājību?</a:t>
            </a: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4</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3" name="Прямоугольник 2"/>
          <p:cNvSpPr/>
          <p:nvPr/>
        </p:nvSpPr>
        <p:spPr>
          <a:xfrm>
            <a:off x="179512" y="711391"/>
            <a:ext cx="8808913" cy="5632311"/>
          </a:xfrm>
          <a:prstGeom prst="rect">
            <a:avLst/>
          </a:prstGeom>
        </p:spPr>
        <p:txBody>
          <a:bodyPr wrap="square">
            <a:spAutoFit/>
          </a:bodyPr>
          <a:lstStyle/>
          <a:p>
            <a:pPr algn="ctr"/>
            <a:r>
              <a:rPr lang="lv-LV" b="1" dirty="0">
                <a:solidFill>
                  <a:srgbClr val="C00000"/>
                </a:solidFill>
              </a:rPr>
              <a:t>Ideālās sociālās politikas un sociālās drošības sistēmas nav! </a:t>
            </a:r>
          </a:p>
          <a:p>
            <a:pPr marL="342900" indent="-342900" algn="just">
              <a:buFont typeface="Arial" pitchFamily="34" charset="0"/>
              <a:buChar char="•"/>
            </a:pPr>
            <a:r>
              <a:rPr lang="lv-LV" dirty="0"/>
              <a:t>tas atkarīgs no sistēmas pārklājuma, līdzsvara starp optimālo resursu piešķiršanu un mērķgrupu vajadzību apmierināšanu, kā arī spējas reaģēt uz mainīgiem ekonomiskiem apstākļiem</a:t>
            </a:r>
          </a:p>
          <a:p>
            <a:pPr marL="342900" indent="-342900" algn="just">
              <a:buFont typeface="Arial" pitchFamily="34" charset="0"/>
              <a:buChar char="•"/>
            </a:pPr>
            <a:r>
              <a:rPr lang="lv-LV" dirty="0"/>
              <a:t>ņemot vērā, ka šobrīd valstij periodiski jāīsteno krīzes scenārijs, jānovērš sabiedrības novecošanās, depopulācijas, un imigrācijas sekas, mūsdienu sociālā politika ir saistīta ar «iespējošanas» (enabling) jeb traucējumu novēršanas taktiku</a:t>
            </a:r>
          </a:p>
          <a:p>
            <a:pPr algn="just"/>
            <a:r>
              <a:rPr lang="lv-LV" dirty="0">
                <a:solidFill>
                  <a:srgbClr val="C00000"/>
                </a:solidFill>
              </a:rPr>
              <a:t>OECD valstīs šī politika pamatā izpaužas trīs aspektos</a:t>
            </a:r>
            <a:r>
              <a:rPr lang="lv-LV" dirty="0"/>
              <a:t>:</a:t>
            </a:r>
          </a:p>
          <a:p>
            <a:pPr marL="342900" indent="-342900" algn="just">
              <a:buFont typeface="Arial" pitchFamily="34" charset="0"/>
              <a:buChar char="•"/>
            </a:pPr>
            <a:r>
              <a:rPr lang="lv-LV" i="1" dirty="0">
                <a:solidFill>
                  <a:srgbClr val="0070C0"/>
                </a:solidFill>
              </a:rPr>
              <a:t>bezdarba apkarošana un aktīva nodarbinātības politika</a:t>
            </a:r>
          </a:p>
          <a:p>
            <a:pPr marL="342900" indent="-342900" algn="just">
              <a:buFont typeface="Arial" pitchFamily="34" charset="0"/>
              <a:buChar char="•"/>
            </a:pPr>
            <a:r>
              <a:rPr lang="lv-LV" i="1" dirty="0">
                <a:solidFill>
                  <a:srgbClr val="0070C0"/>
                </a:solidFill>
              </a:rPr>
              <a:t>atbalsta saņēmēju sadalījums pēc viņu iekļaušanās iespējām, aktivizēšanas pasākumi un atbalsta programmas, kas balstītas uz ienākumu novērtējumu  </a:t>
            </a:r>
          </a:p>
          <a:p>
            <a:pPr marL="342900" indent="-342900" algn="just">
              <a:buFont typeface="Arial" pitchFamily="34" charset="0"/>
              <a:buChar char="•"/>
            </a:pPr>
            <a:r>
              <a:rPr lang="lv-LV" i="1" dirty="0">
                <a:solidFill>
                  <a:srgbClr val="0070C0"/>
                </a:solidFill>
              </a:rPr>
              <a:t>progresīvās nodokļu atvieglojumu sistēmas* </a:t>
            </a:r>
          </a:p>
          <a:p>
            <a:pPr algn="just"/>
            <a:r>
              <a:rPr lang="lv-LV" dirty="0">
                <a:solidFill>
                  <a:srgbClr val="C00000"/>
                </a:solidFill>
              </a:rPr>
              <a:t>OECD 2013.gada salīdzinošās analīzes** dati apstiprina:</a:t>
            </a:r>
          </a:p>
          <a:p>
            <a:pPr marL="285750" indent="-285750" algn="just">
              <a:buFont typeface="Arial" pitchFamily="34" charset="0"/>
              <a:buChar char="•"/>
            </a:pPr>
            <a:r>
              <a:rPr lang="lv-LV" dirty="0"/>
              <a:t>ģimenes jomā ir efektīvi kombinēt sociālās politikas aktivitātes, apvienojot naudas atbalsta pasākumus ar atvaļinājumu sistēmu </a:t>
            </a:r>
            <a:r>
              <a:rPr lang="lv-LV" dirty="0" smtClean="0"/>
              <a:t>un bērnu aprūpes </a:t>
            </a:r>
            <a:r>
              <a:rPr lang="lv-LV" dirty="0"/>
              <a:t>pakalpojumu </a:t>
            </a:r>
            <a:r>
              <a:rPr lang="lv-LV" dirty="0" smtClean="0"/>
              <a:t>pilnveidošanu (</a:t>
            </a:r>
            <a:r>
              <a:rPr lang="lv-LV" dirty="0" err="1" smtClean="0"/>
              <a:t>difersifikāciju</a:t>
            </a:r>
            <a:r>
              <a:rPr lang="lv-LV" dirty="0" smtClean="0"/>
              <a:t> un pieejamību)</a:t>
            </a:r>
          </a:p>
          <a:p>
            <a:pPr marL="285750" indent="-285750" algn="just">
              <a:buFont typeface="Arial" pitchFamily="34" charset="0"/>
              <a:buChar char="•"/>
            </a:pPr>
            <a:r>
              <a:rPr lang="lv-LV" dirty="0" smtClean="0"/>
              <a:t>ģimenes </a:t>
            </a:r>
            <a:r>
              <a:rPr lang="lv-LV" dirty="0"/>
              <a:t>pabalsti būtiski neuzlabo bērnu kopējo labklājību; pārsvarā tā palielināma nabadzības samazināšanas pasākumu ietvaros, veicinot nodarbinātību, aprūpes un veselības pakalpojumu pieejamību </a:t>
            </a:r>
          </a:p>
          <a:p>
            <a:pPr algn="just"/>
            <a:endParaRPr lang="lv-LV" dirty="0" smtClean="0"/>
          </a:p>
        </p:txBody>
      </p:sp>
      <p:sp>
        <p:nvSpPr>
          <p:cNvPr id="5" name="Прямоугольник 4"/>
          <p:cNvSpPr/>
          <p:nvPr/>
        </p:nvSpPr>
        <p:spPr>
          <a:xfrm>
            <a:off x="311344" y="6473825"/>
            <a:ext cx="8509127" cy="400110"/>
          </a:xfrm>
          <a:prstGeom prst="rect">
            <a:avLst/>
          </a:prstGeom>
        </p:spPr>
        <p:txBody>
          <a:bodyPr wrap="square">
            <a:spAutoFit/>
          </a:bodyPr>
          <a:lstStyle/>
          <a:p>
            <a:r>
              <a:rPr lang="lv-LV" sz="1000" i="1" dirty="0" smtClean="0">
                <a:solidFill>
                  <a:schemeClr val="bg1"/>
                </a:solidFill>
              </a:rPr>
              <a:t>*</a:t>
            </a:r>
            <a:r>
              <a:rPr lang="en-US" sz="1000" i="1" dirty="0" smtClean="0">
                <a:solidFill>
                  <a:schemeClr val="bg1"/>
                </a:solidFill>
              </a:rPr>
              <a:t>Transformation </a:t>
            </a:r>
            <a:r>
              <a:rPr lang="en-US" sz="1000" i="1" dirty="0">
                <a:solidFill>
                  <a:schemeClr val="bg1"/>
                </a:solidFill>
              </a:rPr>
              <a:t>of the Welfare State: The Silent Surrender of Public Responsibility. By Neil Gilbert. Oxford University Press, </a:t>
            </a:r>
            <a:r>
              <a:rPr lang="en-US" sz="1000" i="1" dirty="0" smtClean="0">
                <a:solidFill>
                  <a:schemeClr val="bg1"/>
                </a:solidFill>
              </a:rPr>
              <a:t>2002</a:t>
            </a:r>
            <a:endParaRPr lang="lv-LV" sz="1000" i="1" dirty="0" smtClean="0">
              <a:solidFill>
                <a:schemeClr val="bg1"/>
              </a:solidFill>
            </a:endParaRPr>
          </a:p>
          <a:p>
            <a:r>
              <a:rPr lang="lv-LV" sz="1000" i="1" dirty="0" smtClean="0">
                <a:solidFill>
                  <a:schemeClr val="bg1"/>
                </a:solidFill>
              </a:rPr>
              <a:t>** OECD, </a:t>
            </a:r>
            <a:r>
              <a:rPr lang="en-US" sz="1000" i="1" dirty="0">
                <a:solidFill>
                  <a:schemeClr val="bg1"/>
                </a:solidFill>
              </a:rPr>
              <a:t>COMPARING THE EFFECTIVENESS &amp; EFFICIENCY OF FAMILY CASH BENEFITS &amp; </a:t>
            </a:r>
            <a:r>
              <a:rPr lang="en-US" sz="1000" i="1" dirty="0" smtClean="0">
                <a:solidFill>
                  <a:schemeClr val="bg1"/>
                </a:solidFill>
              </a:rPr>
              <a:t>SERVICES</a:t>
            </a:r>
            <a:r>
              <a:rPr lang="lv-LV" sz="1000" i="1" dirty="0" smtClean="0">
                <a:solidFill>
                  <a:schemeClr val="bg1"/>
                </a:solidFill>
              </a:rPr>
              <a:t>, 15.11.2013. </a:t>
            </a:r>
            <a:endParaRPr lang="lv-LV" sz="1000" i="1" dirty="0">
              <a:solidFill>
                <a:schemeClr val="bg1"/>
              </a:solidFill>
            </a:endParaRPr>
          </a:p>
        </p:txBody>
      </p:sp>
      <p:sp>
        <p:nvSpPr>
          <p:cNvPr id="6" name="Прямоугольная выноска 5"/>
          <p:cNvSpPr/>
          <p:nvPr/>
        </p:nvSpPr>
        <p:spPr>
          <a:xfrm>
            <a:off x="2783768" y="3645024"/>
            <a:ext cx="6120680" cy="2828801"/>
          </a:xfrm>
          <a:prstGeom prst="wedgeRectCallout">
            <a:avLst>
              <a:gd name="adj1" fmla="val -21086"/>
              <a:gd name="adj2" fmla="val 54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lv-LV" sz="1600" dirty="0" smtClean="0"/>
              <a:t>sieviešu </a:t>
            </a:r>
            <a:r>
              <a:rPr lang="lv-LV" sz="1600" dirty="0"/>
              <a:t>nodarbinātības augsts līmenis determinē bērnu nabadzības līmeņa </a:t>
            </a:r>
            <a:r>
              <a:rPr lang="lv-LV" sz="1600" dirty="0" smtClean="0"/>
              <a:t>samazināšanos</a:t>
            </a:r>
          </a:p>
          <a:p>
            <a:pPr marL="285750" indent="-285750" algn="just">
              <a:buFont typeface="Arial" pitchFamily="34" charset="0"/>
              <a:buChar char="•"/>
            </a:pPr>
            <a:r>
              <a:rPr lang="lv-LV" sz="1600" dirty="0" smtClean="0"/>
              <a:t>18 </a:t>
            </a:r>
            <a:r>
              <a:rPr lang="lv-LV" sz="1600" dirty="0"/>
              <a:t>OECD valstu datu regresijas (cross-sectional </a:t>
            </a:r>
            <a:r>
              <a:rPr lang="lv-LV" sz="1600" dirty="0" smtClean="0"/>
              <a:t>TSCS) </a:t>
            </a:r>
            <a:r>
              <a:rPr lang="lv-LV" sz="1600" dirty="0"/>
              <a:t>analīze starp 1970. un </a:t>
            </a:r>
            <a:r>
              <a:rPr lang="lv-LV" sz="1600" dirty="0" smtClean="0"/>
              <a:t>2000.gadiem </a:t>
            </a:r>
            <a:r>
              <a:rPr lang="lv-LV" sz="1600" dirty="0"/>
              <a:t>apliecina, ka pastāv stingra korelācija starp divu pelnītāju atbalsta politiku, sieviešu nodarbinātības </a:t>
            </a:r>
            <a:r>
              <a:rPr lang="lv-LV" sz="1600" dirty="0" smtClean="0"/>
              <a:t>rezultātiem, summāro </a:t>
            </a:r>
            <a:r>
              <a:rPr lang="lv-LV" sz="1600" dirty="0"/>
              <a:t>dzimstības </a:t>
            </a:r>
            <a:r>
              <a:rPr lang="lv-LV" sz="1600" dirty="0" smtClean="0"/>
              <a:t>koeficientu un bērnu labklājību</a:t>
            </a:r>
          </a:p>
          <a:p>
            <a:pPr marL="285750" indent="-285750" algn="just">
              <a:buFont typeface="Arial" pitchFamily="34" charset="0"/>
              <a:buChar char="•"/>
            </a:pPr>
            <a:r>
              <a:rPr lang="lv-LV" sz="1600" dirty="0"/>
              <a:t>efektīva pabalstu sistēma bērniem no gada vecuma un apmaksāto bērnu aprūpes pakalpojumu pieejamība bērniem līdz trīs gadu vecumam intensīvāk veicina </a:t>
            </a:r>
            <a:r>
              <a:rPr lang="lv-LV" sz="1600" dirty="0" smtClean="0"/>
              <a:t>bērna labklājību </a:t>
            </a:r>
            <a:r>
              <a:rPr lang="lv-LV" sz="1600" dirty="0"/>
              <a:t>nekā dažādu vienreizēju un īslaicīgu pabalstu </a:t>
            </a:r>
            <a:r>
              <a:rPr lang="lv-LV" sz="1600" dirty="0" smtClean="0"/>
              <a:t>piešķiršana</a:t>
            </a:r>
          </a:p>
        </p:txBody>
      </p:sp>
    </p:spTree>
    <p:extLst>
      <p:ext uri="{BB962C8B-B14F-4D97-AF65-F5344CB8AC3E}">
        <p14:creationId xmlns:p14="http://schemas.microsoft.com/office/powerpoint/2010/main" val="186459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477836"/>
          </a:xfrm>
        </p:spPr>
        <p:txBody>
          <a:bodyPr>
            <a:normAutofit fontScale="90000"/>
          </a:bodyPr>
          <a:lstStyle/>
          <a:p>
            <a:pPr algn="ctr">
              <a:defRPr/>
            </a:pPr>
            <a:r>
              <a:rPr lang="lv-LV" sz="2700" b="1" dirty="0" smtClean="0"/>
              <a:t/>
            </a:r>
            <a:br>
              <a:rPr lang="lv-LV" sz="2700" b="1" dirty="0" smtClean="0"/>
            </a:br>
            <a:r>
              <a:rPr lang="lv-LV" sz="2700" b="1" dirty="0" smtClean="0"/>
              <a:t> </a:t>
            </a:r>
            <a:br>
              <a:rPr lang="lv-LV" sz="2700" b="1" dirty="0" smtClean="0"/>
            </a:br>
            <a:r>
              <a:rPr lang="lv-LV" sz="2700" b="1" dirty="0" smtClean="0"/>
              <a:t>K</a:t>
            </a:r>
            <a:r>
              <a:rPr lang="lv-LV" sz="2400" b="1" dirty="0" smtClean="0">
                <a:effectLst/>
              </a:rPr>
              <a:t>ombinētās sociālās politikas intervences 2013.-2014.gadā</a:t>
            </a: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5</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3" name="Прямоугольник 2"/>
          <p:cNvSpPr/>
          <p:nvPr/>
        </p:nvSpPr>
        <p:spPr>
          <a:xfrm>
            <a:off x="323528" y="980728"/>
            <a:ext cx="8664897" cy="4801314"/>
          </a:xfrm>
          <a:prstGeom prst="rect">
            <a:avLst/>
          </a:prstGeom>
        </p:spPr>
        <p:txBody>
          <a:bodyPr wrap="square">
            <a:spAutoFit/>
          </a:bodyPr>
          <a:lstStyle/>
          <a:p>
            <a:pPr algn="just"/>
            <a:r>
              <a:rPr lang="lv-LV" b="1" i="1" dirty="0">
                <a:solidFill>
                  <a:srgbClr val="C00000"/>
                </a:solidFill>
              </a:rPr>
              <a:t>23.10.2012. Vienošanās protokols par valsts atbalstu dzimstības veicināšanai un ģimenēm ar bērniem</a:t>
            </a:r>
          </a:p>
          <a:p>
            <a:pPr marL="285750" lvl="0" indent="-285750" algn="just">
              <a:buFont typeface="Arial" pitchFamily="34" charset="0"/>
              <a:buChar char="•"/>
            </a:pPr>
            <a:r>
              <a:rPr lang="lv-LV" dirty="0"/>
              <a:t>BKP un VP apmēru palielināšana </a:t>
            </a:r>
          </a:p>
          <a:p>
            <a:pPr marL="342900" lvl="0" indent="-342900" algn="just">
              <a:buFont typeface="Arial" pitchFamily="34" charset="0"/>
              <a:buChar char="•"/>
            </a:pPr>
            <a:r>
              <a:rPr lang="lv-LV" dirty="0"/>
              <a:t>valsts atbalsts pirmsskolas izglītības iestāžu rindu likvidēšanai </a:t>
            </a:r>
            <a:r>
              <a:rPr lang="lv-LV" i="1" dirty="0"/>
              <a:t> </a:t>
            </a:r>
          </a:p>
          <a:p>
            <a:pPr marL="342900" indent="-342900" algn="just">
              <a:buFont typeface="Arial" pitchFamily="34" charset="0"/>
              <a:buChar char="•"/>
            </a:pPr>
            <a:r>
              <a:rPr lang="lv-LV" dirty="0"/>
              <a:t>IIN atvieglojuma likmes palielināšana par apgādībā esošu personu</a:t>
            </a:r>
          </a:p>
          <a:p>
            <a:pPr marL="342900" indent="-342900" algn="just">
              <a:buFont typeface="Arial" pitchFamily="34" charset="0"/>
              <a:buChar char="•"/>
            </a:pPr>
            <a:r>
              <a:rPr lang="lv-LV" dirty="0"/>
              <a:t>atbalsts mācību līdzekļu iegādei </a:t>
            </a:r>
          </a:p>
          <a:p>
            <a:pPr marL="342900" lvl="0" indent="-342900" algn="just">
              <a:buFont typeface="Arial" pitchFamily="34" charset="0"/>
              <a:buChar char="•"/>
            </a:pPr>
            <a:r>
              <a:rPr lang="lv-LV" dirty="0"/>
              <a:t>NĪN atvieglojumi daudzbērnu ģimenēm</a:t>
            </a:r>
          </a:p>
          <a:p>
            <a:pPr marL="342900" lvl="0" indent="-342900" algn="just">
              <a:buFont typeface="Arial" pitchFamily="34" charset="0"/>
              <a:buChar char="•"/>
            </a:pPr>
            <a:r>
              <a:rPr lang="lv-LV" dirty="0"/>
              <a:t>valsts dotācijas brīvpusdienām palielināšana </a:t>
            </a:r>
          </a:p>
          <a:p>
            <a:pPr lvl="0" algn="just"/>
            <a:endParaRPr lang="lv-LV" dirty="0"/>
          </a:p>
          <a:p>
            <a:pPr lvl="0" algn="just"/>
            <a:r>
              <a:rPr lang="lv-LV" b="1" i="1" dirty="0">
                <a:solidFill>
                  <a:srgbClr val="C00000"/>
                </a:solidFill>
              </a:rPr>
              <a:t>2013.gada koalīcijas partneru demogrāfijas darba grupas priekšlikums un nodokļu politikas pilnveidošana</a:t>
            </a:r>
          </a:p>
          <a:p>
            <a:pPr marL="285750" lvl="0" indent="-285750" algn="just">
              <a:buFont typeface="Arial" pitchFamily="34" charset="0"/>
              <a:buChar char="•"/>
            </a:pPr>
            <a:r>
              <a:rPr lang="lv-LV" dirty="0"/>
              <a:t>BKP un VP apmēru palielināšana </a:t>
            </a:r>
          </a:p>
          <a:p>
            <a:pPr marL="285750" lvl="0" indent="-285750" algn="just">
              <a:buFont typeface="Arial" pitchFamily="34" charset="0"/>
              <a:buChar char="•"/>
            </a:pPr>
            <a:r>
              <a:rPr lang="lv-LV" dirty="0"/>
              <a:t>VP sistēmas reforma  </a:t>
            </a:r>
          </a:p>
          <a:p>
            <a:pPr marL="285750" lvl="0" indent="-285750" algn="just">
              <a:buFont typeface="Arial" pitchFamily="34" charset="0"/>
              <a:buChar char="•"/>
            </a:pPr>
            <a:r>
              <a:rPr lang="lv-LV" dirty="0"/>
              <a:t>valsts uzturlīdzekļu apmēra palielināšana</a:t>
            </a:r>
          </a:p>
          <a:p>
            <a:pPr marL="285750" lvl="0" indent="-285750" algn="just">
              <a:buFont typeface="Arial" pitchFamily="34" charset="0"/>
              <a:buChar char="•"/>
            </a:pPr>
            <a:r>
              <a:rPr lang="lv-LV" dirty="0"/>
              <a:t>valsts dotācijas brīvpusdienām palielināšana </a:t>
            </a:r>
          </a:p>
          <a:p>
            <a:pPr marL="285750" indent="-285750" algn="just">
              <a:buFont typeface="Arial" pitchFamily="34" charset="0"/>
              <a:buChar char="•"/>
            </a:pPr>
            <a:r>
              <a:rPr lang="lv-LV" dirty="0"/>
              <a:t>IIN atvieglojuma apmēra palielināšana par apgādībā esošu personu</a:t>
            </a:r>
          </a:p>
          <a:p>
            <a:pPr algn="just"/>
            <a:r>
              <a:rPr lang="lv-LV" i="1" dirty="0"/>
              <a:t>+ daudzbērnu ģimenes kartes pilotprojekts </a:t>
            </a:r>
            <a:endParaRPr lang="lv-LV" dirty="0"/>
          </a:p>
        </p:txBody>
      </p:sp>
    </p:spTree>
    <p:extLst>
      <p:ext uri="{BB962C8B-B14F-4D97-AF65-F5344CB8AC3E}">
        <p14:creationId xmlns:p14="http://schemas.microsoft.com/office/powerpoint/2010/main" val="429450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477836"/>
          </a:xfrm>
        </p:spPr>
        <p:txBody>
          <a:bodyPr>
            <a:normAutofit fontScale="90000"/>
          </a:bodyPr>
          <a:lstStyle/>
          <a:p>
            <a:pPr algn="ctr">
              <a:defRPr/>
            </a:pPr>
            <a:r>
              <a:rPr lang="lv-LV" sz="2700" b="1" dirty="0" smtClean="0"/>
              <a:t/>
            </a:r>
            <a:br>
              <a:rPr lang="lv-LV" sz="2700" b="1" dirty="0" smtClean="0"/>
            </a:br>
            <a:r>
              <a:rPr lang="lv-LV" sz="2700" b="1" dirty="0" smtClean="0"/>
              <a:t> </a:t>
            </a:r>
            <a:br>
              <a:rPr lang="lv-LV" sz="2700" b="1" dirty="0" smtClean="0"/>
            </a:br>
            <a:r>
              <a:rPr lang="lv-LV" sz="2400" b="1" dirty="0" smtClean="0"/>
              <a:t>Ģimenes atbalsta sistēmas pilnveidošana 2014.-</a:t>
            </a:r>
            <a:r>
              <a:rPr lang="lv-LV" sz="2400" b="1" dirty="0" smtClean="0">
                <a:effectLst/>
              </a:rPr>
              <a:t>2015.gadā</a:t>
            </a: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6</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3" name="Прямоугольник 2"/>
          <p:cNvSpPr/>
          <p:nvPr/>
        </p:nvSpPr>
        <p:spPr>
          <a:xfrm>
            <a:off x="323528" y="980728"/>
            <a:ext cx="8664897" cy="4801314"/>
          </a:xfrm>
          <a:prstGeom prst="rect">
            <a:avLst/>
          </a:prstGeom>
        </p:spPr>
        <p:txBody>
          <a:bodyPr wrap="square">
            <a:spAutoFit/>
          </a:bodyPr>
          <a:lstStyle/>
          <a:p>
            <a:pPr algn="just"/>
            <a:r>
              <a:rPr lang="lv-LV" b="1" i="1" dirty="0" smtClean="0">
                <a:solidFill>
                  <a:srgbClr val="C00000"/>
                </a:solidFill>
              </a:rPr>
              <a:t>Ģimenes valsts pabalsta apmēra diferenciācijas atjaunošana no 01.01.2015.   </a:t>
            </a:r>
            <a:endParaRPr lang="lv-LV" b="1" i="1" dirty="0">
              <a:solidFill>
                <a:srgbClr val="C00000"/>
              </a:solidFill>
            </a:endParaRPr>
          </a:p>
          <a:p>
            <a:pPr marL="285750" indent="-285750" algn="just">
              <a:buFont typeface="Arial" pitchFamily="34" charset="0"/>
              <a:buChar char="•"/>
            </a:pPr>
            <a:r>
              <a:rPr lang="lv-LV" dirty="0"/>
              <a:t>par otro bērnu pabalsts </a:t>
            </a:r>
            <a:r>
              <a:rPr lang="lv-LV" dirty="0" smtClean="0"/>
              <a:t>būs </a:t>
            </a:r>
            <a:r>
              <a:rPr lang="lv-LV" dirty="0"/>
              <a:t>2 reizes, bet par trešo bērnu un nākamajiem bērniem - 3 reizes lielāks – </a:t>
            </a:r>
            <a:r>
              <a:rPr lang="lv-LV" dirty="0" smtClean="0"/>
              <a:t>11,38, 22,76 </a:t>
            </a:r>
            <a:r>
              <a:rPr lang="lv-LV" dirty="0"/>
              <a:t>un </a:t>
            </a:r>
            <a:r>
              <a:rPr lang="lv-LV" dirty="0" smtClean="0"/>
              <a:t>34,14 </a:t>
            </a:r>
            <a:r>
              <a:rPr lang="lv-LV" dirty="0" err="1" smtClean="0"/>
              <a:t>euro</a:t>
            </a:r>
            <a:r>
              <a:rPr lang="lv-LV" dirty="0" smtClean="0"/>
              <a:t>), kas noteiks </a:t>
            </a:r>
            <a:r>
              <a:rPr lang="lv-LV" dirty="0"/>
              <a:t>lielākā atbalsta </a:t>
            </a:r>
            <a:r>
              <a:rPr lang="lv-LV" dirty="0" smtClean="0"/>
              <a:t>progresivitāti un  atbalsta palielināšanu daudzbērnu ģimenēm </a:t>
            </a:r>
          </a:p>
          <a:p>
            <a:pPr algn="just"/>
            <a:endParaRPr lang="lv-LV" b="1" i="1" dirty="0" smtClean="0">
              <a:solidFill>
                <a:srgbClr val="C00000"/>
              </a:solidFill>
            </a:endParaRPr>
          </a:p>
          <a:p>
            <a:pPr algn="just"/>
            <a:r>
              <a:rPr lang="lv-LV" b="1" i="1" dirty="0" smtClean="0">
                <a:solidFill>
                  <a:srgbClr val="C00000"/>
                </a:solidFill>
              </a:rPr>
              <a:t>Pabalstu ierobežojumu atcelšana maternitātes, paternitātes un vecāku pabalstiem no 01.01.2015. </a:t>
            </a:r>
            <a:endParaRPr lang="lv-LV" b="1" i="1" dirty="0">
              <a:solidFill>
                <a:srgbClr val="C00000"/>
              </a:solidFill>
            </a:endParaRPr>
          </a:p>
          <a:p>
            <a:pPr algn="just"/>
            <a:endParaRPr lang="lv-LV" b="1" i="1" dirty="0" smtClean="0">
              <a:solidFill>
                <a:srgbClr val="C00000"/>
              </a:solidFill>
            </a:endParaRPr>
          </a:p>
          <a:p>
            <a:pPr algn="just"/>
            <a:r>
              <a:rPr lang="lv-LV" b="1" i="1" dirty="0">
                <a:solidFill>
                  <a:srgbClr val="C00000"/>
                </a:solidFill>
              </a:rPr>
              <a:t>Valsts atbalsta programmā mājokļa iegādei ģimenēm ar bērniem</a:t>
            </a:r>
            <a:endParaRPr lang="lv-LV" u="sng" dirty="0" smtClean="0">
              <a:solidFill>
                <a:srgbClr val="C00000"/>
              </a:solidFill>
            </a:endParaRPr>
          </a:p>
          <a:p>
            <a:pPr lvl="0" algn="just"/>
            <a:r>
              <a:rPr lang="lv-LV" dirty="0"/>
              <a:t>valsts </a:t>
            </a:r>
            <a:r>
              <a:rPr lang="lv-LV" dirty="0" smtClean="0"/>
              <a:t>palīdzība </a:t>
            </a:r>
            <a:r>
              <a:rPr lang="lv-LV" dirty="0"/>
              <a:t>dzīvojamās telpas iegādei vai </a:t>
            </a:r>
            <a:r>
              <a:rPr lang="lv-LV" dirty="0" smtClean="0"/>
              <a:t>būvniecībai, kas </a:t>
            </a:r>
            <a:r>
              <a:rPr lang="lv-LV" dirty="0"/>
              <a:t>paredz valsts galvojuma sniegšanu ģimenēm ar </a:t>
            </a:r>
            <a:r>
              <a:rPr lang="lv-LV" dirty="0" smtClean="0"/>
              <a:t>bērniem, </a:t>
            </a:r>
            <a:r>
              <a:rPr lang="lv-LV" dirty="0"/>
              <a:t>lai palīdzētu ar hipotekārajam kredītam sākotnēji nepieciešamo līdzmaksājumu – pirmo </a:t>
            </a:r>
            <a:r>
              <a:rPr lang="lv-LV" dirty="0" smtClean="0"/>
              <a:t>iemaksu – 0</a:t>
            </a:r>
            <a:r>
              <a:rPr lang="lv-LV" dirty="0"/>
              <a:t>% apmērā no aizdevuma summas, bet ne vairāk kā 10 000 eiro – personai ar vienu </a:t>
            </a:r>
            <a:r>
              <a:rPr lang="lv-LV" dirty="0" smtClean="0"/>
              <a:t>bērnu</a:t>
            </a:r>
            <a:r>
              <a:rPr lang="lv-LV" dirty="0"/>
              <a:t>, 15% no aizdevuma summas, bet ne vairāk kā 15 000 eiro – personai ar diviem bērniem un 20% no aizdevuma summas, bet ne vairāk kā 20 000 eiro – personai ar trim vai vairāk </a:t>
            </a:r>
            <a:r>
              <a:rPr lang="lv-LV" dirty="0" smtClean="0"/>
              <a:t>bērniem </a:t>
            </a:r>
          </a:p>
          <a:p>
            <a:pPr lvl="0" algn="just"/>
            <a:r>
              <a:rPr lang="lv-LV" i="1" dirty="0" smtClean="0"/>
              <a:t>2014.gadā </a:t>
            </a:r>
            <a:r>
              <a:rPr lang="lv-LV" i="1" dirty="0"/>
              <a:t>ir pieejams finansējums 332 </a:t>
            </a:r>
            <a:r>
              <a:rPr lang="lv-LV" i="1" dirty="0" smtClean="0"/>
              <a:t>679 eiro</a:t>
            </a:r>
            <a:endParaRPr lang="lv-LV" i="1" dirty="0"/>
          </a:p>
        </p:txBody>
      </p:sp>
    </p:spTree>
    <p:extLst>
      <p:ext uri="{BB962C8B-B14F-4D97-AF65-F5344CB8AC3E}">
        <p14:creationId xmlns:p14="http://schemas.microsoft.com/office/powerpoint/2010/main" val="4284781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477836"/>
          </a:xfrm>
        </p:spPr>
        <p:txBody>
          <a:bodyPr>
            <a:normAutofit fontScale="90000"/>
          </a:bodyPr>
          <a:lstStyle/>
          <a:p>
            <a:pPr algn="ctr">
              <a:defRPr/>
            </a:pPr>
            <a:r>
              <a:rPr lang="lv-LV" sz="2700" b="1" dirty="0" smtClean="0"/>
              <a:t/>
            </a:r>
            <a:br>
              <a:rPr lang="lv-LV" sz="2700" b="1" dirty="0" smtClean="0"/>
            </a:br>
            <a:r>
              <a:rPr lang="lv-LV" sz="2400" b="1" dirty="0"/>
              <a:t>S</a:t>
            </a:r>
            <a:r>
              <a:rPr lang="lv-LV" sz="2400" b="1" dirty="0" smtClean="0">
                <a:effectLst/>
              </a:rPr>
              <a:t>ociālās politikas aktivitāšu ietekme</a:t>
            </a:r>
            <a:r>
              <a:rPr lang="ru-RU" dirty="0" smtClean="0"/>
              <a:t/>
            </a:r>
            <a:br>
              <a:rPr lang="ru-RU" dirty="0" smtClean="0"/>
            </a:br>
            <a:endParaRPr lang="ru-RU" dirty="0"/>
          </a:p>
        </p:txBody>
      </p:sp>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7</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3" name="Прямоугольник 2"/>
          <p:cNvSpPr/>
          <p:nvPr/>
        </p:nvSpPr>
        <p:spPr>
          <a:xfrm>
            <a:off x="356660" y="692696"/>
            <a:ext cx="8664897" cy="892552"/>
          </a:xfrm>
          <a:prstGeom prst="rect">
            <a:avLst/>
          </a:prstGeom>
        </p:spPr>
        <p:txBody>
          <a:bodyPr wrap="square">
            <a:spAutoFit/>
          </a:bodyPr>
          <a:lstStyle/>
          <a:p>
            <a:pPr algn="just"/>
            <a:r>
              <a:rPr lang="lv-LV" b="1" dirty="0" smtClean="0">
                <a:solidFill>
                  <a:srgbClr val="CC3300"/>
                </a:solidFill>
              </a:rPr>
              <a:t>1) FINANSĒJUMA PALIELINĀJUMS</a:t>
            </a:r>
          </a:p>
          <a:p>
            <a:pPr algn="ctr"/>
            <a:r>
              <a:rPr lang="lv-LV" dirty="0" smtClean="0"/>
              <a:t>LM </a:t>
            </a:r>
            <a:r>
              <a:rPr lang="lv-LV" dirty="0"/>
              <a:t>finansētais atbalsts ģimenēm ar bērniem </a:t>
            </a:r>
            <a:r>
              <a:rPr lang="lv-LV" dirty="0" smtClean="0"/>
              <a:t>2014.-2015.gados </a:t>
            </a:r>
            <a:endParaRPr lang="lv-LV" dirty="0"/>
          </a:p>
          <a:p>
            <a:pPr algn="ctr"/>
            <a:r>
              <a:rPr lang="lv-LV" sz="1600" dirty="0"/>
              <a:t>(pamatbudžets un speciālais budžets, </a:t>
            </a:r>
            <a:r>
              <a:rPr lang="lv-LV" sz="1600" dirty="0" smtClean="0"/>
              <a:t>milj. </a:t>
            </a:r>
            <a:r>
              <a:rPr lang="lv-LV" sz="1600" dirty="0"/>
              <a:t>EUR)</a:t>
            </a:r>
          </a:p>
        </p:txBody>
      </p:sp>
      <p:sp>
        <p:nvSpPr>
          <p:cNvPr id="7" name="Прямоугольник 6"/>
          <p:cNvSpPr/>
          <p:nvPr/>
        </p:nvSpPr>
        <p:spPr>
          <a:xfrm>
            <a:off x="316468" y="6475254"/>
            <a:ext cx="7207860" cy="246221"/>
          </a:xfrm>
          <a:prstGeom prst="rect">
            <a:avLst/>
          </a:prstGeom>
        </p:spPr>
        <p:txBody>
          <a:bodyPr wrap="square">
            <a:spAutoFit/>
          </a:bodyPr>
          <a:lstStyle/>
          <a:p>
            <a:pPr algn="ctr"/>
            <a:r>
              <a:rPr lang="lv-LV" sz="1000" dirty="0" smtClean="0"/>
              <a:t>Latvijas </a:t>
            </a:r>
            <a:r>
              <a:rPr lang="lv-LV" sz="1000" dirty="0"/>
              <a:t>Bankas IKP pieauguma prognoze </a:t>
            </a:r>
            <a:r>
              <a:rPr lang="lv-LV" sz="1000" dirty="0" smtClean="0"/>
              <a:t>2014.gadam – 3,3%; E&amp;Y prognoze (</a:t>
            </a:r>
            <a:r>
              <a:rPr lang="lv-LV" sz="1000" dirty="0" err="1" smtClean="0"/>
              <a:t>opt</a:t>
            </a:r>
            <a:r>
              <a:rPr lang="lv-LV" sz="1000" dirty="0" smtClean="0"/>
              <a:t>.) 2015.gadam – </a:t>
            </a:r>
            <a:r>
              <a:rPr lang="lv-LV" sz="1000" dirty="0"/>
              <a:t>5</a:t>
            </a:r>
            <a:r>
              <a:rPr lang="lv-LV" sz="1000" dirty="0" smtClean="0"/>
              <a:t>%</a:t>
            </a:r>
            <a:endParaRPr lang="lv-LV" sz="1000" dirty="0"/>
          </a:p>
        </p:txBody>
      </p:sp>
      <p:sp>
        <p:nvSpPr>
          <p:cNvPr id="11" name="Прямоугольная выноска 10"/>
          <p:cNvSpPr/>
          <p:nvPr/>
        </p:nvSpPr>
        <p:spPr>
          <a:xfrm>
            <a:off x="6300191" y="2232248"/>
            <a:ext cx="2592288" cy="695035"/>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smtClean="0"/>
          </a:p>
          <a:p>
            <a:pPr algn="ctr"/>
            <a:r>
              <a:rPr lang="lv-LV" dirty="0" smtClean="0"/>
              <a:t>2014.g. – 1,08% no IKP 2015.g</a:t>
            </a:r>
            <a:r>
              <a:rPr lang="lv-LV" dirty="0"/>
              <a:t>. – </a:t>
            </a:r>
            <a:r>
              <a:rPr lang="lv-LV" dirty="0" smtClean="0"/>
              <a:t>1,3% </a:t>
            </a:r>
            <a:r>
              <a:rPr lang="lv-LV" dirty="0"/>
              <a:t>no IKP</a:t>
            </a:r>
          </a:p>
          <a:p>
            <a:pPr algn="ctr"/>
            <a:r>
              <a:rPr lang="lv-LV" dirty="0" smtClean="0"/>
              <a:t> </a:t>
            </a:r>
            <a:endParaRPr lang="lv-LV" dirty="0"/>
          </a:p>
        </p:txBody>
      </p:sp>
      <p:graphicFrame>
        <p:nvGraphicFramePr>
          <p:cNvPr id="9" name="Chart 8"/>
          <p:cNvGraphicFramePr/>
          <p:nvPr>
            <p:extLst>
              <p:ext uri="{D42A27DB-BD31-4B8C-83A1-F6EECF244321}">
                <p14:modId xmlns:p14="http://schemas.microsoft.com/office/powerpoint/2010/main" val="1693800282"/>
              </p:ext>
            </p:extLst>
          </p:nvPr>
        </p:nvGraphicFramePr>
        <p:xfrm>
          <a:off x="1080479" y="1557426"/>
          <a:ext cx="5328592" cy="177515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1259632" y="3340614"/>
            <a:ext cx="7272808" cy="369332"/>
          </a:xfrm>
          <a:prstGeom prst="rect">
            <a:avLst/>
          </a:prstGeom>
        </p:spPr>
        <p:txBody>
          <a:bodyPr wrap="square">
            <a:spAutoFit/>
          </a:bodyPr>
          <a:lstStyle/>
          <a:p>
            <a:pPr algn="ctr"/>
            <a:r>
              <a:rPr lang="lv-LV" dirty="0">
                <a:latin typeface="Arial" panose="020B0604020202020204" pitchFamily="34" charset="0"/>
                <a:cs typeface="Arial" panose="020B0604020202020204" pitchFamily="34" charset="0"/>
              </a:rPr>
              <a:t>Valsts budžeta izdevumi pabalstiem ģimenēm ar </a:t>
            </a:r>
            <a:r>
              <a:rPr lang="lv-LV" dirty="0" smtClean="0">
                <a:latin typeface="Arial" panose="020B0604020202020204" pitchFamily="34" charset="0"/>
                <a:cs typeface="Arial" panose="020B0604020202020204" pitchFamily="34" charset="0"/>
              </a:rPr>
              <a:t>bērniem, milj. EUR </a:t>
            </a:r>
            <a:endParaRPr lang="lv-LV" dirty="0">
              <a:latin typeface="Arial" panose="020B0604020202020204" pitchFamily="34" charset="0"/>
              <a:cs typeface="Arial" panose="020B0604020202020204" pitchFamily="34" charset="0"/>
            </a:endParaRPr>
          </a:p>
        </p:txBody>
      </p:sp>
      <p:graphicFrame>
        <p:nvGraphicFramePr>
          <p:cNvPr id="14" name="Content Placeholder 5"/>
          <p:cNvGraphicFramePr>
            <a:graphicFrameLocks noGrp="1"/>
          </p:cNvGraphicFramePr>
          <p:nvPr>
            <p:ph sz="half" idx="1"/>
            <p:extLst>
              <p:ext uri="{D42A27DB-BD31-4B8C-83A1-F6EECF244321}">
                <p14:modId xmlns:p14="http://schemas.microsoft.com/office/powerpoint/2010/main" val="1882968729"/>
              </p:ext>
            </p:extLst>
          </p:nvPr>
        </p:nvGraphicFramePr>
        <p:xfrm>
          <a:off x="1043608" y="3709363"/>
          <a:ext cx="6336704" cy="2383934"/>
        </p:xfrm>
        <a:graphic>
          <a:graphicData uri="http://schemas.openxmlformats.org/drawingml/2006/chart">
            <c:chart xmlns:c="http://schemas.openxmlformats.org/drawingml/2006/chart" xmlns:r="http://schemas.openxmlformats.org/officeDocument/2006/relationships" r:id="rId3"/>
          </a:graphicData>
        </a:graphic>
      </p:graphicFrame>
      <p:sp>
        <p:nvSpPr>
          <p:cNvPr id="15" name="Прямоугольная выноска 7"/>
          <p:cNvSpPr/>
          <p:nvPr/>
        </p:nvSpPr>
        <p:spPr>
          <a:xfrm>
            <a:off x="300565" y="4518804"/>
            <a:ext cx="8664897" cy="2078846"/>
          </a:xfrm>
          <a:prstGeom prst="wedgeRectCallout">
            <a:avLst>
              <a:gd name="adj1" fmla="val -20624"/>
              <a:gd name="adj2" fmla="val 53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smtClean="0"/>
          </a:p>
          <a:p>
            <a:pPr algn="ctr"/>
            <a:r>
              <a:rPr lang="lv-LV" dirty="0" smtClean="0">
                <a:solidFill>
                  <a:schemeClr val="bg1"/>
                </a:solidFill>
              </a:rPr>
              <a:t>2013.gadā </a:t>
            </a:r>
            <a:r>
              <a:rPr lang="lv-LV" dirty="0">
                <a:solidFill>
                  <a:schemeClr val="bg1"/>
                </a:solidFill>
              </a:rPr>
              <a:t>ģimenēm ar bērniem (0-24 g.v.) pieejamā publiskā finansējuma (tiešs atbalsts un transferti) </a:t>
            </a:r>
            <a:r>
              <a:rPr lang="lv-LV" dirty="0" smtClean="0">
                <a:solidFill>
                  <a:schemeClr val="bg1"/>
                </a:solidFill>
              </a:rPr>
              <a:t>apjoms labklājības</a:t>
            </a:r>
            <a:r>
              <a:rPr lang="lv-LV" dirty="0">
                <a:solidFill>
                  <a:schemeClr val="bg1"/>
                </a:solidFill>
              </a:rPr>
              <a:t>, veselības, izglītības u.c. jomās – 752 milj. EUR jeb 3,3% no IKP</a:t>
            </a:r>
          </a:p>
          <a:p>
            <a:pPr algn="ctr"/>
            <a:r>
              <a:rPr lang="lv-LV" dirty="0">
                <a:solidFill>
                  <a:schemeClr val="bg1"/>
                </a:solidFill>
              </a:rPr>
              <a:t>bez mērķdotācijas pedagogu algām: </a:t>
            </a:r>
            <a:r>
              <a:rPr lang="lv-LV" u="sng" dirty="0">
                <a:solidFill>
                  <a:schemeClr val="bg1"/>
                </a:solidFill>
              </a:rPr>
              <a:t>457 milj.EUR jeb 2% no IKP</a:t>
            </a:r>
          </a:p>
          <a:p>
            <a:pPr algn="ctr"/>
            <a:endParaRPr lang="lv-LV" dirty="0">
              <a:solidFill>
                <a:schemeClr val="bg1"/>
              </a:solidFill>
            </a:endParaRPr>
          </a:p>
          <a:p>
            <a:pPr algn="ctr"/>
            <a:r>
              <a:rPr lang="lv-LV" dirty="0">
                <a:solidFill>
                  <a:schemeClr val="bg1"/>
                </a:solidFill>
              </a:rPr>
              <a:t>Paaugstinot </a:t>
            </a:r>
            <a:r>
              <a:rPr lang="lv-LV" dirty="0" smtClean="0">
                <a:solidFill>
                  <a:schemeClr val="bg1"/>
                </a:solidFill>
              </a:rPr>
              <a:t>pabalstu </a:t>
            </a:r>
            <a:r>
              <a:rPr lang="lv-LV" dirty="0">
                <a:solidFill>
                  <a:schemeClr val="bg1"/>
                </a:solidFill>
              </a:rPr>
              <a:t>apmērus ģimenēm ar </a:t>
            </a:r>
            <a:r>
              <a:rPr lang="lv-LV" dirty="0" smtClean="0">
                <a:solidFill>
                  <a:schemeClr val="bg1"/>
                </a:solidFill>
              </a:rPr>
              <a:t>bērniem</a:t>
            </a:r>
            <a:r>
              <a:rPr lang="lv-LV" dirty="0">
                <a:solidFill>
                  <a:schemeClr val="bg1"/>
                </a:solidFill>
              </a:rPr>
              <a:t> </a:t>
            </a:r>
            <a:r>
              <a:rPr lang="lv-LV" dirty="0" smtClean="0">
                <a:solidFill>
                  <a:schemeClr val="bg1"/>
                </a:solidFill>
              </a:rPr>
              <a:t>un ieviešot citus atbalsta pasākumus</a:t>
            </a:r>
            <a:endParaRPr lang="lv-LV" dirty="0">
              <a:solidFill>
                <a:schemeClr val="bg1"/>
              </a:solidFill>
            </a:endParaRPr>
          </a:p>
          <a:p>
            <a:pPr algn="ctr"/>
            <a:r>
              <a:rPr lang="lv-LV" dirty="0" smtClean="0">
                <a:solidFill>
                  <a:schemeClr val="bg1"/>
                </a:solidFill>
              </a:rPr>
              <a:t>var </a:t>
            </a:r>
            <a:r>
              <a:rPr lang="lv-LV" dirty="0">
                <a:solidFill>
                  <a:schemeClr val="bg1"/>
                </a:solidFill>
              </a:rPr>
              <a:t>prognozēt, ka 2014</a:t>
            </a:r>
            <a:r>
              <a:rPr lang="lv-LV" dirty="0" smtClean="0">
                <a:solidFill>
                  <a:schemeClr val="bg1"/>
                </a:solidFill>
              </a:rPr>
              <a:t>.-2015.gados </a:t>
            </a:r>
            <a:r>
              <a:rPr lang="lv-LV" dirty="0">
                <a:solidFill>
                  <a:schemeClr val="bg1"/>
                </a:solidFill>
              </a:rPr>
              <a:t>Latvijas rādītāji </a:t>
            </a:r>
            <a:r>
              <a:rPr lang="lv-LV" dirty="0" smtClean="0">
                <a:solidFill>
                  <a:schemeClr val="bg1"/>
                </a:solidFill>
              </a:rPr>
              <a:t>pielīdzināsies OECD </a:t>
            </a:r>
            <a:r>
              <a:rPr lang="lv-LV" dirty="0">
                <a:solidFill>
                  <a:schemeClr val="bg1"/>
                </a:solidFill>
              </a:rPr>
              <a:t>vidējiem rādītājiem – </a:t>
            </a:r>
            <a:r>
              <a:rPr lang="lv-LV" u="sng" dirty="0" smtClean="0">
                <a:solidFill>
                  <a:schemeClr val="bg1"/>
                </a:solidFill>
              </a:rPr>
              <a:t>2,25-2,5% </a:t>
            </a:r>
            <a:r>
              <a:rPr lang="lv-LV" u="sng" dirty="0">
                <a:solidFill>
                  <a:schemeClr val="bg1"/>
                </a:solidFill>
              </a:rPr>
              <a:t>no IK</a:t>
            </a:r>
            <a:r>
              <a:rPr lang="lv-LV" dirty="0">
                <a:solidFill>
                  <a:schemeClr val="bg1"/>
                </a:solidFill>
              </a:rPr>
              <a:t>P</a:t>
            </a:r>
            <a:endParaRPr lang="lv-LV" u="sng" dirty="0">
              <a:solidFill>
                <a:schemeClr val="bg1"/>
              </a:solidFill>
            </a:endParaRPr>
          </a:p>
          <a:p>
            <a:pPr algn="ctr"/>
            <a:endParaRPr lang="lv-LV" i="1" dirty="0"/>
          </a:p>
        </p:txBody>
      </p:sp>
    </p:spTree>
    <p:extLst>
      <p:ext uri="{BB962C8B-B14F-4D97-AF65-F5344CB8AC3E}">
        <p14:creationId xmlns:p14="http://schemas.microsoft.com/office/powerpoint/2010/main" val="222538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8</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3" name="Прямоугольник 2"/>
          <p:cNvSpPr/>
          <p:nvPr/>
        </p:nvSpPr>
        <p:spPr>
          <a:xfrm>
            <a:off x="323528" y="188640"/>
            <a:ext cx="8664897" cy="369332"/>
          </a:xfrm>
          <a:prstGeom prst="rect">
            <a:avLst/>
          </a:prstGeom>
        </p:spPr>
        <p:txBody>
          <a:bodyPr wrap="square">
            <a:spAutoFit/>
          </a:bodyPr>
          <a:lstStyle/>
          <a:p>
            <a:pPr algn="just"/>
            <a:r>
              <a:rPr lang="lv-LV" b="1" dirty="0" smtClean="0">
                <a:solidFill>
                  <a:srgbClr val="CC3300"/>
                </a:solidFill>
              </a:rPr>
              <a:t>2) ĢIMEŅU AR BĒRNIEM PABALSTU APMĒRU DINAMIKA </a:t>
            </a:r>
            <a:endParaRPr lang="lv-LV" dirty="0" smtClean="0"/>
          </a:p>
        </p:txBody>
      </p:sp>
      <p:graphicFrame>
        <p:nvGraphicFramePr>
          <p:cNvPr id="6" name="Group 78"/>
          <p:cNvGraphicFramePr>
            <a:graphicFrameLocks noGrp="1"/>
          </p:cNvGraphicFramePr>
          <p:nvPr>
            <p:extLst>
              <p:ext uri="{D42A27DB-BD31-4B8C-83A1-F6EECF244321}">
                <p14:modId xmlns:p14="http://schemas.microsoft.com/office/powerpoint/2010/main" val="4159956910"/>
              </p:ext>
            </p:extLst>
          </p:nvPr>
        </p:nvGraphicFramePr>
        <p:xfrm>
          <a:off x="203200" y="576853"/>
          <a:ext cx="8785225" cy="5035552"/>
        </p:xfrm>
        <a:graphic>
          <a:graphicData uri="http://schemas.openxmlformats.org/drawingml/2006/table">
            <a:tbl>
              <a:tblPr/>
              <a:tblGrid>
                <a:gridCol w="1727200"/>
                <a:gridCol w="1368425"/>
                <a:gridCol w="1439863"/>
                <a:gridCol w="1320800"/>
                <a:gridCol w="1463675"/>
                <a:gridCol w="1465262"/>
              </a:tblGrid>
              <a:tr h="312738">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dirty="0" smtClean="0">
                          <a:ln>
                            <a:noFill/>
                          </a:ln>
                          <a:solidFill>
                            <a:srgbClr val="FFFFFF"/>
                          </a:solidFill>
                          <a:effectLst/>
                          <a:latin typeface="Franklin Gothic Book"/>
                        </a:rPr>
                        <a:t>Pabalstu izmaiņas 2013.gadā</a:t>
                      </a:r>
                      <a:endParaRPr kumimoji="0" lang="ru-RU" sz="1800" b="1" i="0" u="none" strike="noStrike" cap="none" normalizeH="0" baseline="0" dirty="0" smtClean="0">
                        <a:ln>
                          <a:noFill/>
                        </a:ln>
                        <a:solidFill>
                          <a:srgbClr val="FFFFFF"/>
                        </a:solidFill>
                        <a:effectLst/>
                        <a:latin typeface="Franklin Gothic Book"/>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000000"/>
                          </a:solidFill>
                          <a:effectLst/>
                          <a:latin typeface="Segoe UI Symbol"/>
                          <a:ea typeface="Segoe UI Symbol"/>
                          <a:cs typeface="Times New Roman" pitchFamily="18" charset="0"/>
                        </a:rPr>
                        <a:t>Atbalsta veids</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000000"/>
                          </a:solidFill>
                          <a:effectLst/>
                          <a:latin typeface="Segoe UI Symbol"/>
                          <a:ea typeface="Segoe UI Symbol"/>
                          <a:cs typeface="Times New Roman" pitchFamily="18" charset="0"/>
                        </a:rPr>
                        <a:t>Saņēmēji</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000000"/>
                          </a:solidFill>
                          <a:effectLst/>
                          <a:latin typeface="Segoe UI Symbol"/>
                          <a:ea typeface="Segoe UI Symbol"/>
                          <a:cs typeface="Times New Roman" pitchFamily="18" charset="0"/>
                        </a:rPr>
                        <a:t>Ilgums</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000000"/>
                          </a:solidFill>
                          <a:effectLst/>
                          <a:latin typeface="Segoe UI Symbol"/>
                          <a:ea typeface="Segoe UI Symbol"/>
                          <a:cs typeface="Times New Roman" pitchFamily="18" charset="0"/>
                        </a:rPr>
                        <a:t>Apmērs (Ls ) 2012. gadā </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000000"/>
                          </a:solidFill>
                          <a:effectLst/>
                          <a:latin typeface="Segoe UI Symbol"/>
                          <a:ea typeface="Segoe UI Symbol"/>
                          <a:cs typeface="Times New Roman" pitchFamily="18" charset="0"/>
                        </a:rPr>
                        <a:t>Apmērs (Ls) 2013. gadā </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ea typeface="Segoe UI Symbol"/>
                          <a:cs typeface="Times New Roman" pitchFamily="18" charset="0"/>
                        </a:rPr>
                        <a:t>Pieaugums</a:t>
                      </a:r>
                      <a:endParaRPr kumimoji="0" lang="ru-RU" sz="1200" b="1" i="0" u="none" strike="noStrike" cap="none" normalizeH="0" baseline="0" smtClean="0">
                        <a:ln>
                          <a:noFill/>
                        </a:ln>
                        <a:solidFill>
                          <a:srgbClr val="C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Bērna kopšanas pabalsts</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nestrādājošie vecāki </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līdz 1 gada vecumam</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50</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100</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ea typeface="Segoe UI Symbol"/>
                          <a:cs typeface="Times New Roman" pitchFamily="18" charset="0"/>
                        </a:rPr>
                        <a:t>2 reizes</a:t>
                      </a:r>
                      <a:endParaRPr kumimoji="0" lang="ru-RU" sz="1200" b="1" i="0" u="none" strike="noStrike" cap="none" normalizeH="0" baseline="0" dirty="0" smtClean="0">
                        <a:ln>
                          <a:noFill/>
                        </a:ln>
                        <a:solidFill>
                          <a:srgbClr val="C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Bērna kopšanas pabalsts</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vecāki </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no 1 -1,5 gadam</a:t>
                      </a:r>
                      <a:endParaRPr kumimoji="0" lang="ru-RU" sz="1200" b="0" i="0" u="none" strike="noStrike" cap="none" normalizeH="0" baseline="0" dirty="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30</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100</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ea typeface="Segoe UI Symbol"/>
                          <a:cs typeface="Times New Roman" pitchFamily="18" charset="0"/>
                        </a:rPr>
                        <a:t>3 reizes</a:t>
                      </a:r>
                      <a:endParaRPr kumimoji="0" lang="ru-RU" sz="1200" b="1" i="0" u="none" strike="noStrike" cap="none" normalizeH="0" baseline="0" smtClean="0">
                        <a:ln>
                          <a:noFill/>
                        </a:ln>
                        <a:solidFill>
                          <a:srgbClr val="C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r>
              <a:tr h="41116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Piemaksa par dvīņiem vai vairākiem bērniem</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(par katru nākamo bērnu papildus bērna kopšanas pabalsta vai vecāku pabalsta apmēram)</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vecāku vai bērna kopšanas pabalsta saņēmēji</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līdz 1 gada vecumam</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50</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 </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100</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 </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ea typeface="Segoe UI Symbol"/>
                          <a:cs typeface="Times New Roman" pitchFamily="18" charset="0"/>
                        </a:rPr>
                        <a:t>2 reizes</a:t>
                      </a:r>
                      <a:endParaRPr kumimoji="0" lang="ru-RU" sz="1200" b="1" i="0" u="none" strike="noStrike" cap="none" normalizeH="0" baseline="0" smtClean="0">
                        <a:ln>
                          <a:noFill/>
                        </a:ln>
                        <a:solidFill>
                          <a:srgbClr val="C00000"/>
                        </a:solidFill>
                        <a:effectLst/>
                        <a:latin typeface="Times New Roman" pitchFamily="18" charset="0"/>
                        <a:ea typeface="Segoe UI Symbo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ea typeface="Segoe UI Symbol"/>
                          <a:cs typeface="Times New Roman" pitchFamily="18" charset="0"/>
                        </a:rPr>
                        <a:t> </a:t>
                      </a:r>
                      <a:endParaRPr kumimoji="0" lang="ru-RU" sz="1200" b="1" i="0" u="none" strike="noStrike" cap="none" normalizeH="0" baseline="0" smtClean="0">
                        <a:ln>
                          <a:noFill/>
                        </a:ln>
                        <a:solidFill>
                          <a:srgbClr val="C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r>
              <a:tr h="866775">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no 1-1,5 gada vecumam</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30</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100</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cs typeface="Times New Roman" pitchFamily="18" charset="0"/>
                        </a:rPr>
                        <a:t>3 reizes</a:t>
                      </a:r>
                      <a:endParaRPr kumimoji="0" lang="ru-RU" sz="1200" b="1" i="0" u="none" strike="noStrike" cap="none" normalizeH="0" baseline="0" smtClean="0">
                        <a:ln>
                          <a:noFill/>
                        </a:ln>
                        <a:solidFill>
                          <a:srgbClr val="C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r>
              <a:tr h="493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Vecāku pabalsts (minimālais apmērs)</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strādājošie vecāki</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līdz 1 gada vecumam</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63</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100</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ea typeface="Segoe UI Symbol"/>
                          <a:cs typeface="Times New Roman" pitchFamily="18" charset="0"/>
                        </a:rPr>
                        <a:t>37 Ls</a:t>
                      </a:r>
                      <a:endParaRPr kumimoji="0" lang="ru-RU" sz="1200" b="1" i="0" u="none" strike="noStrike" cap="none" normalizeH="0" baseline="0" smtClean="0">
                        <a:ln>
                          <a:noFill/>
                        </a:ln>
                        <a:solidFill>
                          <a:srgbClr val="C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r>
              <a:tr h="563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Maternitātes pabalsts</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(apmēra ierobežojums)</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strādājošie vecāki</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56-70 dienas pirms un 56-70 dienas pēc dzemdībām</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11,51 dienā un 50% no summas virs 11,51</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23,02 dienā un</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 50% no summas virs 23,02</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ea typeface="Segoe UI Symbol"/>
                          <a:cs typeface="Times New Roman" pitchFamily="18" charset="0"/>
                        </a:rPr>
                        <a:t>2 reizes</a:t>
                      </a:r>
                      <a:endParaRPr kumimoji="0" lang="ru-RU" sz="1200" b="1" i="0" u="none" strike="noStrike" cap="none" normalizeH="0" baseline="0" smtClean="0">
                        <a:ln>
                          <a:noFill/>
                        </a:ln>
                        <a:solidFill>
                          <a:srgbClr val="C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r>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Franklin Gothic Book"/>
                        </a:rPr>
                        <a:t>Vecāku pabalsts (apmēra ierobežojums)</a:t>
                      </a:r>
                      <a:endParaRPr kumimoji="0" lang="ru-RU" sz="1200" b="0" i="0" u="none" strike="noStrike" cap="none" normalizeH="0" baseline="0" smtClean="0">
                        <a:ln>
                          <a:noFill/>
                        </a:ln>
                        <a:solidFill>
                          <a:schemeClr val="tx1"/>
                        </a:solidFill>
                        <a:effectLst/>
                        <a:latin typeface="Franklin Gothic Book"/>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strādājošie vecāki</a:t>
                      </a:r>
                      <a:endParaRPr kumimoji="0" lang="ru-RU" sz="1200" b="0" i="0" u="none" strike="noStrike" cap="none" normalizeH="0" baseline="0" dirty="0" smtClean="0">
                        <a:ln>
                          <a:noFill/>
                        </a:ln>
                        <a:solidFill>
                          <a:srgbClr val="000000"/>
                        </a:solidFill>
                        <a:effectLst/>
                        <a:latin typeface="Segoe UI Symbol"/>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līdz 1 gada vecumam</a:t>
                      </a:r>
                      <a:endParaRPr kumimoji="0" lang="ru-RU" sz="1200" b="0" i="0" u="none" strike="noStrike" cap="none" normalizeH="0" baseline="0" smtClean="0">
                        <a:ln>
                          <a:noFill/>
                        </a:ln>
                        <a:solidFill>
                          <a:srgbClr val="000000"/>
                        </a:solidFill>
                        <a:effectLst/>
                        <a:latin typeface="Segoe UI Symbol"/>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11,51 dienā un 50% no summas virs 11,51</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23,02 dienā un</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 50% no summas virs 23,02</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ea typeface="Segoe UI Symbol"/>
                          <a:cs typeface="Times New Roman" pitchFamily="18" charset="0"/>
                        </a:rPr>
                        <a:t>2 reizes</a:t>
                      </a:r>
                      <a:endParaRPr kumimoji="0" lang="ru-RU" sz="1200" b="1" i="0" u="none" strike="noStrike" cap="none" normalizeH="0" baseline="0" smtClean="0">
                        <a:ln>
                          <a:noFill/>
                        </a:ln>
                        <a:solidFill>
                          <a:srgbClr val="C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r>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Paternitātes pabalsts</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(apmēra ierobežojums)</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3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strādājošie vecāki</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10 dienas</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11,51 dienā un 50% no summas virs 11,51</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23,02 dienā un</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 50% no summas virs 23,02</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ea typeface="Segoe UI Symbol"/>
                          <a:cs typeface="Times New Roman" pitchFamily="18" charset="0"/>
                        </a:rPr>
                        <a:t>2 reizes</a:t>
                      </a:r>
                      <a:endParaRPr kumimoji="0" lang="ru-RU" sz="1200" b="1" i="0" u="none" strike="noStrike" cap="none" normalizeH="0" baseline="0" dirty="0" smtClean="0">
                        <a:ln>
                          <a:noFill/>
                        </a:ln>
                        <a:solidFill>
                          <a:srgbClr val="C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r>
            </a:tbl>
          </a:graphicData>
        </a:graphic>
      </p:graphicFrame>
    </p:spTree>
    <p:extLst>
      <p:ext uri="{BB962C8B-B14F-4D97-AF65-F5344CB8AC3E}">
        <p14:creationId xmlns:p14="http://schemas.microsoft.com/office/powerpoint/2010/main" val="1044595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nvSpPr>
        <p:spPr>
          <a:xfrm>
            <a:off x="8229600" y="6473825"/>
            <a:ext cx="758825" cy="247650"/>
          </a:xfrm>
          <a:prstGeom prst="rect">
            <a:avLst/>
          </a:prstGeom>
          <a:noFill/>
        </p:spPr>
        <p:txBody>
          <a:bodyPr/>
          <a:lstStyle/>
          <a:p>
            <a:pPr algn="r" fontAlgn="auto">
              <a:spcBef>
                <a:spcPts val="0"/>
              </a:spcBef>
              <a:spcAft>
                <a:spcPts val="0"/>
              </a:spcAft>
              <a:defRPr/>
            </a:pPr>
            <a:fld id="{A2B7211F-C37D-478D-B42A-887773B282B0}" type="slidenum">
              <a:rPr lang="lv-LV" sz="1200">
                <a:solidFill>
                  <a:schemeClr val="accent1">
                    <a:shade val="75000"/>
                  </a:schemeClr>
                </a:solidFill>
                <a:latin typeface="+mn-lt"/>
              </a:rPr>
              <a:pPr algn="r" fontAlgn="auto">
                <a:spcBef>
                  <a:spcPts val="0"/>
                </a:spcBef>
                <a:spcAft>
                  <a:spcPts val="0"/>
                </a:spcAft>
                <a:defRPr/>
              </a:pPr>
              <a:t>9</a:t>
            </a:fld>
            <a:endParaRPr lang="lv-LV" sz="1200" dirty="0">
              <a:solidFill>
                <a:schemeClr val="accent1">
                  <a:shade val="75000"/>
                </a:schemeClr>
              </a:solidFill>
              <a:latin typeface="+mn-lt"/>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v-LV" dirty="0"/>
          </a:p>
        </p:txBody>
      </p:sp>
      <p:sp>
        <p:nvSpPr>
          <p:cNvPr id="3" name="Прямоугольник 2"/>
          <p:cNvSpPr/>
          <p:nvPr/>
        </p:nvSpPr>
        <p:spPr>
          <a:xfrm>
            <a:off x="239551" y="116632"/>
            <a:ext cx="8664897" cy="369332"/>
          </a:xfrm>
          <a:prstGeom prst="rect">
            <a:avLst/>
          </a:prstGeom>
        </p:spPr>
        <p:txBody>
          <a:bodyPr wrap="square">
            <a:spAutoFit/>
          </a:bodyPr>
          <a:lstStyle/>
          <a:p>
            <a:pPr algn="just"/>
            <a:r>
              <a:rPr lang="lv-LV" b="1" dirty="0" smtClean="0">
                <a:solidFill>
                  <a:srgbClr val="CC3300"/>
                </a:solidFill>
              </a:rPr>
              <a:t>2) ĢIMEŅU AR BĒRNIEM PABALSTU APMĒRU DINAMIKA </a:t>
            </a:r>
            <a:endParaRPr lang="lv-LV" dirty="0" smtClean="0"/>
          </a:p>
        </p:txBody>
      </p:sp>
      <p:graphicFrame>
        <p:nvGraphicFramePr>
          <p:cNvPr id="7" name="Group 96"/>
          <p:cNvGraphicFramePr>
            <a:graphicFrameLocks noGrp="1"/>
          </p:cNvGraphicFramePr>
          <p:nvPr>
            <p:extLst>
              <p:ext uri="{D42A27DB-BD31-4B8C-83A1-F6EECF244321}">
                <p14:modId xmlns:p14="http://schemas.microsoft.com/office/powerpoint/2010/main" val="1665937974"/>
              </p:ext>
            </p:extLst>
          </p:nvPr>
        </p:nvGraphicFramePr>
        <p:xfrm>
          <a:off x="107950" y="548680"/>
          <a:ext cx="8928100" cy="5040560"/>
        </p:xfrm>
        <a:graphic>
          <a:graphicData uri="http://schemas.openxmlformats.org/drawingml/2006/table">
            <a:tbl>
              <a:tblPr/>
              <a:tblGrid>
                <a:gridCol w="1800225"/>
                <a:gridCol w="1295400"/>
                <a:gridCol w="1439863"/>
                <a:gridCol w="1320800"/>
                <a:gridCol w="1776412"/>
                <a:gridCol w="1295400"/>
              </a:tblGrid>
              <a:tr h="391051">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dirty="0" smtClean="0">
                          <a:ln>
                            <a:noFill/>
                          </a:ln>
                          <a:solidFill>
                            <a:srgbClr val="FFFFFF"/>
                          </a:solidFill>
                          <a:effectLst/>
                          <a:latin typeface="Franklin Gothic Book"/>
                        </a:rPr>
                        <a:t>Pabalstu izmaiņas 2014.gadā</a:t>
                      </a:r>
                      <a:endParaRPr kumimoji="0" lang="ru-RU" sz="1800" b="1" i="0" u="none" strike="noStrike" cap="none" normalizeH="0" baseline="0" dirty="0" smtClean="0">
                        <a:ln>
                          <a:noFill/>
                        </a:ln>
                        <a:solidFill>
                          <a:srgbClr val="FFFFFF"/>
                        </a:solidFill>
                        <a:effectLst/>
                        <a:latin typeface="Franklin Gothic Book"/>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4412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000000"/>
                          </a:solidFill>
                          <a:effectLst/>
                          <a:latin typeface="Segoe UI Symbol"/>
                          <a:ea typeface="Segoe UI Symbol"/>
                          <a:cs typeface="Times New Roman" pitchFamily="18" charset="0"/>
                        </a:rPr>
                        <a:t>Atbalsta veids</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000000"/>
                          </a:solidFill>
                          <a:effectLst/>
                          <a:latin typeface="Segoe UI Symbol"/>
                          <a:ea typeface="Segoe UI Symbol"/>
                          <a:cs typeface="Times New Roman" pitchFamily="18" charset="0"/>
                        </a:rPr>
                        <a:t>Saņēmēji</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000000"/>
                          </a:solidFill>
                          <a:effectLst/>
                          <a:latin typeface="Segoe UI Symbol"/>
                          <a:ea typeface="Segoe UI Symbol"/>
                          <a:cs typeface="Times New Roman" pitchFamily="18" charset="0"/>
                        </a:rPr>
                        <a:t>Ilgums</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000000"/>
                          </a:solidFill>
                          <a:effectLst/>
                          <a:latin typeface="Segoe UI Symbol"/>
                          <a:ea typeface="Segoe UI Symbol"/>
                          <a:cs typeface="Times New Roman" pitchFamily="18" charset="0"/>
                        </a:rPr>
                        <a:t>Apmērs (Ls ) 2013. gadā </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000000"/>
                          </a:solidFill>
                          <a:effectLst/>
                          <a:latin typeface="Segoe UI Symbol"/>
                          <a:ea typeface="Segoe UI Symbol"/>
                          <a:cs typeface="Times New Roman" pitchFamily="18" charset="0"/>
                        </a:rPr>
                        <a:t>Apmērs (EUR) 2014. gadā </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ea typeface="Segoe UI Symbol"/>
                          <a:cs typeface="Times New Roman" pitchFamily="18" charset="0"/>
                        </a:rPr>
                        <a:t>Pieaugums</a:t>
                      </a:r>
                      <a:endParaRPr kumimoji="0" lang="ru-RU" sz="1200" b="1" i="0" u="none" strike="noStrike" cap="none" normalizeH="0" baseline="0" smtClean="0">
                        <a:ln>
                          <a:noFill/>
                        </a:ln>
                        <a:solidFill>
                          <a:srgbClr val="C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r>
              <a:tr h="4395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C6600"/>
                          </a:solidFill>
                          <a:effectLst/>
                          <a:latin typeface="Segoe UI Symbol"/>
                          <a:ea typeface="Segoe UI Symbol"/>
                          <a:cs typeface="Times New Roman" pitchFamily="18" charset="0"/>
                        </a:rPr>
                        <a:t>Bērna kopšanas pabalsts</a:t>
                      </a:r>
                      <a:endParaRPr kumimoji="0" lang="ru-RU" sz="1200" b="1" i="0" u="none" strike="noStrike" cap="none" normalizeH="0" baseline="0" smtClean="0">
                        <a:ln>
                          <a:noFill/>
                        </a:ln>
                        <a:solidFill>
                          <a:srgbClr val="CC66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visi</a:t>
                      </a: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 vecāki</a:t>
                      </a:r>
                      <a:r>
                        <a:rPr kumimoji="0" lang="lv-LV" sz="1200" b="0" i="0" u="none" strike="noStrike" cap="none" normalizeH="0" baseline="0" dirty="0" smtClean="0">
                          <a:ln>
                            <a:noFill/>
                          </a:ln>
                          <a:solidFill>
                            <a:srgbClr val="000000"/>
                          </a:solidFill>
                          <a:effectLst/>
                          <a:latin typeface="Segoe UI Symbol"/>
                          <a:cs typeface="Times New Roman" pitchFamily="18" charset="0"/>
                        </a:rPr>
                        <a:t>*</a:t>
                      </a:r>
                      <a:r>
                        <a:rPr kumimoji="0" lang="lv-LV" sz="1200" b="0" i="0" u="none" strike="noStrike" cap="none" normalizeH="0" baseline="0" dirty="0" smtClean="0">
                          <a:ln>
                            <a:noFill/>
                          </a:ln>
                          <a:solidFill>
                            <a:srgbClr val="000000"/>
                          </a:solidFill>
                          <a:effectLst/>
                          <a:latin typeface="Segoe UI Symbol"/>
                          <a:ea typeface="Segoe UI Symbol"/>
                          <a:cs typeface="Segoe UI Symbol"/>
                        </a:rPr>
                        <a:t> </a:t>
                      </a:r>
                      <a:endParaRPr kumimoji="0" lang="ru-RU" sz="1200" b="0" i="0" u="none" strike="noStrike" cap="none" normalizeH="0" baseline="0" smtClean="0">
                        <a:ln>
                          <a:noFill/>
                        </a:ln>
                        <a:solidFill>
                          <a:srgbClr val="000000"/>
                        </a:solidFill>
                        <a:effectLst/>
                        <a:latin typeface="Times New Roman" pitchFamily="18" charset="0"/>
                        <a:ea typeface="Segoe UI Symbol"/>
                        <a:cs typeface="Segoe UI Symbol"/>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līdz 1 gada vecumam</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100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171</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cs typeface="Times New Roman" pitchFamily="18" charset="0"/>
                        </a:rPr>
                        <a:t>20%</a:t>
                      </a:r>
                      <a:endParaRPr kumimoji="0" lang="ru-RU" sz="1200" b="1" i="0" u="none" strike="noStrike" cap="none" normalizeH="0" baseline="0" smtClean="0">
                        <a:ln>
                          <a:noFill/>
                        </a:ln>
                        <a:solidFill>
                          <a:srgbClr val="C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r>
              <a:tr h="4395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rgbClr val="CC66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visi </a:t>
                      </a: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vecāki </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no 1 -1,5 gadam</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100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171</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cs typeface="Times New Roman" pitchFamily="18" charset="0"/>
                        </a:rPr>
                        <a:t>20%</a:t>
                      </a:r>
                      <a:endParaRPr kumimoji="0" lang="ru-RU" sz="1200" b="1" i="0" u="none" strike="noStrike" cap="none" normalizeH="0" baseline="0" smtClean="0">
                        <a:ln>
                          <a:noFill/>
                        </a:ln>
                        <a:solidFill>
                          <a:srgbClr val="C00000"/>
                        </a:solidFill>
                        <a:effectLst/>
                        <a:latin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r>
              <a:tr h="43959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C6600"/>
                          </a:solidFill>
                          <a:effectLst/>
                          <a:latin typeface="Segoe UI Symbol"/>
                          <a:ea typeface="Segoe UI Symbol"/>
                          <a:cs typeface="Times New Roman" pitchFamily="18" charset="0"/>
                        </a:rPr>
                        <a:t>Piemaksa par dvīņiem vai vairākiem bērniem</a:t>
                      </a:r>
                      <a:endParaRPr kumimoji="0" lang="ru-RU" sz="1200" b="1" i="0" u="none" strike="noStrike" cap="none" normalizeH="0" baseline="0" smtClean="0">
                        <a:ln>
                          <a:noFill/>
                        </a:ln>
                        <a:solidFill>
                          <a:srgbClr val="CC6600"/>
                        </a:solidFill>
                        <a:effectLst/>
                        <a:latin typeface="Times New Roman" pitchFamily="18" charset="0"/>
                        <a:ea typeface="Segoe UI Symbol"/>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C6600"/>
                          </a:solidFill>
                          <a:effectLst/>
                          <a:latin typeface="Segoe UI Symbol"/>
                          <a:ea typeface="Segoe UI Symbol"/>
                          <a:cs typeface="Times New Roman" pitchFamily="18" charset="0"/>
                        </a:rPr>
                        <a:t>(par katru nākamo bērnu papildus BKP vai VP apmēram)</a:t>
                      </a:r>
                      <a:endParaRPr kumimoji="0" lang="ru-RU" sz="1200" b="1" i="0" u="none" strike="noStrike" cap="none" normalizeH="0" baseline="0" smtClean="0">
                        <a:ln>
                          <a:noFill/>
                        </a:ln>
                        <a:solidFill>
                          <a:srgbClr val="CC66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vecāku vai bērna kopšanas pabalsta saņēmēji</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līdz 1 gada vecumam</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100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 </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171</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 </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cs typeface="Times New Roman" pitchFamily="18" charset="0"/>
                        </a:rPr>
                        <a:t>20%</a:t>
                      </a:r>
                      <a:endParaRPr kumimoji="0" lang="ru-RU" sz="1200" b="1" i="0" u="none" strike="noStrike" cap="none" normalizeH="0" baseline="0" smtClean="0">
                        <a:ln>
                          <a:noFill/>
                        </a:ln>
                        <a:solidFill>
                          <a:srgbClr val="C00000"/>
                        </a:solidFill>
                        <a:effectLst/>
                        <a:latin typeface="Times New Roman" pitchFamily="18" charset="0"/>
                        <a:ea typeface="Segoe UI Symbo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ea typeface="Segoe UI Symbol"/>
                          <a:cs typeface="Times New Roman" pitchFamily="18" charset="0"/>
                        </a:rPr>
                        <a:t> </a:t>
                      </a:r>
                      <a:endParaRPr kumimoji="0" lang="ru-RU" sz="1200" b="1" i="0" u="none" strike="noStrike" cap="none" normalizeH="0" baseline="0" smtClean="0">
                        <a:ln>
                          <a:noFill/>
                        </a:ln>
                        <a:solidFill>
                          <a:srgbClr val="C00000"/>
                        </a:solidFill>
                        <a:effectLst/>
                        <a:latin typeface="Segoe UI Symbol"/>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r>
              <a:tr h="543127">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no 1-1,5 gada vecumam</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100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171</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cs typeface="Times New Roman" pitchFamily="18" charset="0"/>
                        </a:rPr>
                        <a:t>20%</a:t>
                      </a:r>
                      <a:endParaRPr kumimoji="0" lang="ru-RU" sz="1200" b="1" i="0" u="none" strike="noStrike" cap="none" normalizeH="0" baseline="0" smtClean="0">
                        <a:ln>
                          <a:noFill/>
                        </a:ln>
                        <a:solidFill>
                          <a:srgbClr val="C00000"/>
                        </a:solidFill>
                        <a:effectLst/>
                        <a:latin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r>
              <a:tr h="5865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1" i="0" u="none" strike="noStrike" cap="none" normalizeH="0" baseline="0" dirty="0" smtClean="0">
                        <a:ln>
                          <a:noFill/>
                        </a:ln>
                        <a:solidFill>
                          <a:srgbClr val="CC6600"/>
                        </a:solidFill>
                        <a:effectLst/>
                        <a:latin typeface="Segoe UI Symbol"/>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C6600"/>
                          </a:solidFill>
                          <a:effectLst/>
                          <a:latin typeface="Segoe UI Symbol"/>
                          <a:ea typeface="Segoe UI Symbol"/>
                          <a:cs typeface="Times New Roman" pitchFamily="18" charset="0"/>
                        </a:rPr>
                        <a:t>Vecāku pabalsts (minimālais apmērs)</a:t>
                      </a:r>
                      <a:endParaRPr kumimoji="0" lang="ru-RU" sz="1200" b="1" i="0" u="none" strike="noStrike" cap="none" normalizeH="0" baseline="0" smtClean="0">
                        <a:ln>
                          <a:noFill/>
                        </a:ln>
                        <a:solidFill>
                          <a:srgbClr val="CC66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0" i="0" u="none" strike="noStrike" cap="none" normalizeH="0" baseline="0" dirty="0" smtClean="0">
                        <a:ln>
                          <a:noFill/>
                        </a:ln>
                        <a:solidFill>
                          <a:srgbClr val="000000"/>
                        </a:solidFill>
                        <a:effectLst/>
                        <a:latin typeface="Segoe UI Symbol"/>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strādājošie vecāki</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0" i="0" u="none" strike="noStrike" cap="none" normalizeH="0" baseline="0" dirty="0" smtClean="0">
                        <a:ln>
                          <a:noFill/>
                        </a:ln>
                        <a:solidFill>
                          <a:srgbClr val="000000"/>
                        </a:solidFill>
                        <a:effectLst/>
                        <a:latin typeface="Segoe UI Symbol"/>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līdz 1 gada vecumam</a:t>
                      </a:r>
                      <a:endParaRPr kumimoji="0" lang="ru-RU" sz="1200" b="0" i="0" u="none" strike="noStrike" cap="none" normalizeH="0" baseline="0" dirty="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0" i="0" u="none" strike="noStrike" cap="none" normalizeH="0" baseline="0" dirty="0" smtClean="0">
                        <a:ln>
                          <a:noFill/>
                        </a:ln>
                        <a:solidFill>
                          <a:srgbClr val="000000"/>
                        </a:solidFill>
                        <a:effectLst/>
                        <a:latin typeface="Segoe UI Symbol"/>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100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0" i="0" u="none" strike="noStrike" cap="none" normalizeH="0" baseline="0" dirty="0" smtClean="0">
                        <a:ln>
                          <a:noFill/>
                        </a:ln>
                        <a:solidFill>
                          <a:srgbClr val="000000"/>
                        </a:solidFill>
                        <a:effectLst/>
                        <a:latin typeface="Segoe UI Symbol"/>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171</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1" i="0" u="none" strike="noStrike" cap="none" normalizeH="0" baseline="0" dirty="0" smtClean="0">
                        <a:ln>
                          <a:noFill/>
                        </a:ln>
                        <a:solidFill>
                          <a:srgbClr val="C00000"/>
                        </a:solidFill>
                        <a:effectLst/>
                        <a:latin typeface="Segoe UI Symbol"/>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cs typeface="Times New Roman" pitchFamily="18" charset="0"/>
                        </a:rPr>
                        <a:t>20%</a:t>
                      </a:r>
                      <a:endParaRPr kumimoji="0" lang="ru-RU" sz="1200" b="1" i="0" u="none" strike="noStrike" cap="none" normalizeH="0" baseline="0" smtClean="0">
                        <a:ln>
                          <a:noFill/>
                        </a:ln>
                        <a:solidFill>
                          <a:srgbClr val="C00000"/>
                        </a:solidFill>
                        <a:effectLst/>
                        <a:latin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r>
              <a:tr h="17597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1" i="0" u="none" strike="noStrike" cap="none" normalizeH="0" baseline="0" dirty="0" smtClean="0">
                        <a:ln>
                          <a:noFill/>
                        </a:ln>
                        <a:solidFill>
                          <a:srgbClr val="CC6600"/>
                        </a:solidFill>
                        <a:effectLst/>
                        <a:latin typeface="Segoe UI Symbol"/>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1" i="0" u="none" strike="noStrike" cap="none" normalizeH="0" baseline="0" dirty="0" smtClean="0">
                        <a:ln>
                          <a:noFill/>
                        </a:ln>
                        <a:solidFill>
                          <a:srgbClr val="CC6600"/>
                        </a:solidFill>
                        <a:effectLst/>
                        <a:latin typeface="Segoe UI Symbol"/>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C6600"/>
                          </a:solidFill>
                          <a:effectLst/>
                          <a:latin typeface="Segoe UI Symbol"/>
                          <a:cs typeface="Times New Roman" pitchFamily="18" charset="0"/>
                        </a:rPr>
                        <a:t>Vecāku pabalsts (atvietojums)</a:t>
                      </a:r>
                      <a:endParaRPr kumimoji="0" lang="ru-RU" sz="1200" b="1" i="0" u="none" strike="noStrike" cap="none" normalizeH="0" baseline="0" smtClean="0">
                        <a:ln>
                          <a:noFill/>
                        </a:ln>
                        <a:solidFill>
                          <a:srgbClr val="CC66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ea typeface="Segoe UI Symbol"/>
                          <a:cs typeface="Times New Roman" pitchFamily="18" charset="0"/>
                        </a:rPr>
                        <a:t>strādājošie vecāki</a:t>
                      </a:r>
                      <a:endParaRPr kumimoji="0" lang="ru-RU" sz="1200" b="0" i="0" u="none" strike="noStrike" cap="none" normalizeH="0" baseline="0" smtClean="0">
                        <a:ln>
                          <a:noFill/>
                        </a:ln>
                        <a:solidFill>
                          <a:srgbClr val="000000"/>
                        </a:solidFill>
                        <a:effectLst/>
                        <a:latin typeface="Times New Roman" pitchFamily="18" charset="0"/>
                        <a:ea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līdz bērna gada vecuma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sng" strike="noStrike" cap="none" normalizeH="0" baseline="0" dirty="0" smtClean="0">
                          <a:ln>
                            <a:noFill/>
                          </a:ln>
                          <a:solidFill>
                            <a:srgbClr val="000000"/>
                          </a:solidFill>
                          <a:effectLst/>
                          <a:latin typeface="Segoe UI Symbol"/>
                          <a:cs typeface="Times New Roman" pitchFamily="18" charset="0"/>
                        </a:rPr>
                        <a:t>no 01.10.2014</a:t>
                      </a:r>
                      <a:r>
                        <a:rPr kumimoji="0" lang="lv-LV" sz="1200" b="0" i="0" u="none" strike="noStrike" cap="none" normalizeH="0" baseline="0" dirty="0" smtClean="0">
                          <a:ln>
                            <a:noFill/>
                          </a:ln>
                          <a:solidFill>
                            <a:srgbClr val="000000"/>
                          </a:solidFill>
                          <a:effectLst/>
                          <a:latin typeface="Segoe UI Symbol"/>
                          <a:cs typeface="Times New Roman" pitchFamily="18" charset="0"/>
                        </a:rPr>
                        <a:t>. diferencēts ilgums: 1) līdz gadam</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2) līdz 1,5 gadam</a:t>
                      </a: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70% no personas vidējās apdrošināšanas iemaksu algas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(350 Ls no 500 Ls lielas bruto algas)</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sng" strike="noStrike" cap="none" normalizeH="0" baseline="0" dirty="0" smtClean="0">
                          <a:ln>
                            <a:noFill/>
                          </a:ln>
                          <a:solidFill>
                            <a:srgbClr val="000000"/>
                          </a:solidFill>
                          <a:effectLst/>
                          <a:latin typeface="Segoe UI Symbol"/>
                          <a:cs typeface="Times New Roman" pitchFamily="18" charset="0"/>
                        </a:rPr>
                        <a:t>no 01.10.2014</a:t>
                      </a:r>
                      <a:r>
                        <a:rPr kumimoji="0" lang="lv-LV" sz="1200" b="0" i="0" u="none" strike="noStrike" cap="none" normalizeH="0" baseline="0" dirty="0" smtClean="0">
                          <a:ln>
                            <a:noFill/>
                          </a:ln>
                          <a:solidFill>
                            <a:srgbClr val="000000"/>
                          </a:solidFill>
                          <a:effectLst/>
                          <a:latin typeface="Segoe UI Symbol"/>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000000"/>
                          </a:solidFill>
                          <a:effectLst/>
                          <a:latin typeface="Segoe UI Symbol"/>
                          <a:cs typeface="Times New Roman" pitchFamily="18" charset="0"/>
                        </a:rPr>
                        <a:t>60% līdz bērna g.v.</a:t>
                      </a:r>
                      <a:r>
                        <a:rPr kumimoji="0" lang="lv-LV" sz="1200" b="0" i="0" u="none" strike="noStrike" cap="none" normalizeH="0" baseline="0" dirty="0" smtClean="0">
                          <a:ln>
                            <a:noFill/>
                          </a:ln>
                          <a:solidFill>
                            <a:srgbClr val="000000"/>
                          </a:solidFill>
                          <a:effectLst/>
                          <a:latin typeface="Segoe UI Symbol"/>
                          <a:cs typeface="Times New Roman" pitchFamily="18" charset="0"/>
                        </a:rPr>
                        <a:t> +BKP (171 EUR)</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(598 EUR no 711 EUR lielas bruto algas)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000000"/>
                          </a:solidFill>
                          <a:effectLst/>
                          <a:latin typeface="Segoe UI Symbol"/>
                          <a:cs typeface="Times New Roman" pitchFamily="18" charset="0"/>
                        </a:rPr>
                        <a:t>43,75% līdz bērna 1,5 g.v.</a:t>
                      </a:r>
                      <a:r>
                        <a:rPr kumimoji="0" lang="lv-LV" sz="1200" b="0" i="0" u="none" strike="noStrike" cap="none" normalizeH="0" baseline="0" dirty="0" smtClean="0">
                          <a:ln>
                            <a:noFill/>
                          </a:ln>
                          <a:solidFill>
                            <a:srgbClr val="000000"/>
                          </a:solidFill>
                          <a:effectLst/>
                          <a:latin typeface="Segoe UI Symbol"/>
                          <a:cs typeface="Times New Roman" pitchFamily="18" charset="0"/>
                        </a:rPr>
                        <a:t> +BKP (171 EUR)</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rgbClr val="000000"/>
                          </a:solidFill>
                          <a:effectLst/>
                          <a:latin typeface="Segoe UI Symbol"/>
                          <a:cs typeface="Times New Roman" pitchFamily="18" charset="0"/>
                        </a:rPr>
                        <a:t>(482 EUR no 711 EUR lielas bruto algas)</a:t>
                      </a:r>
                      <a:endParaRPr kumimoji="0" lang="ru-RU" sz="1200" b="0" i="0" u="none" strike="noStrike" cap="none" normalizeH="0" baseline="0" dirty="0" smtClean="0">
                        <a:ln>
                          <a:noFill/>
                        </a:ln>
                        <a:solidFill>
                          <a:srgbClr val="000000"/>
                        </a:solidFill>
                        <a:effectLst/>
                        <a:latin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1" i="0" u="none" strike="noStrike" cap="none" normalizeH="0" baseline="0" dirty="0" smtClean="0">
                        <a:ln>
                          <a:noFill/>
                        </a:ln>
                        <a:solidFill>
                          <a:srgbClr val="C00000"/>
                        </a:solidFill>
                        <a:effectLst/>
                        <a:latin typeface="Segoe UI Symbol"/>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cs typeface="Times New Roman" pitchFamily="18" charset="0"/>
                        </a:rPr>
                        <a:t>Akumulētais vid. pieaugums</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cs typeface="Times New Roman" pitchFamily="18" charset="0"/>
                        </a:rPr>
                        <a:t>60% variantā</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sng" strike="noStrike" cap="none" normalizeH="0" baseline="0" dirty="0" smtClean="0">
                          <a:ln>
                            <a:noFill/>
                          </a:ln>
                          <a:solidFill>
                            <a:srgbClr val="C00000"/>
                          </a:solidFill>
                          <a:effectLst/>
                          <a:latin typeface="Segoe UI Symbol"/>
                          <a:cs typeface="Times New Roman" pitchFamily="18" charset="0"/>
                        </a:rPr>
                        <a:t>- 20%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rgbClr val="C00000"/>
                          </a:solidFill>
                          <a:effectLst/>
                          <a:latin typeface="Segoe UI Symbol"/>
                          <a:cs typeface="Times New Roman" pitchFamily="18" charset="0"/>
                        </a:rPr>
                        <a:t>43,75% variantā</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sng" strike="noStrike" cap="none" normalizeH="0" baseline="0" dirty="0" smtClean="0">
                          <a:ln>
                            <a:noFill/>
                          </a:ln>
                          <a:solidFill>
                            <a:srgbClr val="C00000"/>
                          </a:solidFill>
                          <a:effectLst/>
                          <a:latin typeface="Segoe UI Symbol"/>
                          <a:cs typeface="Times New Roman" pitchFamily="18" charset="0"/>
                        </a:rPr>
                        <a:t>- 45%</a:t>
                      </a:r>
                      <a:endParaRPr kumimoji="0" lang="ru-RU" sz="1200" b="1" i="0" u="sng" strike="noStrike" cap="none" normalizeH="0" baseline="0" dirty="0" smtClean="0">
                        <a:ln>
                          <a:noFill/>
                        </a:ln>
                        <a:solidFill>
                          <a:srgbClr val="C00000"/>
                        </a:solidFill>
                        <a:effectLst/>
                        <a:latin typeface="Segoe UI Symbol"/>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r>
            </a:tbl>
          </a:graphicData>
        </a:graphic>
      </p:graphicFrame>
    </p:spTree>
    <p:extLst>
      <p:ext uri="{BB962C8B-B14F-4D97-AF65-F5344CB8AC3E}">
        <p14:creationId xmlns:p14="http://schemas.microsoft.com/office/powerpoint/2010/main" val="958700866"/>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theme/theme1.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LR Labklajibas ministrijas slaidi_27012014.ppt (1)</Template>
  <TotalTime>10146</TotalTime>
  <Words>4013</Words>
  <Application>Microsoft Office PowerPoint</Application>
  <PresentationFormat>On-screen Show (4:3)</PresentationFormat>
  <Paragraphs>711</Paragraphs>
  <Slides>32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3" baseType="lpstr">
      <vt:lpstr>Arial</vt:lpstr>
      <vt:lpstr>Calibri</vt:lpstr>
      <vt:lpstr>Franklin Gothic Book</vt:lpstr>
      <vt:lpstr>Franklin Gothic Medium</vt:lpstr>
      <vt:lpstr>Segoe UI Symbol</vt:lpstr>
      <vt:lpstr>Tahoma</vt:lpstr>
      <vt:lpstr>Times New Roman</vt:lpstr>
      <vt:lpstr>Verdana</vt:lpstr>
      <vt:lpstr>Office tēma</vt:lpstr>
      <vt:lpstr>Chart</vt:lpstr>
      <vt:lpstr>Worksheet</vt:lpstr>
      <vt:lpstr> Uz pamatotu sociālekonomisku analīzi balstīta bērnu labklājību veicinoša sociālā politika</vt:lpstr>
      <vt:lpstr>PowerPoint Presentation</vt:lpstr>
      <vt:lpstr>Pasaules bankas piemērotā nabadzības un sociālās ietekmes analīze  (Poverty and Social Impact Analysis - PSIA) </vt:lpstr>
      <vt:lpstr>   OECD redzējums - kādam ir jābūt sociālās politikas dizainam, lai tā poiztīvi ietekmētu bērnu labklājību? </vt:lpstr>
      <vt:lpstr>   Kombinētās sociālās politikas intervences 2013.-2014.gadā </vt:lpstr>
      <vt:lpstr>   Ģimenes atbalsta sistēmas pilnveidošana 2014.-2015.gadā </vt:lpstr>
      <vt:lpstr> Sociālās politikas aktivitāšu ietekme </vt:lpstr>
      <vt:lpstr>PowerPoint Presentation</vt:lpstr>
      <vt:lpstr>PowerPoint Presentation</vt:lpstr>
      <vt:lpstr>PowerPoint Presentation</vt:lpstr>
      <vt:lpstr>PowerPoint Presentation</vt:lpstr>
      <vt:lpstr>SECINĀJUMS</vt:lpstr>
      <vt:lpstr>   Naudas atbalsta sistēmas </vt:lpstr>
      <vt:lpstr>   Naudas atbalsta sistēmas </vt:lpstr>
      <vt:lpstr>   Pakalpojumu (in-kind) atbalsta sistēmas </vt:lpstr>
      <vt:lpstr>   Ģimenes politikas efektivitāte izmērāma ar ģimeņu ar bērniem labklājības rādītājiem </vt:lpstr>
      <vt:lpstr>    Summārais dzimstības koeficients  </vt:lpstr>
      <vt:lpstr>DZIMSTĪBAS DINAMIKA</vt:lpstr>
      <vt:lpstr>    Jaundzimušo mirstība pirmajā dzīves gadā   </vt:lpstr>
      <vt:lpstr>    Sieviešu nodarbinātība  </vt:lpstr>
      <vt:lpstr>    Nabadzība un ienākumu nevienlīdzība  </vt:lpstr>
      <vt:lpstr>    Bērnu pamatvajadzību apmierināšanas (deprivation) indekss  </vt:lpstr>
      <vt:lpstr>     Nabadzība un ienākumu nevienlīdzība   </vt:lpstr>
      <vt:lpstr>     Nabadzība un ienākumu nevienlīdzība   </vt:lpstr>
      <vt:lpstr>     Nabadzība un ienākumu nevienlīdzība   </vt:lpstr>
      <vt:lpstr>     Nabadzība un ienākumu nevienlīdzība   </vt:lpstr>
      <vt:lpstr>     PRIEKŠLIKUMI   </vt:lpstr>
      <vt:lpstr>     PRIEKŠLIKUMI   </vt:lpstr>
      <vt:lpstr>PowerPoint Presentation</vt:lpstr>
      <vt:lpstr>PowerPoint Presentation</vt:lpstr>
      <vt:lpstr>PowerPoint Presentation</vt:lpstr>
      <vt:lpstr>Paldies par uzmanību!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Sociālās apdrošināšanas budžeta izpilde 2012.gadā</dc:title>
  <dc:creator>Jana Muizniece</dc:creator>
  <cp:lastModifiedBy>Antonio Brugarolas</cp:lastModifiedBy>
  <cp:revision>665</cp:revision>
  <cp:lastPrinted>2014-01-29T11:09:27Z</cp:lastPrinted>
  <dcterms:created xsi:type="dcterms:W3CDTF">2013-02-07T15:13:17Z</dcterms:created>
  <dcterms:modified xsi:type="dcterms:W3CDTF">2014-11-10T17:10:11Z</dcterms:modified>
</cp:coreProperties>
</file>