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60" r:id="rId3"/>
    <p:sldId id="270" r:id="rId4"/>
    <p:sldId id="272" r:id="rId5"/>
    <p:sldId id="282" r:id="rId6"/>
    <p:sldId id="290" r:id="rId7"/>
    <p:sldId id="291" r:id="rId8"/>
    <p:sldId id="292" r:id="rId9"/>
    <p:sldId id="283" r:id="rId10"/>
    <p:sldId id="287" r:id="rId11"/>
    <p:sldId id="288" r:id="rId12"/>
    <p:sldId id="289" r:id="rId13"/>
    <p:sldId id="258" r:id="rId14"/>
  </p:sldIdLst>
  <p:sldSz cx="9144000" cy="6858000" type="screen4x3"/>
  <p:notesSz cx="6858000" cy="91440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593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06" d="100"/>
          <a:sy n="106" d="100"/>
        </p:scale>
        <p:origin x="66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061310648023197E-4"/>
          <c:y val="0"/>
          <c:w val="0.98418121090601929"/>
          <c:h val="0.9876369636524632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16758389279498045"/>
                  <c:y val="-1.4801417191703661E-2"/>
                </c:manualLayout>
              </c:layout>
              <c:tx>
                <c:rich>
                  <a:bodyPr/>
                  <a:lstStyle/>
                  <a:p>
                    <a:r>
                      <a:rPr lang="en-US" sz="1199" dirty="0" err="1">
                        <a:latin typeface="Times New Roman" pitchFamily="18" charset="0"/>
                        <a:cs typeface="Times New Roman" pitchFamily="18" charset="0"/>
                      </a:rPr>
                      <a:t>bērnu</a:t>
                    </a:r>
                    <a:r>
                      <a:rPr lang="en-US" sz="1199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1199" dirty="0" err="1">
                        <a:latin typeface="Times New Roman" pitchFamily="18" charset="0"/>
                        <a:cs typeface="Times New Roman" pitchFamily="18" charset="0"/>
                      </a:rPr>
                      <a:t>aprūpes</a:t>
                    </a:r>
                    <a:r>
                      <a:rPr lang="en-US" sz="1199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1199" dirty="0" err="1">
                        <a:latin typeface="Times New Roman" pitchFamily="18" charset="0"/>
                        <a:cs typeface="Times New Roman" pitchFamily="18" charset="0"/>
                      </a:rPr>
                      <a:t>iestādē</a:t>
                    </a:r>
                    <a:r>
                      <a:rPr lang="en-US" sz="1199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en-US" sz="1199" dirty="0" smtClean="0">
                        <a:latin typeface="Times New Roman" pitchFamily="18" charset="0"/>
                        <a:cs typeface="Times New Roman" pitchFamily="18" charset="0"/>
                      </a:rPr>
                      <a:t>22% (1,7 tūkst.</a:t>
                    </a:r>
                    <a:r>
                      <a:rPr lang="en-US" sz="1199" baseline="0" dirty="0" smtClean="0">
                        <a:latin typeface="Times New Roman" pitchFamily="18" charset="0"/>
                        <a:cs typeface="Times New Roman" pitchFamily="18" charset="0"/>
                      </a:rPr>
                      <a:t> bērni)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495944628252898E-2"/>
                  <c:y val="-7.6900392604918572E-2"/>
                </c:manualLayout>
              </c:layout>
              <c:tx>
                <c:rich>
                  <a:bodyPr/>
                  <a:lstStyle/>
                  <a:p>
                    <a:r>
                      <a:rPr lang="lv-LV" sz="1199" dirty="0">
                        <a:latin typeface="Times New Roman" pitchFamily="18" charset="0"/>
                        <a:cs typeface="Times New Roman" pitchFamily="18" charset="0"/>
                      </a:rPr>
                      <a:t>audžuģimenē
</a:t>
                    </a:r>
                    <a:r>
                      <a:rPr lang="lv-LV" sz="1199" dirty="0" smtClean="0">
                        <a:latin typeface="Times New Roman" pitchFamily="18" charset="0"/>
                        <a:cs typeface="Times New Roman" pitchFamily="18" charset="0"/>
                      </a:rPr>
                      <a:t>16% (1,3 tūkst. bērnu)</a:t>
                    </a:r>
                    <a:endParaRPr lang="lv-LV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90264853256979"/>
                      <c:h val="0.1542111291702696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5764033273198927"/>
                  <c:y val="-5.7449196031750353E-2"/>
                </c:manualLayout>
              </c:layout>
              <c:tx>
                <c:rich>
                  <a:bodyPr/>
                  <a:lstStyle/>
                  <a:p>
                    <a:r>
                      <a:rPr lang="lv-LV" sz="1199" dirty="0"/>
                      <a:t>aizbildņu ģimenē
</a:t>
                    </a:r>
                    <a:r>
                      <a:rPr lang="lv-LV" sz="1199" dirty="0" smtClean="0"/>
                      <a:t>62% (4,9 </a:t>
                    </a:r>
                    <a:r>
                      <a:rPr lang="lv-LV" sz="1199" dirty="0"/>
                      <a:t>tūkst. bērni)</a:t>
                    </a:r>
                    <a:endParaRPr lang="lv-LV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199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lv-LV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bērnu aprūpes iestādē</c:v>
                </c:pt>
                <c:pt idx="1">
                  <c:v>audžuģimenē</c:v>
                </c:pt>
                <c:pt idx="2">
                  <c:v>aizbildņu ģimenē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22.091125894314047</c:v>
                </c:pt>
                <c:pt idx="1">
                  <c:v>15.840341408309275</c:v>
                </c:pt>
                <c:pt idx="2">
                  <c:v>62.068532697376675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bērnu aprūpes iestādē</c:v>
                </c:pt>
                <c:pt idx="1">
                  <c:v>audžuģimenē</c:v>
                </c:pt>
                <c:pt idx="2">
                  <c:v>aizbildņu ģimenē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1760</c:v>
                </c:pt>
                <c:pt idx="1">
                  <c:v>1262</c:v>
                </c:pt>
                <c:pt idx="2">
                  <c:v>4945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 w="25373">
          <a:noFill/>
        </a:ln>
      </c:spPr>
    </c:plotArea>
    <c:plotVisOnly val="1"/>
    <c:dispBlanksAs val="zero"/>
    <c:showDLblsOverMax val="0"/>
  </c:chart>
  <c:txPr>
    <a:bodyPr/>
    <a:lstStyle/>
    <a:p>
      <a:pPr>
        <a:defRPr sz="1598">
          <a:latin typeface="Calibri" pitchFamily="34" charset="0"/>
        </a:defRPr>
      </a:pPr>
      <a:endParaRPr lang="lv-L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outerShdw blurRad="50800" dist="25400" algn="bl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>
                <a:noFill/>
              </a:ln>
              <a:effectLst>
                <a:outerShdw blurRad="50800" dist="25400" algn="bl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2"/>
            <c:bubble3D val="0"/>
            <c:explosion val="3"/>
            <c:spPr>
              <a:solidFill>
                <a:schemeClr val="accent3"/>
              </a:solidFill>
              <a:ln>
                <a:noFill/>
              </a:ln>
              <a:effectLst>
                <a:outerShdw blurRad="50800" dist="25400" algn="bl" rotWithShape="0">
                  <a:srgbClr val="000000">
                    <a:alpha val="60000"/>
                  </a:srgbClr>
                </a:outerShdw>
              </a:effectLst>
              <a:sp3d/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lv-LV" sz="1600" b="0" i="0" u="none" strike="noStrike" kern="1200" baseline="0" noProof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noProof="0" dirty="0" smtClean="0"/>
                      <a:t>14 iestādes</a:t>
                    </a:r>
                  </a:p>
                  <a:p>
                    <a:pPr>
                      <a:defRPr lang="lv-LV" sz="1600" noProof="0"/>
                    </a:pPr>
                    <a:fld id="{48F18C57-924D-43CC-B4B1-6DF90C62D08D}" type="PERCENTAGE">
                      <a:rPr lang="en-US" baseline="0" noProof="0" smtClean="0"/>
                      <a:pPr>
                        <a:defRPr lang="lv-LV" sz="1600" noProof="0"/>
                      </a:pPr>
                      <a:t>[PERCENTAGE]</a:t>
                    </a:fld>
                    <a:endParaRPr lang="lv-LV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lv-LV" sz="1600" b="0" i="0" u="none" strike="noStrike" kern="1200" baseline="0" noProof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12 iestādes</a:t>
                    </a:r>
                    <a:r>
                      <a:rPr lang="en-US" baseline="0" dirty="0"/>
                      <a:t>
</a:t>
                    </a:r>
                    <a:fld id="{F7B521B6-D52C-4214-BE38-33562241B12E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aseline="0" smtClean="0"/>
                      <a:t>11 iestādes</a:t>
                    </a:r>
                    <a:r>
                      <a:rPr lang="en-US" baseline="0" dirty="0"/>
                      <a:t>
</a:t>
                    </a:r>
                    <a:fld id="{2BBC36BE-FC77-4D79-959A-0D6541A27216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līdz 24 bērniem </c:v>
                </c:pt>
                <c:pt idx="1">
                  <c:v>no 25 līdz 50 bērniem</c:v>
                </c:pt>
                <c:pt idx="2">
                  <c:v>vairāk par 51 bērnu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</c:v>
                </c:pt>
                <c:pt idx="1">
                  <c:v>12</c:v>
                </c:pt>
                <c:pt idx="2">
                  <c:v>11</c:v>
                </c:pt>
              </c:numCache>
            </c:numRef>
          </c:val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Sheet1!$C$89</c:f>
              <c:strCache>
                <c:ptCount val="1"/>
                <c:pt idx="0">
                  <c:v>Personu ar garīga rakstura traucējumiem īpatsvars, %</c:v>
                </c:pt>
              </c:strCache>
            </c:strRef>
          </c:tx>
          <c:invertIfNegative val="0"/>
          <c:cat>
            <c:strRef>
              <c:f>Sheet1!$B$90:$B$94</c:f>
              <c:strCache>
                <c:ptCount val="5"/>
                <c:pt idx="0">
                  <c:v>Rīgas plānošanas reģions</c:v>
                </c:pt>
                <c:pt idx="1">
                  <c:v>Vidzemes plānošanas reģions</c:v>
                </c:pt>
                <c:pt idx="2">
                  <c:v>Kurzemes plānošanas reģions</c:v>
                </c:pt>
                <c:pt idx="3">
                  <c:v>Zemgales plānošanas reģions</c:v>
                </c:pt>
                <c:pt idx="4">
                  <c:v>Latgales plānošanas reģions</c:v>
                </c:pt>
              </c:strCache>
            </c:strRef>
          </c:cat>
          <c:val>
            <c:numRef>
              <c:f>Sheet1!$C$90:$C$94</c:f>
              <c:numCache>
                <c:formatCode>General</c:formatCode>
                <c:ptCount val="5"/>
                <c:pt idx="0">
                  <c:v>43</c:v>
                </c:pt>
                <c:pt idx="1">
                  <c:v>9</c:v>
                </c:pt>
                <c:pt idx="2">
                  <c:v>15</c:v>
                </c:pt>
                <c:pt idx="3">
                  <c:v>13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Sheet1!$D$89</c:f>
              <c:strCache>
                <c:ptCount val="1"/>
                <c:pt idx="0">
                  <c:v>Sociālās aprūpes institūcijās esošo bērnu īpatsvars, %</c:v>
                </c:pt>
              </c:strCache>
            </c:strRef>
          </c:tx>
          <c:invertIfNegative val="0"/>
          <c:cat>
            <c:strRef>
              <c:f>Sheet1!$B$90:$B$94</c:f>
              <c:strCache>
                <c:ptCount val="5"/>
                <c:pt idx="0">
                  <c:v>Rīgas plānošanas reģions</c:v>
                </c:pt>
                <c:pt idx="1">
                  <c:v>Vidzemes plānošanas reģions</c:v>
                </c:pt>
                <c:pt idx="2">
                  <c:v>Kurzemes plānošanas reģions</c:v>
                </c:pt>
                <c:pt idx="3">
                  <c:v>Zemgales plānošanas reģions</c:v>
                </c:pt>
                <c:pt idx="4">
                  <c:v>Latgales plānošanas reģions</c:v>
                </c:pt>
              </c:strCache>
            </c:strRef>
          </c:cat>
          <c:val>
            <c:numRef>
              <c:f>Sheet1!$D$90:$D$94</c:f>
              <c:numCache>
                <c:formatCode>General</c:formatCode>
                <c:ptCount val="5"/>
                <c:pt idx="0">
                  <c:v>41</c:v>
                </c:pt>
                <c:pt idx="1">
                  <c:v>11</c:v>
                </c:pt>
                <c:pt idx="2">
                  <c:v>11</c:v>
                </c:pt>
                <c:pt idx="3">
                  <c:v>19</c:v>
                </c:pt>
                <c:pt idx="4">
                  <c:v>18</c:v>
                </c:pt>
              </c:numCache>
            </c:numRef>
          </c:val>
        </c:ser>
        <c:ser>
          <c:idx val="2"/>
          <c:order val="2"/>
          <c:tx>
            <c:strRef>
              <c:f>Sheet1!$E$89</c:f>
              <c:strCache>
                <c:ptCount val="1"/>
                <c:pt idx="0">
                  <c:v>Bērnu ar invaliditāti īpatsvars, %</c:v>
                </c:pt>
              </c:strCache>
            </c:strRef>
          </c:tx>
          <c:invertIfNegative val="0"/>
          <c:cat>
            <c:strRef>
              <c:f>Sheet1!$B$90:$B$94</c:f>
              <c:strCache>
                <c:ptCount val="5"/>
                <c:pt idx="0">
                  <c:v>Rīgas plānošanas reģions</c:v>
                </c:pt>
                <c:pt idx="1">
                  <c:v>Vidzemes plānošanas reģions</c:v>
                </c:pt>
                <c:pt idx="2">
                  <c:v>Kurzemes plānošanas reģions</c:v>
                </c:pt>
                <c:pt idx="3">
                  <c:v>Zemgales plānošanas reģions</c:v>
                </c:pt>
                <c:pt idx="4">
                  <c:v>Latgales plānošanas reģions</c:v>
                </c:pt>
              </c:strCache>
            </c:strRef>
          </c:cat>
          <c:val>
            <c:numRef>
              <c:f>Sheet1!$E$90:$E$94</c:f>
              <c:numCache>
                <c:formatCode>General</c:formatCode>
                <c:ptCount val="5"/>
                <c:pt idx="0">
                  <c:v>45</c:v>
                </c:pt>
                <c:pt idx="1">
                  <c:v>12</c:v>
                </c:pt>
                <c:pt idx="2">
                  <c:v>14</c:v>
                </c:pt>
                <c:pt idx="3">
                  <c:v>12</c:v>
                </c:pt>
                <c:pt idx="4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441208"/>
        <c:axId val="213834008"/>
      </c:barChart>
      <c:catAx>
        <c:axId val="21444120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lv-LV"/>
          </a:p>
        </c:txPr>
        <c:crossAx val="213834008"/>
        <c:crosses val="autoZero"/>
        <c:auto val="1"/>
        <c:lblAlgn val="ctr"/>
        <c:lblOffset val="100"/>
        <c:noMultiLvlLbl val="0"/>
      </c:catAx>
      <c:valAx>
        <c:axId val="21383400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2144412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lv-LV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Sheet1!$C$106</c:f>
              <c:strCache>
                <c:ptCount val="1"/>
                <c:pt idx="0">
                  <c:v>Indikatīvais finansējums reģionam visām mērķa grupām kopā, EUR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/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Sheet1!$B$107:$B$111</c:f>
              <c:strCache>
                <c:ptCount val="5"/>
                <c:pt idx="0">
                  <c:v>Rīgas</c:v>
                </c:pt>
                <c:pt idx="1">
                  <c:v>Vidzemes</c:v>
                </c:pt>
                <c:pt idx="2">
                  <c:v>Kurzemes</c:v>
                </c:pt>
                <c:pt idx="3">
                  <c:v>Zemgales</c:v>
                </c:pt>
                <c:pt idx="4">
                  <c:v>Latgales</c:v>
                </c:pt>
              </c:strCache>
            </c:strRef>
          </c:cat>
          <c:val>
            <c:numRef>
              <c:f>Sheet1!$C$107:$C$111</c:f>
              <c:numCache>
                <c:formatCode>General</c:formatCode>
                <c:ptCount val="5"/>
                <c:pt idx="0">
                  <c:v>20495964</c:v>
                </c:pt>
                <c:pt idx="1">
                  <c:v>4702297</c:v>
                </c:pt>
                <c:pt idx="2">
                  <c:v>6823908</c:v>
                </c:pt>
                <c:pt idx="3">
                  <c:v>6198702</c:v>
                </c:pt>
                <c:pt idx="4">
                  <c:v>8988389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400" b="1"/>
      </a:pPr>
      <a:endParaRPr lang="lv-LV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2CA186-DB3C-4076-861A-13F01CAF785A}" type="doc">
      <dgm:prSet loTypeId="urn:microsoft.com/office/officeart/2005/8/layout/vList2" loCatId="list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lv-LV"/>
        </a:p>
      </dgm:t>
    </dgm:pt>
    <dgm:pt modelId="{A938D1A3-0F76-4B99-9A40-D12D4CAD25B2}">
      <dgm:prSet phldrT="[Text]"/>
      <dgm:spPr/>
      <dgm:t>
        <a:bodyPr/>
        <a:lstStyle/>
        <a:p>
          <a:r>
            <a:rPr lang="lv-LV" altLang="ja-JP" dirty="0" smtClean="0">
              <a:latin typeface="Times New Roman" pitchFamily="18" charset="0"/>
              <a:cs typeface="Times New Roman" pitchFamily="18" charset="0"/>
            </a:rPr>
            <a:t>Ģimeniskas vides (aizbildnis, audžuģimene) nodrošināšana </a:t>
          </a:r>
          <a:r>
            <a:rPr lang="lv-LV" altLang="ja-JP" u="sng" dirty="0" smtClean="0">
              <a:latin typeface="Times New Roman" pitchFamily="18" charset="0"/>
              <a:cs typeface="Times New Roman" pitchFamily="18" charset="0"/>
            </a:rPr>
            <a:t>prioritāri bērniem līdz 3 gadiem</a:t>
          </a:r>
          <a:endParaRPr lang="lv-LV" dirty="0"/>
        </a:p>
      </dgm:t>
    </dgm:pt>
    <dgm:pt modelId="{9EC0CCC9-02ED-4EF2-8342-EDA222AF3946}" type="parTrans" cxnId="{8C7D5395-9CDA-4DDE-9928-0E9CA296A3C5}">
      <dgm:prSet/>
      <dgm:spPr/>
      <dgm:t>
        <a:bodyPr/>
        <a:lstStyle/>
        <a:p>
          <a:endParaRPr lang="lv-LV"/>
        </a:p>
      </dgm:t>
    </dgm:pt>
    <dgm:pt modelId="{86AEAA56-E858-454F-B664-863F42C1A002}" type="sibTrans" cxnId="{8C7D5395-9CDA-4DDE-9928-0E9CA296A3C5}">
      <dgm:prSet/>
      <dgm:spPr/>
      <dgm:t>
        <a:bodyPr/>
        <a:lstStyle/>
        <a:p>
          <a:endParaRPr lang="lv-LV"/>
        </a:p>
      </dgm:t>
    </dgm:pt>
    <dgm:pt modelId="{4F1C953B-2867-4703-ACAA-F0DC6FC12F85}">
      <dgm:prSet phldrT="[Text]" phldr="1"/>
      <dgm:spPr/>
      <dgm:t>
        <a:bodyPr/>
        <a:lstStyle/>
        <a:p>
          <a:endParaRPr lang="lv-LV" dirty="0"/>
        </a:p>
      </dgm:t>
    </dgm:pt>
    <dgm:pt modelId="{022885C6-A45E-4FAF-992E-20F6A12F91E4}" type="parTrans" cxnId="{2731EFDA-2D95-46CB-BFFC-44D98E3847DD}">
      <dgm:prSet/>
      <dgm:spPr/>
      <dgm:t>
        <a:bodyPr/>
        <a:lstStyle/>
        <a:p>
          <a:endParaRPr lang="lv-LV"/>
        </a:p>
      </dgm:t>
    </dgm:pt>
    <dgm:pt modelId="{ED0CAD05-F15C-4B16-BBA8-45BD9DDA3AF4}" type="sibTrans" cxnId="{2731EFDA-2D95-46CB-BFFC-44D98E3847DD}">
      <dgm:prSet/>
      <dgm:spPr/>
      <dgm:t>
        <a:bodyPr/>
        <a:lstStyle/>
        <a:p>
          <a:endParaRPr lang="lv-LV"/>
        </a:p>
      </dgm:t>
    </dgm:pt>
    <dgm:pt modelId="{C0D024BA-AE76-4215-9158-EF473D443994}">
      <dgm:prSet phldrT="[Text]"/>
      <dgm:spPr/>
      <dgm:t>
        <a:bodyPr/>
        <a:lstStyle/>
        <a:p>
          <a:r>
            <a:rPr lang="lv-LV" altLang="ja-JP" dirty="0" smtClean="0">
              <a:latin typeface="Times New Roman" pitchFamily="18" charset="0"/>
              <a:cs typeface="Times New Roman" pitchFamily="18" charset="0"/>
            </a:rPr>
            <a:t>Bērns </a:t>
          </a:r>
          <a:r>
            <a:rPr lang="lv-LV" altLang="ja-JP" u="sng" dirty="0" smtClean="0">
              <a:latin typeface="Times New Roman" pitchFamily="18" charset="0"/>
              <a:cs typeface="Times New Roman" pitchFamily="18" charset="0"/>
            </a:rPr>
            <a:t>iestādē – tikai izņēmuma gadījumos, krīzes situācijās</a:t>
          </a:r>
          <a:endParaRPr lang="lv-LV" dirty="0"/>
        </a:p>
      </dgm:t>
    </dgm:pt>
    <dgm:pt modelId="{1521B8B2-F598-4651-9AB8-DDBC76BBBCEB}" type="parTrans" cxnId="{950E2D74-6CC1-4389-BCC3-135532705302}">
      <dgm:prSet/>
      <dgm:spPr/>
      <dgm:t>
        <a:bodyPr/>
        <a:lstStyle/>
        <a:p>
          <a:endParaRPr lang="lv-LV"/>
        </a:p>
      </dgm:t>
    </dgm:pt>
    <dgm:pt modelId="{6C13EE4D-513B-4317-AC9A-1AC5AB68C848}" type="sibTrans" cxnId="{950E2D74-6CC1-4389-BCC3-135532705302}">
      <dgm:prSet/>
      <dgm:spPr/>
      <dgm:t>
        <a:bodyPr/>
        <a:lstStyle/>
        <a:p>
          <a:endParaRPr lang="lv-LV"/>
        </a:p>
      </dgm:t>
    </dgm:pt>
    <dgm:pt modelId="{756E4EB9-08D8-4BE6-A339-F69DE17D3325}">
      <dgm:prSet phldrT="[Text]"/>
      <dgm:spPr/>
      <dgm:t>
        <a:bodyPr/>
        <a:lstStyle/>
        <a:p>
          <a:r>
            <a:rPr lang="lv-LV" altLang="ja-JP" dirty="0" smtClean="0">
              <a:latin typeface="Times New Roman" pitchFamily="18" charset="0"/>
              <a:cs typeface="Times New Roman" pitchFamily="18" charset="0"/>
            </a:rPr>
            <a:t>bērni līdz 3 gadiem – ne ilgāk par 3 mēnešiem, galējā situācijā - ne ilgāk par 6 mēnešiem</a:t>
          </a:r>
          <a:endParaRPr lang="lv-LV" dirty="0"/>
        </a:p>
      </dgm:t>
    </dgm:pt>
    <dgm:pt modelId="{BD133C89-9CDF-4F94-9EA5-BB7D054BB32E}" type="parTrans" cxnId="{A76B4910-B3F4-49E1-AE98-4CB36984B29A}">
      <dgm:prSet/>
      <dgm:spPr/>
      <dgm:t>
        <a:bodyPr/>
        <a:lstStyle/>
        <a:p>
          <a:endParaRPr lang="lv-LV"/>
        </a:p>
      </dgm:t>
    </dgm:pt>
    <dgm:pt modelId="{2F218844-24D9-4F36-8C7B-640A96CF02AD}" type="sibTrans" cxnId="{A76B4910-B3F4-49E1-AE98-4CB36984B29A}">
      <dgm:prSet/>
      <dgm:spPr/>
      <dgm:t>
        <a:bodyPr/>
        <a:lstStyle/>
        <a:p>
          <a:endParaRPr lang="lv-LV"/>
        </a:p>
      </dgm:t>
    </dgm:pt>
    <dgm:pt modelId="{384ABED5-4609-4315-A473-E81E11887A79}">
      <dgm:prSet/>
      <dgm:spPr/>
      <dgm:t>
        <a:bodyPr/>
        <a:lstStyle/>
        <a:p>
          <a:r>
            <a:rPr lang="lv-LV" altLang="ja-JP" dirty="0" smtClean="0">
              <a:latin typeface="Times New Roman" pitchFamily="18" charset="0"/>
              <a:cs typeface="Times New Roman" pitchFamily="18" charset="0"/>
            </a:rPr>
            <a:t>bērni no 4 gadiem – ne ilgāk par 6 mēnešiem, galējā situācijā – ne ilgāk par gadu</a:t>
          </a:r>
        </a:p>
      </dgm:t>
    </dgm:pt>
    <dgm:pt modelId="{DB3C10FB-D4E8-4FEE-8B3B-126E4A283BA6}" type="parTrans" cxnId="{5ED71B5C-B93B-4749-934B-5CC95E6DCF4C}">
      <dgm:prSet/>
      <dgm:spPr/>
      <dgm:t>
        <a:bodyPr/>
        <a:lstStyle/>
        <a:p>
          <a:endParaRPr lang="lv-LV"/>
        </a:p>
      </dgm:t>
    </dgm:pt>
    <dgm:pt modelId="{2712F146-2BFD-4423-983F-C21ECDD17D6E}" type="sibTrans" cxnId="{5ED71B5C-B93B-4749-934B-5CC95E6DCF4C}">
      <dgm:prSet/>
      <dgm:spPr/>
      <dgm:t>
        <a:bodyPr/>
        <a:lstStyle/>
        <a:p>
          <a:endParaRPr lang="lv-LV"/>
        </a:p>
      </dgm:t>
    </dgm:pt>
    <dgm:pt modelId="{63EEB2B7-11A8-444D-8EDC-E5DED6C4C297}">
      <dgm:prSet/>
      <dgm:spPr/>
      <dgm:t>
        <a:bodyPr/>
        <a:lstStyle/>
        <a:p>
          <a:r>
            <a:rPr lang="lv-LV" altLang="ja-JP" dirty="0" smtClean="0">
              <a:latin typeface="Times New Roman" pitchFamily="18" charset="0"/>
              <a:cs typeface="Times New Roman" pitchFamily="18" charset="0"/>
            </a:rPr>
            <a:t>ja tomēr paliek iestādē – 15-18 gadu veci jaunieši uzturas «jauniešu mājā» sabiedriskā vidē</a:t>
          </a:r>
        </a:p>
      </dgm:t>
    </dgm:pt>
    <dgm:pt modelId="{AC88E873-79C0-4EA6-A016-91D4B4204E95}" type="parTrans" cxnId="{BB8BC7E5-1EF8-4E60-A5C1-14892AC662DB}">
      <dgm:prSet/>
      <dgm:spPr/>
      <dgm:t>
        <a:bodyPr/>
        <a:lstStyle/>
        <a:p>
          <a:endParaRPr lang="lv-LV"/>
        </a:p>
      </dgm:t>
    </dgm:pt>
    <dgm:pt modelId="{78FF02FE-F92D-4CE5-8892-B9EC14F492A5}" type="sibTrans" cxnId="{BB8BC7E5-1EF8-4E60-A5C1-14892AC662DB}">
      <dgm:prSet/>
      <dgm:spPr/>
      <dgm:t>
        <a:bodyPr/>
        <a:lstStyle/>
        <a:p>
          <a:endParaRPr lang="lv-LV"/>
        </a:p>
      </dgm:t>
    </dgm:pt>
    <dgm:pt modelId="{DD0A9D6F-B4C8-40AB-B473-23E59C7FC998}">
      <dgm:prSet/>
      <dgm:spPr/>
      <dgm:t>
        <a:bodyPr/>
        <a:lstStyle/>
        <a:p>
          <a:r>
            <a:rPr lang="lv-LV" altLang="ja-JP" u="sng" smtClean="0">
              <a:latin typeface="Times New Roman" pitchFamily="18" charset="0"/>
              <a:cs typeface="Times New Roman" pitchFamily="18" charset="0"/>
            </a:rPr>
            <a:t>Maz grupu, maz bērnu grupā</a:t>
          </a:r>
          <a:endParaRPr lang="lv-LV" altLang="ja-JP" u="sng" dirty="0" smtClean="0">
            <a:latin typeface="Times New Roman" pitchFamily="18" charset="0"/>
            <a:cs typeface="Times New Roman" pitchFamily="18" charset="0"/>
          </a:endParaRPr>
        </a:p>
      </dgm:t>
    </dgm:pt>
    <dgm:pt modelId="{26EE5E2B-7426-437C-9CD4-B86AEAD1DCBB}" type="parTrans" cxnId="{25BDC75E-A1D0-4888-A4B7-D9E0BB858652}">
      <dgm:prSet/>
      <dgm:spPr/>
      <dgm:t>
        <a:bodyPr/>
        <a:lstStyle/>
        <a:p>
          <a:endParaRPr lang="lv-LV"/>
        </a:p>
      </dgm:t>
    </dgm:pt>
    <dgm:pt modelId="{08E77B5C-55BC-496F-8239-A18402359FA3}" type="sibTrans" cxnId="{25BDC75E-A1D0-4888-A4B7-D9E0BB858652}">
      <dgm:prSet/>
      <dgm:spPr/>
      <dgm:t>
        <a:bodyPr/>
        <a:lstStyle/>
        <a:p>
          <a:endParaRPr lang="lv-LV"/>
        </a:p>
      </dgm:t>
    </dgm:pt>
    <dgm:pt modelId="{22860172-7457-4E09-98F7-3DCB9F508AFF}">
      <dgm:prSet/>
      <dgm:spPr/>
      <dgm:t>
        <a:bodyPr/>
        <a:lstStyle/>
        <a:p>
          <a:r>
            <a:rPr lang="lv-LV" altLang="ja-JP" dirty="0" smtClean="0">
              <a:latin typeface="Times New Roman" pitchFamily="18" charset="0"/>
              <a:cs typeface="Times New Roman" pitchFamily="18" charset="0"/>
            </a:rPr>
            <a:t>ne vairāk kā 3 grupas iestādē</a:t>
          </a:r>
          <a:endParaRPr lang="lv-LV" dirty="0"/>
        </a:p>
      </dgm:t>
    </dgm:pt>
    <dgm:pt modelId="{4579AC7C-5537-489D-88CF-3F0247C0E70B}" type="parTrans" cxnId="{EA0553FF-5E91-4C03-B777-18D89674506F}">
      <dgm:prSet/>
      <dgm:spPr/>
      <dgm:t>
        <a:bodyPr/>
        <a:lstStyle/>
        <a:p>
          <a:endParaRPr lang="lv-LV"/>
        </a:p>
      </dgm:t>
    </dgm:pt>
    <dgm:pt modelId="{A9EFE68D-9715-4F04-AA85-83E9F41B7582}" type="sibTrans" cxnId="{EA0553FF-5E91-4C03-B777-18D89674506F}">
      <dgm:prSet/>
      <dgm:spPr/>
      <dgm:t>
        <a:bodyPr/>
        <a:lstStyle/>
        <a:p>
          <a:endParaRPr lang="lv-LV"/>
        </a:p>
      </dgm:t>
    </dgm:pt>
    <dgm:pt modelId="{780675FD-C3D1-44E4-975C-406A866C6844}">
      <dgm:prSet/>
      <dgm:spPr/>
      <dgm:t>
        <a:bodyPr/>
        <a:lstStyle/>
        <a:p>
          <a:r>
            <a:rPr lang="lv-LV" altLang="ja-JP" smtClean="0">
              <a:latin typeface="Times New Roman" pitchFamily="18" charset="0"/>
              <a:cs typeface="Times New Roman" pitchFamily="18" charset="0"/>
            </a:rPr>
            <a:t>ne vairāk kā 8 bērni grupā</a:t>
          </a:r>
          <a:endParaRPr lang="lv-LV" dirty="0" smtClean="0">
            <a:latin typeface="Times New Roman" pitchFamily="18" charset="0"/>
            <a:cs typeface="Times New Roman" pitchFamily="18" charset="0"/>
          </a:endParaRPr>
        </a:p>
      </dgm:t>
    </dgm:pt>
    <dgm:pt modelId="{F32D7604-CE39-4025-AC75-3631ECA0EE3C}" type="parTrans" cxnId="{7460ED46-74C3-49DA-B997-151115BCDCAB}">
      <dgm:prSet/>
      <dgm:spPr/>
      <dgm:t>
        <a:bodyPr/>
        <a:lstStyle/>
        <a:p>
          <a:endParaRPr lang="lv-LV"/>
        </a:p>
      </dgm:t>
    </dgm:pt>
    <dgm:pt modelId="{2F3206C9-DD34-46D0-A4BE-68FAE1276CDC}" type="sibTrans" cxnId="{7460ED46-74C3-49DA-B997-151115BCDCAB}">
      <dgm:prSet/>
      <dgm:spPr/>
      <dgm:t>
        <a:bodyPr/>
        <a:lstStyle/>
        <a:p>
          <a:endParaRPr lang="lv-LV"/>
        </a:p>
      </dgm:t>
    </dgm:pt>
    <dgm:pt modelId="{D98969C4-ECED-43D0-A9AB-69CC9846922C}">
      <dgm:prSet phldrT="[Text]"/>
      <dgm:spPr/>
      <dgm:t>
        <a:bodyPr/>
        <a:lstStyle/>
        <a:p>
          <a:endParaRPr lang="lv-LV" dirty="0"/>
        </a:p>
      </dgm:t>
    </dgm:pt>
    <dgm:pt modelId="{DC2567C9-2083-4317-9FFC-0E9EF6EBD90D}" type="sibTrans" cxnId="{D47A3F86-6FB3-4E2F-B294-5B3B498B8CB8}">
      <dgm:prSet/>
      <dgm:spPr/>
      <dgm:t>
        <a:bodyPr/>
        <a:lstStyle/>
        <a:p>
          <a:endParaRPr lang="lv-LV"/>
        </a:p>
      </dgm:t>
    </dgm:pt>
    <dgm:pt modelId="{AB9138F5-73C1-4A2F-81BF-A1523EA11584}" type="parTrans" cxnId="{D47A3F86-6FB3-4E2F-B294-5B3B498B8CB8}">
      <dgm:prSet/>
      <dgm:spPr/>
      <dgm:t>
        <a:bodyPr/>
        <a:lstStyle/>
        <a:p>
          <a:endParaRPr lang="lv-LV"/>
        </a:p>
      </dgm:t>
    </dgm:pt>
    <dgm:pt modelId="{D4B69FD9-C238-46D1-BFA0-08CED9CC31E8}" type="pres">
      <dgm:prSet presAssocID="{F22CA186-DB3C-4076-861A-13F01CAF78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72FE42A6-5A25-4D9D-8B4F-DD1AC7BC288C}" type="pres">
      <dgm:prSet presAssocID="{A938D1A3-0F76-4B99-9A40-D12D4CAD25B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DA482EC-9097-47DA-95F5-92FD7A3DACDD}" type="pres">
      <dgm:prSet presAssocID="{A938D1A3-0F76-4B99-9A40-D12D4CAD25B2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15D8444-2B7D-4492-B6CD-0CF8FEFAA000}" type="pres">
      <dgm:prSet presAssocID="{C0D024BA-AE76-4215-9158-EF473D44399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3EFAA1F-4D8D-40BC-BE30-A8F4D076FC97}" type="pres">
      <dgm:prSet presAssocID="{C0D024BA-AE76-4215-9158-EF473D443994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2A89289-7221-43C8-9FE5-C0BF0F5E978C}" type="pres">
      <dgm:prSet presAssocID="{DD0A9D6F-B4C8-40AB-B473-23E59C7FC99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F86783F-3C81-493F-B68D-2141CE4F19F4}" type="pres">
      <dgm:prSet presAssocID="{DD0A9D6F-B4C8-40AB-B473-23E59C7FC998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8C7D5395-9CDA-4DDE-9928-0E9CA296A3C5}" srcId="{F22CA186-DB3C-4076-861A-13F01CAF785A}" destId="{A938D1A3-0F76-4B99-9A40-D12D4CAD25B2}" srcOrd="0" destOrd="0" parTransId="{9EC0CCC9-02ED-4EF2-8342-EDA222AF3946}" sibTransId="{86AEAA56-E858-454F-B664-863F42C1A002}"/>
    <dgm:cxn modelId="{D5B578F5-6910-481D-A7D0-110643C18DB0}" type="presOf" srcId="{D98969C4-ECED-43D0-A9AB-69CC9846922C}" destId="{C3EFAA1F-4D8D-40BC-BE30-A8F4D076FC97}" srcOrd="0" destOrd="3" presId="urn:microsoft.com/office/officeart/2005/8/layout/vList2"/>
    <dgm:cxn modelId="{F4E44E09-CFF6-4B19-BC06-854FA2D28FD8}" type="presOf" srcId="{63EEB2B7-11A8-444D-8EDC-E5DED6C4C297}" destId="{C3EFAA1F-4D8D-40BC-BE30-A8F4D076FC97}" srcOrd="0" destOrd="2" presId="urn:microsoft.com/office/officeart/2005/8/layout/vList2"/>
    <dgm:cxn modelId="{7460ED46-74C3-49DA-B997-151115BCDCAB}" srcId="{DD0A9D6F-B4C8-40AB-B473-23E59C7FC998}" destId="{780675FD-C3D1-44E4-975C-406A866C6844}" srcOrd="1" destOrd="0" parTransId="{F32D7604-CE39-4025-AC75-3631ECA0EE3C}" sibTransId="{2F3206C9-DD34-46D0-A4BE-68FAE1276CDC}"/>
    <dgm:cxn modelId="{D47A3F86-6FB3-4E2F-B294-5B3B498B8CB8}" srcId="{C0D024BA-AE76-4215-9158-EF473D443994}" destId="{D98969C4-ECED-43D0-A9AB-69CC9846922C}" srcOrd="3" destOrd="0" parTransId="{AB9138F5-73C1-4A2F-81BF-A1523EA11584}" sibTransId="{DC2567C9-2083-4317-9FFC-0E9EF6EBD90D}"/>
    <dgm:cxn modelId="{A76B4910-B3F4-49E1-AE98-4CB36984B29A}" srcId="{C0D024BA-AE76-4215-9158-EF473D443994}" destId="{756E4EB9-08D8-4BE6-A339-F69DE17D3325}" srcOrd="0" destOrd="0" parTransId="{BD133C89-9CDF-4F94-9EA5-BB7D054BB32E}" sibTransId="{2F218844-24D9-4F36-8C7B-640A96CF02AD}"/>
    <dgm:cxn modelId="{800C7342-23F7-4E14-B0A4-40C85E24C064}" type="presOf" srcId="{DD0A9D6F-B4C8-40AB-B473-23E59C7FC998}" destId="{92A89289-7221-43C8-9FE5-C0BF0F5E978C}" srcOrd="0" destOrd="0" presId="urn:microsoft.com/office/officeart/2005/8/layout/vList2"/>
    <dgm:cxn modelId="{950E2D74-6CC1-4389-BCC3-135532705302}" srcId="{F22CA186-DB3C-4076-861A-13F01CAF785A}" destId="{C0D024BA-AE76-4215-9158-EF473D443994}" srcOrd="1" destOrd="0" parTransId="{1521B8B2-F598-4651-9AB8-DDBC76BBBCEB}" sibTransId="{6C13EE4D-513B-4317-AC9A-1AC5AB68C848}"/>
    <dgm:cxn modelId="{C0E8FF74-F891-4E5C-BAEF-5F69B6C7AD71}" type="presOf" srcId="{A938D1A3-0F76-4B99-9A40-D12D4CAD25B2}" destId="{72FE42A6-5A25-4D9D-8B4F-DD1AC7BC288C}" srcOrd="0" destOrd="0" presId="urn:microsoft.com/office/officeart/2005/8/layout/vList2"/>
    <dgm:cxn modelId="{E89CFFF1-0161-41BC-870F-F745EA762144}" type="presOf" srcId="{C0D024BA-AE76-4215-9158-EF473D443994}" destId="{115D8444-2B7D-4492-B6CD-0CF8FEFAA000}" srcOrd="0" destOrd="0" presId="urn:microsoft.com/office/officeart/2005/8/layout/vList2"/>
    <dgm:cxn modelId="{8D3D5C81-9FAA-404E-9A07-BE463455A6A1}" type="presOf" srcId="{780675FD-C3D1-44E4-975C-406A866C6844}" destId="{2F86783F-3C81-493F-B68D-2141CE4F19F4}" srcOrd="0" destOrd="1" presId="urn:microsoft.com/office/officeart/2005/8/layout/vList2"/>
    <dgm:cxn modelId="{B593A484-DECD-4C9A-980F-06808C240C87}" type="presOf" srcId="{384ABED5-4609-4315-A473-E81E11887A79}" destId="{C3EFAA1F-4D8D-40BC-BE30-A8F4D076FC97}" srcOrd="0" destOrd="1" presId="urn:microsoft.com/office/officeart/2005/8/layout/vList2"/>
    <dgm:cxn modelId="{EA0553FF-5E91-4C03-B777-18D89674506F}" srcId="{DD0A9D6F-B4C8-40AB-B473-23E59C7FC998}" destId="{22860172-7457-4E09-98F7-3DCB9F508AFF}" srcOrd="0" destOrd="0" parTransId="{4579AC7C-5537-489D-88CF-3F0247C0E70B}" sibTransId="{A9EFE68D-9715-4F04-AA85-83E9F41B7582}"/>
    <dgm:cxn modelId="{58F947F9-B501-4044-9639-D1B0BA150439}" type="presOf" srcId="{756E4EB9-08D8-4BE6-A339-F69DE17D3325}" destId="{C3EFAA1F-4D8D-40BC-BE30-A8F4D076FC97}" srcOrd="0" destOrd="0" presId="urn:microsoft.com/office/officeart/2005/8/layout/vList2"/>
    <dgm:cxn modelId="{5ED71B5C-B93B-4749-934B-5CC95E6DCF4C}" srcId="{C0D024BA-AE76-4215-9158-EF473D443994}" destId="{384ABED5-4609-4315-A473-E81E11887A79}" srcOrd="1" destOrd="0" parTransId="{DB3C10FB-D4E8-4FEE-8B3B-126E4A283BA6}" sibTransId="{2712F146-2BFD-4423-983F-C21ECDD17D6E}"/>
    <dgm:cxn modelId="{BB8BC7E5-1EF8-4E60-A5C1-14892AC662DB}" srcId="{C0D024BA-AE76-4215-9158-EF473D443994}" destId="{63EEB2B7-11A8-444D-8EDC-E5DED6C4C297}" srcOrd="2" destOrd="0" parTransId="{AC88E873-79C0-4EA6-A016-91D4B4204E95}" sibTransId="{78FF02FE-F92D-4CE5-8892-B9EC14F492A5}"/>
    <dgm:cxn modelId="{25BDC75E-A1D0-4888-A4B7-D9E0BB858652}" srcId="{F22CA186-DB3C-4076-861A-13F01CAF785A}" destId="{DD0A9D6F-B4C8-40AB-B473-23E59C7FC998}" srcOrd="2" destOrd="0" parTransId="{26EE5E2B-7426-437C-9CD4-B86AEAD1DCBB}" sibTransId="{08E77B5C-55BC-496F-8239-A18402359FA3}"/>
    <dgm:cxn modelId="{2115341F-6022-4DAE-81AD-6A2A73A712C4}" type="presOf" srcId="{4F1C953B-2867-4703-ACAA-F0DC6FC12F85}" destId="{9DA482EC-9097-47DA-95F5-92FD7A3DACDD}" srcOrd="0" destOrd="0" presId="urn:microsoft.com/office/officeart/2005/8/layout/vList2"/>
    <dgm:cxn modelId="{BF95C2B0-9649-41C2-AD58-E1758B036E2A}" type="presOf" srcId="{22860172-7457-4E09-98F7-3DCB9F508AFF}" destId="{2F86783F-3C81-493F-B68D-2141CE4F19F4}" srcOrd="0" destOrd="0" presId="urn:microsoft.com/office/officeart/2005/8/layout/vList2"/>
    <dgm:cxn modelId="{F5A0FC06-0FE7-47C5-BF17-CDE06DA187AF}" type="presOf" srcId="{F22CA186-DB3C-4076-861A-13F01CAF785A}" destId="{D4B69FD9-C238-46D1-BFA0-08CED9CC31E8}" srcOrd="0" destOrd="0" presId="urn:microsoft.com/office/officeart/2005/8/layout/vList2"/>
    <dgm:cxn modelId="{2731EFDA-2D95-46CB-BFFC-44D98E3847DD}" srcId="{A938D1A3-0F76-4B99-9A40-D12D4CAD25B2}" destId="{4F1C953B-2867-4703-ACAA-F0DC6FC12F85}" srcOrd="0" destOrd="0" parTransId="{022885C6-A45E-4FAF-992E-20F6A12F91E4}" sibTransId="{ED0CAD05-F15C-4B16-BBA8-45BD9DDA3AF4}"/>
    <dgm:cxn modelId="{33C2BD11-A2FB-4032-8AFD-126AA301462E}" type="presParOf" srcId="{D4B69FD9-C238-46D1-BFA0-08CED9CC31E8}" destId="{72FE42A6-5A25-4D9D-8B4F-DD1AC7BC288C}" srcOrd="0" destOrd="0" presId="urn:microsoft.com/office/officeart/2005/8/layout/vList2"/>
    <dgm:cxn modelId="{3A899D50-026E-417D-90AE-D8054173B023}" type="presParOf" srcId="{D4B69FD9-C238-46D1-BFA0-08CED9CC31E8}" destId="{9DA482EC-9097-47DA-95F5-92FD7A3DACDD}" srcOrd="1" destOrd="0" presId="urn:microsoft.com/office/officeart/2005/8/layout/vList2"/>
    <dgm:cxn modelId="{36EEB33D-DD53-4805-9194-F481544EFCA3}" type="presParOf" srcId="{D4B69FD9-C238-46D1-BFA0-08CED9CC31E8}" destId="{115D8444-2B7D-4492-B6CD-0CF8FEFAA000}" srcOrd="2" destOrd="0" presId="urn:microsoft.com/office/officeart/2005/8/layout/vList2"/>
    <dgm:cxn modelId="{413DDEA3-9D65-416F-BBC5-6616F27E338B}" type="presParOf" srcId="{D4B69FD9-C238-46D1-BFA0-08CED9CC31E8}" destId="{C3EFAA1F-4D8D-40BC-BE30-A8F4D076FC97}" srcOrd="3" destOrd="0" presId="urn:microsoft.com/office/officeart/2005/8/layout/vList2"/>
    <dgm:cxn modelId="{FB96CCBF-ED83-423E-BE5B-085BCA426F65}" type="presParOf" srcId="{D4B69FD9-C238-46D1-BFA0-08CED9CC31E8}" destId="{92A89289-7221-43C8-9FE5-C0BF0F5E978C}" srcOrd="4" destOrd="0" presId="urn:microsoft.com/office/officeart/2005/8/layout/vList2"/>
    <dgm:cxn modelId="{A437D99D-BC46-42B9-8A97-8D407F29D33B}" type="presParOf" srcId="{D4B69FD9-C238-46D1-BFA0-08CED9CC31E8}" destId="{2F86783F-3C81-493F-B68D-2141CE4F19F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E42A6-5A25-4D9D-8B4F-DD1AC7BC288C}">
      <dsp:nvSpPr>
        <dsp:cNvPr id="0" name=""/>
        <dsp:cNvSpPr/>
      </dsp:nvSpPr>
      <dsp:spPr>
        <a:xfrm>
          <a:off x="0" y="62099"/>
          <a:ext cx="7620000" cy="772200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altLang="ja-JP" sz="2000" kern="1200" dirty="0" smtClean="0">
              <a:latin typeface="Times New Roman" pitchFamily="18" charset="0"/>
              <a:cs typeface="Times New Roman" pitchFamily="18" charset="0"/>
            </a:rPr>
            <a:t>Ģimeniskas vides (aizbildnis, audžuģimene) nodrošināšana </a:t>
          </a:r>
          <a:r>
            <a:rPr lang="lv-LV" altLang="ja-JP" sz="2000" u="sng" kern="1200" dirty="0" smtClean="0">
              <a:latin typeface="Times New Roman" pitchFamily="18" charset="0"/>
              <a:cs typeface="Times New Roman" pitchFamily="18" charset="0"/>
            </a:rPr>
            <a:t>prioritāri bērniem līdz 3 gadiem</a:t>
          </a:r>
          <a:endParaRPr lang="lv-LV" sz="2000" kern="1200" dirty="0"/>
        </a:p>
      </dsp:txBody>
      <dsp:txXfrm>
        <a:off x="37696" y="99795"/>
        <a:ext cx="7544608" cy="696808"/>
      </dsp:txXfrm>
    </dsp:sp>
    <dsp:sp modelId="{9DA482EC-9097-47DA-95F5-92FD7A3DACDD}">
      <dsp:nvSpPr>
        <dsp:cNvPr id="0" name=""/>
        <dsp:cNvSpPr/>
      </dsp:nvSpPr>
      <dsp:spPr>
        <a:xfrm>
          <a:off x="0" y="834299"/>
          <a:ext cx="7620000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lv-LV" sz="1600" kern="1200" dirty="0"/>
        </a:p>
      </dsp:txBody>
      <dsp:txXfrm>
        <a:off x="0" y="834299"/>
        <a:ext cx="7620000" cy="331200"/>
      </dsp:txXfrm>
    </dsp:sp>
    <dsp:sp modelId="{115D8444-2B7D-4492-B6CD-0CF8FEFAA000}">
      <dsp:nvSpPr>
        <dsp:cNvPr id="0" name=""/>
        <dsp:cNvSpPr/>
      </dsp:nvSpPr>
      <dsp:spPr>
        <a:xfrm>
          <a:off x="0" y="1165500"/>
          <a:ext cx="7620000" cy="772200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altLang="ja-JP" sz="2000" kern="1200" dirty="0" smtClean="0">
              <a:latin typeface="Times New Roman" pitchFamily="18" charset="0"/>
              <a:cs typeface="Times New Roman" pitchFamily="18" charset="0"/>
            </a:rPr>
            <a:t>Bērns </a:t>
          </a:r>
          <a:r>
            <a:rPr lang="lv-LV" altLang="ja-JP" sz="2000" u="sng" kern="1200" dirty="0" smtClean="0">
              <a:latin typeface="Times New Roman" pitchFamily="18" charset="0"/>
              <a:cs typeface="Times New Roman" pitchFamily="18" charset="0"/>
            </a:rPr>
            <a:t>iestādē – tikai izņēmuma gadījumos, krīzes situācijās</a:t>
          </a:r>
          <a:endParaRPr lang="lv-LV" sz="2000" kern="1200" dirty="0"/>
        </a:p>
      </dsp:txBody>
      <dsp:txXfrm>
        <a:off x="37696" y="1203196"/>
        <a:ext cx="7544608" cy="696808"/>
      </dsp:txXfrm>
    </dsp:sp>
    <dsp:sp modelId="{C3EFAA1F-4D8D-40BC-BE30-A8F4D076FC97}">
      <dsp:nvSpPr>
        <dsp:cNvPr id="0" name=""/>
        <dsp:cNvSpPr/>
      </dsp:nvSpPr>
      <dsp:spPr>
        <a:xfrm>
          <a:off x="0" y="1937700"/>
          <a:ext cx="7620000" cy="149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altLang="ja-JP" sz="1600" kern="1200" dirty="0" smtClean="0">
              <a:latin typeface="Times New Roman" pitchFamily="18" charset="0"/>
              <a:cs typeface="Times New Roman" pitchFamily="18" charset="0"/>
            </a:rPr>
            <a:t>bērni līdz 3 gadiem – ne ilgāk par 3 mēnešiem, galējā situācijā - ne ilgāk par 6 mēnešiem</a:t>
          </a:r>
          <a:endParaRPr lang="lv-L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altLang="ja-JP" sz="1600" kern="1200" dirty="0" smtClean="0">
              <a:latin typeface="Times New Roman" pitchFamily="18" charset="0"/>
              <a:cs typeface="Times New Roman" pitchFamily="18" charset="0"/>
            </a:rPr>
            <a:t>bērni no 4 gadiem – ne ilgāk par 6 mēnešiem, galējā situācijā – ne ilgāk par gadu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altLang="ja-JP" sz="1600" kern="1200" dirty="0" smtClean="0">
              <a:latin typeface="Times New Roman" pitchFamily="18" charset="0"/>
              <a:cs typeface="Times New Roman" pitchFamily="18" charset="0"/>
            </a:rPr>
            <a:t>ja tomēr paliek iestādē – 15-18 gadu veci jaunieši uzturas «jauniešu mājā» sabiedriskā vidē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lv-LV" sz="1600" kern="1200" dirty="0"/>
        </a:p>
      </dsp:txBody>
      <dsp:txXfrm>
        <a:off x="0" y="1937700"/>
        <a:ext cx="7620000" cy="1490400"/>
      </dsp:txXfrm>
    </dsp:sp>
    <dsp:sp modelId="{92A89289-7221-43C8-9FE5-C0BF0F5E978C}">
      <dsp:nvSpPr>
        <dsp:cNvPr id="0" name=""/>
        <dsp:cNvSpPr/>
      </dsp:nvSpPr>
      <dsp:spPr>
        <a:xfrm>
          <a:off x="0" y="3428100"/>
          <a:ext cx="7620000" cy="772200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altLang="ja-JP" sz="2000" u="sng" kern="1200" smtClean="0">
              <a:latin typeface="Times New Roman" pitchFamily="18" charset="0"/>
              <a:cs typeface="Times New Roman" pitchFamily="18" charset="0"/>
            </a:rPr>
            <a:t>Maz grupu, maz bērnu grupā</a:t>
          </a:r>
          <a:endParaRPr lang="lv-LV" altLang="ja-JP" sz="2000" u="sng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37696" y="3465796"/>
        <a:ext cx="7544608" cy="696808"/>
      </dsp:txXfrm>
    </dsp:sp>
    <dsp:sp modelId="{2F86783F-3C81-493F-B68D-2141CE4F19F4}">
      <dsp:nvSpPr>
        <dsp:cNvPr id="0" name=""/>
        <dsp:cNvSpPr/>
      </dsp:nvSpPr>
      <dsp:spPr>
        <a:xfrm>
          <a:off x="0" y="4200300"/>
          <a:ext cx="7620000" cy="538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altLang="ja-JP" sz="1600" kern="1200" dirty="0" smtClean="0">
              <a:latin typeface="Times New Roman" pitchFamily="18" charset="0"/>
              <a:cs typeface="Times New Roman" pitchFamily="18" charset="0"/>
            </a:rPr>
            <a:t>ne vairāk kā 3 grupas iestādē</a:t>
          </a:r>
          <a:endParaRPr lang="lv-L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altLang="ja-JP" sz="1600" kern="1200" smtClean="0">
              <a:latin typeface="Times New Roman" pitchFamily="18" charset="0"/>
              <a:cs typeface="Times New Roman" pitchFamily="18" charset="0"/>
            </a:rPr>
            <a:t>ne vairāk kā 8 bērni grupā</a:t>
          </a:r>
          <a:endParaRPr lang="lv-LV" sz="16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0" y="4200300"/>
        <a:ext cx="7620000" cy="538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E4E9D2A-C91D-45B0-8710-ECF90E954FEF}" type="datetimeFigureOut">
              <a:rPr lang="lv-LV"/>
              <a:pPr>
                <a:defRPr/>
              </a:pPr>
              <a:t>17.10.2014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AC0DEB-B9C0-459A-BDC6-69A970AF2E5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4459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45772-48D6-4C65-94AB-8BACC3A49A72}" type="slidenum">
              <a:rPr lang="lv-LV" smtClean="0"/>
              <a:pPr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8097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v-LV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6A7AE2-C402-49B7-96B1-072722ABB74D}" type="slidenum">
              <a:rPr lang="lv-LV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33787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686C1-D7DF-4E1E-A93F-1EF7D95E2BD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C519A-BA75-4804-90D6-B4D177DAA283}" type="datetimeFigureOut">
              <a:rPr lang="lv-LV"/>
              <a:pPr>
                <a:defRPr/>
              </a:pPr>
              <a:t>17.10.2014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3CE23-3C6A-4165-9206-C8AA494BBD5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2C7E0-4EC9-4D4A-AAEA-D40846F9FA61}" type="datetimeFigureOut">
              <a:rPr lang="lv-LV"/>
              <a:pPr>
                <a:defRPr/>
              </a:pPr>
              <a:t>17.10.2014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65F14-2632-4021-BB8A-C73747C4C05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D7208-DCF4-413C-AC95-94DFBE16E165}" type="datetimeFigureOut">
              <a:rPr lang="lv-LV"/>
              <a:pPr>
                <a:defRPr/>
              </a:pPr>
              <a:t>17.10.2014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B3679-A50B-48A7-98F6-1D3979C074D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CBCCC-DD8B-4737-8A16-D102F121B377}" type="datetimeFigureOut">
              <a:rPr lang="lv-LV"/>
              <a:pPr>
                <a:defRPr/>
              </a:pPr>
              <a:t>17.10.2014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2F375-1CE3-4F1F-BDD9-337AADDE857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01844-F427-4178-948D-71C8A04BA869}" type="datetimeFigureOut">
              <a:rPr lang="lv-LV"/>
              <a:pPr>
                <a:defRPr/>
              </a:pPr>
              <a:t>17.10.2014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44DA-E129-4619-B634-6CDDD6DA1EB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538F1-2291-43DB-9D75-9A68F6B43BC3}" type="datetimeFigureOut">
              <a:rPr lang="lv-LV"/>
              <a:pPr>
                <a:defRPr/>
              </a:pPr>
              <a:t>17.10.2014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F45EE-E3B0-4A51-B2F9-A823B16C9DC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9DC8E-6E3F-4329-90BD-69BB43735E8D}" type="datetimeFigureOut">
              <a:rPr lang="lv-LV"/>
              <a:pPr>
                <a:defRPr/>
              </a:pPr>
              <a:t>17.10.2014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48D01-742D-4330-B96C-62E3C18FED6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1FA55-F361-4415-9BD3-CCAA3786989C}" type="datetimeFigureOut">
              <a:rPr lang="lv-LV"/>
              <a:pPr>
                <a:defRPr/>
              </a:pPr>
              <a:t>17.10.2014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CBE6C-73E4-4CA9-901A-108D3430D7D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96A38-3D94-4AA2-8D7E-26FF6A5A7EFD}" type="datetimeFigureOut">
              <a:rPr lang="lv-LV"/>
              <a:pPr>
                <a:defRPr/>
              </a:pPr>
              <a:t>17.10.2014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4D0E1-28CA-44D0-AB9D-47702F207A8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3F14-E111-4582-9F80-1F0FACBE6A14}" type="datetimeFigureOut">
              <a:rPr lang="lv-LV"/>
              <a:pPr>
                <a:defRPr/>
              </a:pPr>
              <a:t>17.10.2014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57EC5-1513-4150-920E-1D13B436D3E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B057B-D250-4432-B9EE-05985A1EBB9A}" type="datetimeFigureOut">
              <a:rPr lang="lv-LV"/>
              <a:pPr>
                <a:defRPr/>
              </a:pPr>
              <a:t>17.10.2014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2069E58-A0EC-4FDA-B761-809B4CE2C22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BD520A2C-601C-4071-A074-2A08F4610720}" type="datetimeFigureOut">
              <a:rPr lang="lv-LV"/>
              <a:pPr>
                <a:defRPr/>
              </a:pPr>
              <a:t>17.10.2014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E7BC29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D092A7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9C85C0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68759"/>
            <a:ext cx="8459788" cy="145221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v-LV" sz="4400" b="1" dirty="0" smtClean="0">
                <a:solidFill>
                  <a:srgbClr val="2D593B"/>
                </a:solidFill>
                <a:latin typeface="Times New Roman" pitchFamily="18" charset="0"/>
              </a:rPr>
              <a:t>DEINSTUCIONALIZĀCIJA</a:t>
            </a:r>
            <a:endParaRPr lang="lv-LV" sz="4400" dirty="0">
              <a:solidFill>
                <a:srgbClr val="2D593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875" y="5445223"/>
            <a:ext cx="5761038" cy="1188939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Bērnu un ģimenes politikas departamenta 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lv-LV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ecākā eksperte Baiba Stankēviča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2014.gada oktobris</a:t>
            </a:r>
            <a:endParaRPr lang="lv-LV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24538"/>
            <a:ext cx="226853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1042988" y="6080125"/>
            <a:ext cx="11223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lv-LV" sz="1400" dirty="0">
                <a:solidFill>
                  <a:srgbClr val="2D593B"/>
                </a:solidFill>
                <a:latin typeface="Calibri" pitchFamily="34" charset="0"/>
              </a:rPr>
              <a:t>LABKLĀJĪBAS</a:t>
            </a:r>
          </a:p>
          <a:p>
            <a:pPr algn="ctr"/>
            <a:r>
              <a:rPr lang="lv-LV" sz="1400" dirty="0">
                <a:solidFill>
                  <a:srgbClr val="2D593B"/>
                </a:solidFill>
                <a:latin typeface="Calibri" pitchFamily="34" charset="0"/>
              </a:rPr>
              <a:t>MINISTRIJA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450"/>
            <a:ext cx="7620000" cy="5619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2D59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Pasākumu plāns I</a:t>
            </a:r>
            <a:endParaRPr lang="lv-LV" b="1" dirty="0">
              <a:solidFill>
                <a:srgbClr val="2D593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899120"/>
              </p:ext>
            </p:extLst>
          </p:nvPr>
        </p:nvGraphicFramePr>
        <p:xfrm>
          <a:off x="107950" y="736365"/>
          <a:ext cx="8135938" cy="5984335"/>
        </p:xfrm>
        <a:graphic>
          <a:graphicData uri="http://schemas.openxmlformats.org/drawingml/2006/table">
            <a:tbl>
              <a:tblPr/>
              <a:tblGrid>
                <a:gridCol w="3671888"/>
                <a:gridCol w="647700"/>
                <a:gridCol w="649287"/>
                <a:gridCol w="647700"/>
                <a:gridCol w="647700"/>
                <a:gridCol w="647700"/>
                <a:gridCol w="647700"/>
                <a:gridCol w="576263"/>
              </a:tblGrid>
              <a:tr h="367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Pasākumi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283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Paplašināt sociālo pakalpojumu pieejamību bāreņiem, bez vecāku gādības palikušajiem bērniem un bērniem ar smagiem funkcionālajiem traucējumiem</a:t>
                      </a:r>
                      <a:endParaRPr kumimoji="0" lang="lv-LV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608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Pašvaldībām deleģēta atbildība par bērnu līdz 2 gadu vecumam aprūpi (MK iesniegti grozījumi SPSP likumā)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405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Izveidoti jauni vai palielināts esošo sociālo pakalpojumu apjoms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34019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Īstenot bērnu aprūpes institūcijās esošo bērnu pāreju uz pakalpojumu saņemšanu ārpus institūcijas</a:t>
                      </a:r>
                      <a:endParaRPr kumimoji="0" lang="lv-LV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1217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Izveidotas un apmācītas speciālistu 11 komandas (Kurzemes, Zemgales, Latgales un Vidzemes plānošanas reģionā katrā 2 speciālistu komandas, Rīgas plānošanas reģionā – 3), kas palīdzēs pašvaldībās izstrādāt DI plānus un uzraudzīs to ieviešanu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277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Pašvaldībās izstrādāti DI plāni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405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Nodrošināta izstrādātā DI plāna izpildes uzraudzība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811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Sadarbībā ar bāriņtiesām un sociālajiem dienestiem izvērtēts bērnu uzturēšanās pamatojums sociālās aprūpes institūcijā un iespējas nodrošināt aprūpi ģimeniskā vidē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811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Noteikts uzturēšanās ilgums iestādē bērniem vecumā no 0-3 gadiem un no 4-18 gadiem </a:t>
                      </a:r>
                      <a:r>
                        <a:rPr kumimoji="0" lang="lv-LV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(grozījumi MK noteikumos par  soc. pakalpojumu  un soc. palīdzības saņemšanu)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88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450"/>
            <a:ext cx="7620000" cy="3603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sz="4000" b="1" dirty="0" smtClean="0">
                <a:solidFill>
                  <a:srgbClr val="2D593B"/>
                </a:solidFill>
              </a:rPr>
              <a:t>Pasākumu plāns II</a:t>
            </a:r>
            <a:endParaRPr lang="lv-LV" sz="4000" b="1" dirty="0">
              <a:solidFill>
                <a:srgbClr val="2D593B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834357"/>
              </p:ext>
            </p:extLst>
          </p:nvPr>
        </p:nvGraphicFramePr>
        <p:xfrm>
          <a:off x="179389" y="471488"/>
          <a:ext cx="8785100" cy="6400800"/>
        </p:xfrm>
        <a:graphic>
          <a:graphicData uri="http://schemas.openxmlformats.org/drawingml/2006/table">
            <a:tbl>
              <a:tblPr/>
              <a:tblGrid>
                <a:gridCol w="4642135"/>
                <a:gridCol w="571607"/>
                <a:gridCol w="571606"/>
                <a:gridCol w="642466"/>
                <a:gridCol w="642466"/>
                <a:gridCol w="571607"/>
                <a:gridCol w="571606"/>
                <a:gridCol w="571607"/>
              </a:tblGrid>
              <a:tr h="2114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Pasākumi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4276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Atbalstīt esošās institūcijām alternatīvas ārpusģimenes aprūpes formas un veicināt to paplašināšanos</a:t>
                      </a:r>
                      <a:endParaRPr kumimoji="0" lang="lv-LV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369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Izstrādāta koncepcija par audžuģimeņu attīstību un tām sniedzamo atbalstu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369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Nodrošinātas atbalsta grupas audžuģimenēm un aizbildņu ģimenēm, atbalsta un uzticības personām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369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Izveidotas pašpalīdzības grupas audžuģimenēm, aizbildņiem, atbalsta un uzticības personām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369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Nodrošinātas psihologu konsultācijas audžuģimenēm, aizbildņiem, adoptētājiem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369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Nodrošināts psihosociāls atbalsts audžuģimenēm un aizbildņiem adaptācijas periodā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369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Nodrošināta informācija jaunajām audžuģimenēm – kā kļūt par audžuģimeni, līdzšinējo audžuģimeņu pieredzi, stereotipiem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739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Izveidotas un apmācītas speciālistu 11 komandas, kuras palīdzēs pašvaldībās klātienē uzrunāt un piesaistīt potenciālās audžuģimenes un aizbildņus, kā arī sniegs tām nepieciešamo atbalstu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554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Plānošanas reģionos darbojas speciālistu 11 komandas, kuras uzrunā un piesaista audžuģimenes un aizbildņus, sniedz nepieciešamo atbalstu audžuģimenēm un aizbildņiem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44927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Pārprofilēt sociālo aprūpes institūciju, kuras sniedz pakalpojumus bērniem, darbību jaunu sociālo pakalpojumu sniegšanai</a:t>
                      </a:r>
                      <a:endParaRPr kumimoji="0" lang="lv-LV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554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Ik gadu vidēji 56 bērniem bērnu sociālās aprūpes institūcijās nodrošināta ģimeniskai videi pietuvināta aprūpe (</a:t>
                      </a:r>
                      <a:r>
                        <a:rPr kumimoji="0" lang="lv-LV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Quality4children</a:t>
                      </a: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standarti)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554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Institūcijas pārveidotas par institūcijām alternatīvu sociālo pakalpojumu sniegšanai, prioritāri bērnu vajadzību nodrošināšanai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09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7620000" cy="635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2D593B"/>
                </a:solidFill>
              </a:rPr>
              <a:t>Pasākumu plāns III</a:t>
            </a:r>
            <a:endParaRPr lang="lv-LV" b="1" dirty="0">
              <a:solidFill>
                <a:srgbClr val="2D593B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388" y="908050"/>
          <a:ext cx="8496300" cy="5620388"/>
        </p:xfrm>
        <a:graphic>
          <a:graphicData uri="http://schemas.openxmlformats.org/drawingml/2006/table">
            <a:tbl>
              <a:tblPr/>
              <a:tblGrid>
                <a:gridCol w="4060825"/>
                <a:gridCol w="115887"/>
                <a:gridCol w="560388"/>
                <a:gridCol w="676275"/>
                <a:gridCol w="677862"/>
                <a:gridCol w="601663"/>
                <a:gridCol w="601662"/>
                <a:gridCol w="601663"/>
                <a:gridCol w="600075"/>
              </a:tblGrid>
              <a:tr h="360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Pasākumi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8313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Nodrošināt ilgstošas sociālās aprūpes un sociālās rehabilitācijas institūcijā esošo bērnu sagatavošanu patstāvīgai dzīvei pēc pilngadības sasniegšanas</a:t>
                      </a:r>
                      <a:endParaRPr kumimoji="0" lang="lv-LV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Izveidotas „jauniešu mājas”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Sociālie dienesti izstrādā sociālās rehabilitācijas plānu un veic sociālo darbu ar pilngadību sasniegušajiem ārpusģimenes aprūpē bijušajiem bērniem un attiecīgi nodrošina nepieciešamos atbalsta pasākumus vismaz 2 gadus pēc ārpusģimenes aprūpes beigšanās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379413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Pilnveidot preventīvos pasākumus, lai mazinātu bērna pamešanas novārtā vai neatbilstošas aprūpes risku</a:t>
                      </a:r>
                      <a:endParaRPr kumimoji="0" lang="lv-LV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Nodrošināta metodiskā palīdzība un atbalsts bērnu tiesību aizsardzības un vardarbības profilakses jautājumos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Sniegtas konsultācijas bērniem ar uzvedības traucējumiem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Nodrošinātas informatīvās kampaņas, materiāli, pētījumi sabiedrības izpratnes veidošanai par vardarbību ģimenē un tās atpazīšanu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Īstenotas speciālistu apmācības darbam ar cietušajiem no vardarbības ģimenē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Nodrošinātas psihologu konsultācijas ģimenēm ar bērniem krīzes situācijā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10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425" y="4508500"/>
            <a:ext cx="1674813" cy="1600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chemeClr val="tx1"/>
                </a:solidFill>
              </a:rPr>
              <a:t/>
            </a:r>
            <a:br>
              <a:rPr lang="lv-LV" b="1" dirty="0" smtClean="0">
                <a:solidFill>
                  <a:schemeClr val="tx1"/>
                </a:solidFill>
              </a:rPr>
            </a:br>
            <a:endParaRPr lang="lv-LV" dirty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28575" y="2492375"/>
            <a:ext cx="8459788" cy="1082675"/>
          </a:xfrm>
        </p:spPr>
        <p:txBody>
          <a:bodyPr/>
          <a:lstStyle/>
          <a:p>
            <a:pPr marL="114300" indent="0" algn="ctr" eaLnBrk="1" hangingPunct="1">
              <a:buFont typeface="Arial" charset="0"/>
              <a:buNone/>
            </a:pPr>
            <a:r>
              <a:rPr lang="lv-LV" sz="6000" smtClean="0">
                <a:latin typeface="Times New Roman" pitchFamily="18" charset="0"/>
                <a:cs typeface="Times New Roman" pitchFamily="18" charset="0"/>
              </a:rPr>
              <a:t>Paldies par uzmanību!</a:t>
            </a:r>
          </a:p>
        </p:txBody>
      </p:sp>
      <p:pic>
        <p:nvPicPr>
          <p:cNvPr id="33795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24538"/>
            <a:ext cx="226853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971550" y="6067425"/>
            <a:ext cx="12065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 sz="1400">
                <a:solidFill>
                  <a:srgbClr val="2D593B"/>
                </a:solidFill>
                <a:latin typeface="Calibri" pitchFamily="34" charset="0"/>
              </a:rPr>
              <a:t>LABKLĀJĪBAS</a:t>
            </a:r>
          </a:p>
          <a:p>
            <a:pPr algn="ctr"/>
            <a:r>
              <a:rPr lang="lv-LV" sz="1400">
                <a:solidFill>
                  <a:srgbClr val="2D593B"/>
                </a:solidFill>
                <a:latin typeface="Calibri" pitchFamily="34" charset="0"/>
              </a:rPr>
              <a:t>MINISTRIJA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sz="3600" b="1" dirty="0" smtClean="0">
                <a:solidFill>
                  <a:srgbClr val="2D593B"/>
                </a:solidFill>
                <a:latin typeface="Times New Roman" pitchFamily="18" charset="0"/>
                <a:cs typeface="Times New Roman" pitchFamily="18" charset="0"/>
              </a:rPr>
              <a:t>Bērnu skaits ārpusģimenes aprūpē 2014.gada 1.janvārī – 7,9 tūkst. bērnu</a:t>
            </a:r>
            <a:endParaRPr lang="lv-LV" sz="3600" b="1" dirty="0">
              <a:solidFill>
                <a:srgbClr val="2D593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29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78884051"/>
              </p:ext>
            </p:extLst>
          </p:nvPr>
        </p:nvGraphicFramePr>
        <p:xfrm>
          <a:off x="971549" y="1772815"/>
          <a:ext cx="6264747" cy="4104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6681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24538"/>
            <a:ext cx="226853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82" name="Rectangle 6"/>
          <p:cNvSpPr>
            <a:spLocks noChangeArrowheads="1"/>
          </p:cNvSpPr>
          <p:nvPr/>
        </p:nvSpPr>
        <p:spPr bwMode="auto">
          <a:xfrm>
            <a:off x="971550" y="6067425"/>
            <a:ext cx="12065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 sz="1400">
                <a:solidFill>
                  <a:srgbClr val="2D593B"/>
                </a:solidFill>
                <a:latin typeface="Calibri" pitchFamily="34" charset="0"/>
              </a:rPr>
              <a:t>LABKLĀJĪBAS</a:t>
            </a:r>
          </a:p>
          <a:p>
            <a:pPr algn="ctr"/>
            <a:r>
              <a:rPr lang="lv-LV" sz="1400">
                <a:solidFill>
                  <a:srgbClr val="2D593B"/>
                </a:solidFill>
                <a:latin typeface="Calibri" pitchFamily="34" charset="0"/>
              </a:rPr>
              <a:t>MINISTRIJA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80963"/>
            <a:ext cx="7704855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24538"/>
            <a:ext cx="226853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71550" y="6067425"/>
            <a:ext cx="12065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 sz="1400">
                <a:solidFill>
                  <a:srgbClr val="2D593B"/>
                </a:solidFill>
                <a:latin typeface="Calibri" pitchFamily="34" charset="0"/>
              </a:rPr>
              <a:t>LABKLĀJĪBAS</a:t>
            </a:r>
          </a:p>
          <a:p>
            <a:pPr algn="ctr"/>
            <a:r>
              <a:rPr lang="lv-LV" sz="1400">
                <a:solidFill>
                  <a:srgbClr val="2D593B"/>
                </a:solidFill>
                <a:latin typeface="Calibri" pitchFamily="34" charset="0"/>
              </a:rPr>
              <a:t>MINISTRIJA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sz="3600" b="1" dirty="0" smtClean="0">
                <a:solidFill>
                  <a:srgbClr val="2D593B"/>
                </a:solidFill>
                <a:latin typeface="Times New Roman" pitchFamily="18" charset="0"/>
                <a:cs typeface="Times New Roman" pitchFamily="18" charset="0"/>
              </a:rPr>
              <a:t>Bērnu aprūpes iestādes sadalījumā pēc bērnu skaita 01.01.2014.</a:t>
            </a:r>
            <a:endParaRPr lang="lv-LV" sz="3600" b="1" dirty="0">
              <a:solidFill>
                <a:srgbClr val="2D593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582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24538"/>
            <a:ext cx="226853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83" name="Rectangle 5"/>
          <p:cNvSpPr>
            <a:spLocks noChangeArrowheads="1"/>
          </p:cNvSpPr>
          <p:nvPr/>
        </p:nvSpPr>
        <p:spPr bwMode="auto">
          <a:xfrm>
            <a:off x="971550" y="6067425"/>
            <a:ext cx="12065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 sz="1400">
                <a:solidFill>
                  <a:srgbClr val="2D593B"/>
                </a:solidFill>
                <a:latin typeface="Calibri" pitchFamily="34" charset="0"/>
              </a:rPr>
              <a:t>LABKLĀJĪBAS</a:t>
            </a:r>
          </a:p>
          <a:p>
            <a:pPr algn="ctr"/>
            <a:r>
              <a:rPr lang="lv-LV" sz="1400">
                <a:solidFill>
                  <a:srgbClr val="2D593B"/>
                </a:solidFill>
                <a:latin typeface="Calibri" pitchFamily="34" charset="0"/>
              </a:rPr>
              <a:t>MINISTRIJA</a:t>
            </a:r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121178"/>
              </p:ext>
            </p:extLst>
          </p:nvPr>
        </p:nvGraphicFramePr>
        <p:xfrm>
          <a:off x="457200" y="1600201"/>
          <a:ext cx="7620000" cy="43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v-LV" sz="3200" b="1" dirty="0" smtClean="0">
                <a:solidFill>
                  <a:srgbClr val="2D59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Pamatprincipi – izmaiņas līdzšinējā politikā</a:t>
            </a:r>
            <a:endParaRPr lang="lv-LV" sz="3200" b="1" dirty="0">
              <a:solidFill>
                <a:srgbClr val="2D593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982147"/>
              </p:ext>
            </p:extLst>
          </p:nvPr>
        </p:nvGraphicFramePr>
        <p:xfrm>
          <a:off x="477166" y="1285787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8675" name="Picture 5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824538"/>
            <a:ext cx="226853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971550" y="6067425"/>
            <a:ext cx="12065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 sz="1400" dirty="0">
                <a:solidFill>
                  <a:srgbClr val="2D593B"/>
                </a:solidFill>
                <a:latin typeface="Calibri" pitchFamily="34" charset="0"/>
              </a:rPr>
              <a:t>LABKLĀJĪBAS</a:t>
            </a:r>
          </a:p>
          <a:p>
            <a:pPr algn="ctr"/>
            <a:r>
              <a:rPr lang="lv-LV" sz="1400" dirty="0">
                <a:solidFill>
                  <a:srgbClr val="2D593B"/>
                </a:solidFill>
                <a:latin typeface="Calibri" pitchFamily="34" charset="0"/>
              </a:rPr>
              <a:t>MINISTRIJA</a:t>
            </a:r>
          </a:p>
        </p:txBody>
      </p:sp>
    </p:spTree>
    <p:extLst>
      <p:ext uri="{BB962C8B-B14F-4D97-AF65-F5344CB8AC3E}">
        <p14:creationId xmlns:p14="http://schemas.microsoft.com/office/powerpoint/2010/main" val="360732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000" b="1" dirty="0" smtClean="0">
                <a:solidFill>
                  <a:srgbClr val="005927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DI</a:t>
            </a:r>
            <a:r>
              <a:rPr lang="lv-LV" sz="3000" b="1" dirty="0" smtClean="0">
                <a:solidFill>
                  <a:srgbClr val="005927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aktivitātēm plānotais ES fondu finansējums </a:t>
            </a:r>
            <a:r>
              <a:rPr lang="en-US" sz="3000" b="1" dirty="0">
                <a:solidFill>
                  <a:srgbClr val="005927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2014-2020</a:t>
            </a:r>
            <a:r>
              <a:rPr lang="en-GB" sz="3000" b="1" dirty="0" smtClean="0">
                <a:solidFill>
                  <a:srgbClr val="005927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endParaRPr lang="en-GB" sz="3000" b="1" dirty="0">
              <a:solidFill>
                <a:srgbClr val="005927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Eiropas Sociālais fonds</a:t>
            </a:r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48 709 260</a:t>
            </a:r>
          </a:p>
          <a:p>
            <a:pPr marL="0" indent="0">
              <a:buNone/>
            </a:pP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t.sk. valsts līdzfinansējums (15%)</a:t>
            </a:r>
          </a:p>
          <a:p>
            <a:pPr marL="0" indent="0">
              <a:buNone/>
            </a:pPr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v-LV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Papildinoši </a:t>
            </a:r>
          </a:p>
          <a:p>
            <a:pPr marL="0" indent="0">
              <a:buNone/>
            </a:pP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 </a:t>
            </a:r>
            <a:r>
              <a:rPr lang="lv-LV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9 606 575</a:t>
            </a:r>
          </a:p>
          <a:p>
            <a:pPr marL="0" indent="0">
              <a:buNone/>
            </a:pP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Sociālo dienestu darba efektivitātes un darbinieku profesionalitātes paaugstināšanai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956248" cy="4205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Eiropas Reģionālās Attīstības fonds</a:t>
            </a:r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44 441 977</a:t>
            </a:r>
          </a:p>
          <a:p>
            <a:pPr marL="0" indent="0">
              <a:buNone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t.sk. v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alsts un pašvaldību līdzfinansējums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(15%)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Indikatīvi EUR 15 300 000 no tā paredzēti integrētai pilsētvides attīstībai (9 republikas pilsētās)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C3D2-AA4D-41AC-8A90-C1A619184057}" type="slidenum">
              <a:rPr lang="lv-LV" smtClean="0"/>
              <a:pPr/>
              <a:t>6</a:t>
            </a:fld>
            <a:endParaRPr lang="lv-LV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24538"/>
            <a:ext cx="226853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71550" y="6067425"/>
            <a:ext cx="12065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 sz="1400" dirty="0">
                <a:solidFill>
                  <a:srgbClr val="2D593B"/>
                </a:solidFill>
                <a:latin typeface="Calibri" pitchFamily="34" charset="0"/>
              </a:rPr>
              <a:t>LABKLĀJĪBAS</a:t>
            </a:r>
          </a:p>
          <a:p>
            <a:pPr algn="ctr"/>
            <a:r>
              <a:rPr lang="lv-LV" sz="1400" dirty="0">
                <a:solidFill>
                  <a:srgbClr val="2D593B"/>
                </a:solidFill>
                <a:latin typeface="Calibri" pitchFamily="34" charset="0"/>
              </a:rPr>
              <a:t>MINISTRIJA</a:t>
            </a:r>
          </a:p>
        </p:txBody>
      </p:sp>
    </p:spTree>
    <p:extLst>
      <p:ext uri="{BB962C8B-B14F-4D97-AF65-F5344CB8AC3E}">
        <p14:creationId xmlns:p14="http://schemas.microsoft.com/office/powerpoint/2010/main" val="249395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800" b="1" dirty="0">
                <a:solidFill>
                  <a:srgbClr val="005927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Mērķa grupu īpatsvars pa plānošanas reģioniem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C3D2-AA4D-41AC-8A90-C1A619184057}" type="slidenum">
              <a:rPr lang="lv-LV" smtClean="0"/>
              <a:pPr/>
              <a:t>7</a:t>
            </a:fld>
            <a:endParaRPr lang="lv-LV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1"/>
          <a:ext cx="8003232" cy="334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508518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Personu ar garīga rakstura traucējumiem īpatsvars tiek piemērots 66% finansējuma</a:t>
            </a:r>
          </a:p>
          <a:p>
            <a:r>
              <a:rPr lang="lv-LV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Bērnu ar invaliditāti īpatsvars tiek piemērots 27% finansējuma</a:t>
            </a:r>
          </a:p>
          <a:p>
            <a:r>
              <a:rPr lang="lv-LV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Ilgstošās aprūpes institūcijās esošo bērnu īpatsvars tiek piemērots 7% finansējuma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6012160" y="5805264"/>
            <a:ext cx="27816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v-L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800" i="1" dirty="0" smtClean="0">
                <a:solidFill>
                  <a:schemeClr val="tx1"/>
                </a:solidFill>
              </a:rPr>
              <a:t>Avots: LM, VSAA, SPKC</a:t>
            </a:r>
            <a:endParaRPr lang="lv-LV" sz="1800" i="1" dirty="0">
              <a:solidFill>
                <a:schemeClr val="tx1"/>
              </a:solidFill>
            </a:endParaRPr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824538"/>
            <a:ext cx="226853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71550" y="6067425"/>
            <a:ext cx="12065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 sz="1400" dirty="0">
                <a:solidFill>
                  <a:srgbClr val="2D593B"/>
                </a:solidFill>
                <a:latin typeface="Calibri" pitchFamily="34" charset="0"/>
              </a:rPr>
              <a:t>LABKLĀJĪBAS</a:t>
            </a:r>
          </a:p>
          <a:p>
            <a:pPr algn="ctr"/>
            <a:r>
              <a:rPr lang="lv-LV" sz="1400" dirty="0">
                <a:solidFill>
                  <a:srgbClr val="2D593B"/>
                </a:solidFill>
                <a:latin typeface="Calibri" pitchFamily="34" charset="0"/>
              </a:rPr>
              <a:t>MINISTRIJA</a:t>
            </a:r>
          </a:p>
        </p:txBody>
      </p:sp>
    </p:spTree>
    <p:extLst>
      <p:ext uri="{BB962C8B-B14F-4D97-AF65-F5344CB8AC3E}">
        <p14:creationId xmlns:p14="http://schemas.microsoft.com/office/powerpoint/2010/main" val="417163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800" b="1" dirty="0">
                <a:solidFill>
                  <a:srgbClr val="005927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Indikatīvi plānotais ESF finansējuma sadalījums pa plānošanas </a:t>
            </a:r>
            <a:r>
              <a:rPr lang="lv-LV" sz="2800" b="1" dirty="0" smtClean="0">
                <a:solidFill>
                  <a:srgbClr val="005927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reģioniem*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C3D2-AA4D-41AC-8A90-C1A619184057}" type="slidenum">
              <a:rPr lang="lv-LV" smtClean="0"/>
              <a:pPr/>
              <a:t>8</a:t>
            </a:fld>
            <a:endParaRPr lang="lv-LV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484785"/>
          <a:ext cx="749917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9923" y="5118319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Paredzēta iespēja pārplānot finansējumu starp reģioniem, t.sk. atbilstoši reģionu DI plānos noteiktajam mērķa grupu izvietojumam  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24538"/>
            <a:ext cx="226853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71550" y="6067425"/>
            <a:ext cx="12065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 sz="1400" dirty="0">
                <a:solidFill>
                  <a:srgbClr val="2D593B"/>
                </a:solidFill>
                <a:latin typeface="Calibri" pitchFamily="34" charset="0"/>
              </a:rPr>
              <a:t>LABKLĀJĪBAS</a:t>
            </a:r>
          </a:p>
          <a:p>
            <a:pPr algn="ctr"/>
            <a:r>
              <a:rPr lang="lv-LV" sz="1400" dirty="0">
                <a:solidFill>
                  <a:srgbClr val="2D593B"/>
                </a:solidFill>
                <a:latin typeface="Calibri" pitchFamily="34" charset="0"/>
              </a:rPr>
              <a:t>MINISTRIJA</a:t>
            </a:r>
          </a:p>
        </p:txBody>
      </p:sp>
    </p:spTree>
    <p:extLst>
      <p:ext uri="{BB962C8B-B14F-4D97-AF65-F5344CB8AC3E}">
        <p14:creationId xmlns:p14="http://schemas.microsoft.com/office/powerpoint/2010/main" val="264683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>
                <a:solidFill>
                  <a:srgbClr val="2D59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Plāni </a:t>
            </a:r>
            <a:endParaRPr lang="lv-LV" b="1" dirty="0">
              <a:solidFill>
                <a:srgbClr val="2D593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lv-LV" altLang="lv-LV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2015.g., 2016.g., 2017.g.I puse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klientu apzināšana un vajadzību novērtēšana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nepieciešamo pakalpojumu un to izvietojuma plānošana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pasākumi sabiedrības un speciālistu attieksmes maiņai; potenciālo audžuģimeņu, aizbildņu un adoptētāju </a:t>
            </a:r>
            <a:r>
              <a:rPr lang="lv-LV" alt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uzrunāšana</a:t>
            </a:r>
          </a:p>
          <a:p>
            <a:pPr marL="114300" indent="0" eaLnBrk="1" hangingPunct="1">
              <a:lnSpc>
                <a:spcPct val="90000"/>
              </a:lnSpc>
              <a:buNone/>
            </a:pPr>
            <a:endParaRPr lang="lv-LV" alt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lv-LV" altLang="lv-LV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2017.g.II puse, 2018.g., 2019.g., 2020.g., 2021.g.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pasākumi sabiedrības un speciālistu attieksmes maiņai; potenciālo audžuģimeņu, aizbildņu un adoptētāju uzrunāšana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pašvaldību </a:t>
            </a:r>
            <a:r>
              <a:rPr lang="lv-LV" alt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VSAC speciālistu apmācība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pakalpojumiem nepieciešamās infrastruktūras izveide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pakalpojumu sniegšana (sākas klientu pārvietošanās)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rezultātu uzraudzība un novērtēšana</a:t>
            </a:r>
          </a:p>
          <a:p>
            <a:pPr marL="114300" indent="0">
              <a:buNone/>
            </a:pPr>
            <a:endParaRPr lang="lv-LV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49950"/>
            <a:ext cx="2268538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69963" y="6203950"/>
            <a:ext cx="1204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 sz="1400" dirty="0">
                <a:solidFill>
                  <a:srgbClr val="2D593B"/>
                </a:solidFill>
                <a:latin typeface="Calibri" pitchFamily="34" charset="0"/>
              </a:rPr>
              <a:t>LABKLĀJĪBAS</a:t>
            </a:r>
          </a:p>
          <a:p>
            <a:pPr algn="ctr"/>
            <a:r>
              <a:rPr lang="lv-LV" sz="1400" dirty="0">
                <a:solidFill>
                  <a:srgbClr val="2D593B"/>
                </a:solidFill>
                <a:latin typeface="Calibri" pitchFamily="34" charset="0"/>
              </a:rPr>
              <a:t>MINISTRIJA</a:t>
            </a:r>
          </a:p>
        </p:txBody>
      </p:sp>
    </p:spTree>
    <p:extLst>
      <p:ext uri="{BB962C8B-B14F-4D97-AF65-F5344CB8AC3E}">
        <p14:creationId xmlns:p14="http://schemas.microsoft.com/office/powerpoint/2010/main" val="195135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3">
      <a:dk1>
        <a:sysClr val="windowText" lastClr="000000"/>
      </a:dk1>
      <a:lt1>
        <a:sysClr val="window" lastClr="FFFFFF"/>
      </a:lt1>
      <a:dk2>
        <a:srgbClr val="444D26"/>
      </a:dk2>
      <a:lt2>
        <a:srgbClr val="FEFBCE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932</TotalTime>
  <Words>966</Words>
  <Application>Microsoft Office PowerPoint</Application>
  <PresentationFormat>On-screen Show (4:3)</PresentationFormat>
  <Paragraphs>290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</vt:lpstr>
      <vt:lpstr>Tahoma</vt:lpstr>
      <vt:lpstr>Times New Roman</vt:lpstr>
      <vt:lpstr>Adjacency</vt:lpstr>
      <vt:lpstr>DEINSTUCIONALIZĀCIJA</vt:lpstr>
      <vt:lpstr>Bērnu skaits ārpusģimenes aprūpē 2014.gada 1.janvārī – 7,9 tūkst. bērnu</vt:lpstr>
      <vt:lpstr>PowerPoint Presentation</vt:lpstr>
      <vt:lpstr>Bērnu aprūpes iestādes sadalījumā pēc bērnu skaita 01.01.2014.</vt:lpstr>
      <vt:lpstr>Pamatprincipi – izmaiņas līdzšinējā politikā</vt:lpstr>
      <vt:lpstr>DI aktivitātēm plānotais ES fondu finansējums 2014-2020 </vt:lpstr>
      <vt:lpstr>Mērķa grupu īpatsvars pa plānošanas reģioniem</vt:lpstr>
      <vt:lpstr>Indikatīvi plānotais ESF finansējuma sadalījums pa plānošanas reģioniem*</vt:lpstr>
      <vt:lpstr>Plāni </vt:lpstr>
      <vt:lpstr>Pasākumu plāns I</vt:lpstr>
      <vt:lpstr>Pasākumu plāns II</vt:lpstr>
      <vt:lpstr>Pasākumu plāns III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Marika Kupce</dc:creator>
  <cp:lastModifiedBy>Baiba Abersone</cp:lastModifiedBy>
  <cp:revision>202</cp:revision>
  <dcterms:created xsi:type="dcterms:W3CDTF">2013-08-19T12:20:26Z</dcterms:created>
  <dcterms:modified xsi:type="dcterms:W3CDTF">2014-10-17T04:59:40Z</dcterms:modified>
</cp:coreProperties>
</file>