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7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09" r:id="rId2"/>
    <p:sldMasterId id="2147483714" r:id="rId3"/>
    <p:sldMasterId id="2147483717" r:id="rId4"/>
    <p:sldMasterId id="2147483720" r:id="rId5"/>
    <p:sldMasterId id="2147483726" r:id="rId6"/>
    <p:sldMasterId id="2147483732" r:id="rId7"/>
    <p:sldMasterId id="2147483738" r:id="rId8"/>
  </p:sldMasterIdLst>
  <p:notesMasterIdLst>
    <p:notesMasterId r:id="rId24"/>
  </p:notesMasterIdLst>
  <p:sldIdLst>
    <p:sldId id="256" r:id="rId9"/>
    <p:sldId id="257" r:id="rId10"/>
    <p:sldId id="300" r:id="rId11"/>
    <p:sldId id="259" r:id="rId12"/>
    <p:sldId id="291" r:id="rId13"/>
    <p:sldId id="288" r:id="rId14"/>
    <p:sldId id="287" r:id="rId15"/>
    <p:sldId id="289" r:id="rId16"/>
    <p:sldId id="290" r:id="rId17"/>
    <p:sldId id="292" r:id="rId18"/>
    <p:sldId id="294" r:id="rId19"/>
    <p:sldId id="297" r:id="rId20"/>
    <p:sldId id="298" r:id="rId21"/>
    <p:sldId id="293" r:id="rId22"/>
    <p:sldId id="296" r:id="rId23"/>
  </p:sldIdLst>
  <p:sldSz cx="9144000" cy="6858000" type="screen4x3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92" autoAdjust="0"/>
  </p:normalViewPr>
  <p:slideViewPr>
    <p:cSldViewPr>
      <p:cViewPr varScale="1">
        <p:scale>
          <a:sx n="77" d="100"/>
          <a:sy n="77" d="100"/>
        </p:scale>
        <p:origin x="139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E72B4-6282-4CCB-B9D9-7F247D92A89B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17FA0-81B2-4818-9376-9CC35DA7E8E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0201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7FA0-81B2-4818-9376-9CC35DA7E8E3}" type="slidenum">
              <a:rPr lang="bg-BG" smtClean="0"/>
              <a:pPr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3695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7FA0-81B2-4818-9376-9CC35DA7E8E3}" type="slidenum">
              <a:rPr lang="bg-BG" smtClean="0"/>
              <a:pPr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1876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7FA0-81B2-4818-9376-9CC35DA7E8E3}" type="slidenum">
              <a:rPr lang="bg-BG" smtClean="0"/>
              <a:pPr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54827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7FA0-81B2-4818-9376-9CC35DA7E8E3}" type="slidenum">
              <a:rPr lang="bg-BG" smtClean="0"/>
              <a:pPr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4818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7FA0-81B2-4818-9376-9CC35DA7E8E3}" type="slidenum">
              <a:rPr lang="bg-BG" smtClean="0"/>
              <a:pPr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8886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7FA0-81B2-4818-9376-9CC35DA7E8E3}" type="slidenum">
              <a:rPr lang="bg-BG" smtClean="0"/>
              <a:pPr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5517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7FA0-81B2-4818-9376-9CC35DA7E8E3}" type="slidenum">
              <a:rPr lang="bg-BG" smtClean="0"/>
              <a:pPr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06396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7FA0-81B2-4818-9376-9CC35DA7E8E3}" type="slidenum">
              <a:rPr lang="bg-BG" smtClean="0"/>
              <a:pPr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86416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7FA0-81B2-4818-9376-9CC35DA7E8E3}" type="slidenum">
              <a:rPr lang="bg-BG" smtClean="0"/>
              <a:pPr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32734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7FA0-81B2-4818-9376-9CC35DA7E8E3}" type="slidenum">
              <a:rPr lang="bg-BG" smtClean="0"/>
              <a:pPr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8805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CA67-A01A-43AB-BB0B-86A1729E8BBC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3342-2E4B-4244-97FF-B59274EBACF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33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CA67-A01A-43AB-BB0B-86A1729E8BBC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3342-2E4B-4244-97FF-B59274EBACF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266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CA67-A01A-43AB-BB0B-86A1729E8BBC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3342-2E4B-4244-97FF-B59274EBACF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0360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31260" y="60840"/>
            <a:ext cx="6624000" cy="1917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3800"/>
              </a:lnSpc>
              <a:defRPr sz="4000">
                <a:solidFill>
                  <a:srgbClr val="76B85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7516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31260" y="60840"/>
            <a:ext cx="6624000" cy="1917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3800"/>
              </a:lnSpc>
              <a:defRPr sz="4000">
                <a:solidFill>
                  <a:srgbClr val="76B85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205334" y="1953215"/>
            <a:ext cx="8758666" cy="3418885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buNone/>
              <a:defRPr sz="3000" b="0" i="0" cap="all">
                <a:solidFill>
                  <a:srgbClr val="B5D59D"/>
                </a:solidFill>
                <a:latin typeface="Arial"/>
                <a:cs typeface="Arial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09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</p:spPr>
        <p:txBody>
          <a:bodyPr/>
          <a:lstStyle/>
          <a:p>
            <a:fld id="{0FBE4161-E164-4B7E-9BE3-FC9F04A24D08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335AA74-E040-4EAD-A0FB-1AA9A395FD8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0FBE4161-E164-4B7E-9BE3-FC9F04A24D08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5335AA74-E040-4EAD-A0FB-1AA9A395FD8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0FBE4161-E164-4B7E-9BE3-FC9F04A24D08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5335AA74-E040-4EAD-A0FB-1AA9A395FD8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9517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31260" y="60840"/>
            <a:ext cx="6624000" cy="1917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3800"/>
              </a:lnSpc>
              <a:defRPr sz="4000">
                <a:solidFill>
                  <a:srgbClr val="E7436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5325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31260" y="60840"/>
            <a:ext cx="6624000" cy="1917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3800"/>
              </a:lnSpc>
              <a:defRPr sz="4000">
                <a:solidFill>
                  <a:srgbClr val="E7436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sz="half" idx="10"/>
          </p:nvPr>
        </p:nvSpPr>
        <p:spPr>
          <a:xfrm>
            <a:off x="205334" y="1953215"/>
            <a:ext cx="8758666" cy="3418885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buNone/>
              <a:defRPr sz="3000" b="0" i="0" cap="all">
                <a:solidFill>
                  <a:srgbClr val="F19A9C"/>
                </a:solidFill>
                <a:latin typeface="Arial"/>
                <a:cs typeface="Arial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5226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31260" y="60840"/>
            <a:ext cx="6624000" cy="1917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38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710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CA67-A01A-43AB-BB0B-86A1729E8BBC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3342-2E4B-4244-97FF-B59274EBACF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4040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31260" y="60840"/>
            <a:ext cx="6624000" cy="1917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38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sz="half" idx="10"/>
          </p:nvPr>
        </p:nvSpPr>
        <p:spPr>
          <a:xfrm>
            <a:off x="205334" y="1953215"/>
            <a:ext cx="8758666" cy="3418885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buNone/>
              <a:defRPr sz="3000" b="0" i="0" cap="all">
                <a:solidFill>
                  <a:srgbClr val="F6AF6E"/>
                </a:solidFill>
                <a:latin typeface="Arial"/>
                <a:cs typeface="Arial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0326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2853" y="916984"/>
            <a:ext cx="8755776" cy="574518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4493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13334" y="2628900"/>
            <a:ext cx="8758666" cy="40332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205334" y="1635715"/>
            <a:ext cx="875866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0518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7729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1900" y="2667000"/>
            <a:ext cx="4315800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2297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>
                <a:solidFill>
                  <a:srgbClr val="009EE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11"/>
          </p:nvPr>
        </p:nvSpPr>
        <p:spPr>
          <a:xfrm>
            <a:off x="584200" y="2667000"/>
            <a:ext cx="3924676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2"/>
          </p:nvPr>
        </p:nvSpPr>
        <p:spPr>
          <a:xfrm>
            <a:off x="203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57244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217488"/>
            <a:ext cx="66246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25" y="1798638"/>
            <a:ext cx="8823325" cy="48879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02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2853" y="916984"/>
            <a:ext cx="8755776" cy="574518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58943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713334" y="2628900"/>
            <a:ext cx="8758666" cy="40332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205334" y="1635715"/>
            <a:ext cx="875866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4185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197729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>
          <a:xfrm>
            <a:off x="5041900" y="2667000"/>
            <a:ext cx="4315800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88716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Inhaltsplatzhalter 3"/>
          <p:cNvSpPr>
            <a:spLocks noGrp="1"/>
          </p:cNvSpPr>
          <p:nvPr>
            <p:ph sz="half" idx="11"/>
          </p:nvPr>
        </p:nvSpPr>
        <p:spPr>
          <a:xfrm>
            <a:off x="584200" y="2667000"/>
            <a:ext cx="3924676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2"/>
          </p:nvPr>
        </p:nvSpPr>
        <p:spPr>
          <a:xfrm>
            <a:off x="203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183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CA67-A01A-43AB-BB0B-86A1729E8BBC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3342-2E4B-4244-97FF-B59274EBACF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0047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217488"/>
            <a:ext cx="66246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25" y="1798638"/>
            <a:ext cx="8824913" cy="4791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02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</p:spPr>
        <p:txBody>
          <a:bodyPr/>
          <a:lstStyle/>
          <a:p>
            <a:fld id="{0FBE4161-E164-4B7E-9BE3-FC9F04A24D08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335AA74-E040-4EAD-A0FB-1AA9A395FD8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2853" y="916984"/>
            <a:ext cx="8755776" cy="574518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4219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713334" y="2628900"/>
            <a:ext cx="8758666" cy="40332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205334" y="1635715"/>
            <a:ext cx="875866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82712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197729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>
          <a:xfrm>
            <a:off x="5041900" y="2667000"/>
            <a:ext cx="4315800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84573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Inhaltsplatzhalter 3"/>
          <p:cNvSpPr>
            <a:spLocks noGrp="1"/>
          </p:cNvSpPr>
          <p:nvPr>
            <p:ph sz="half" idx="11"/>
          </p:nvPr>
        </p:nvSpPr>
        <p:spPr>
          <a:xfrm>
            <a:off x="584200" y="2667000"/>
            <a:ext cx="3924676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2"/>
          </p:nvPr>
        </p:nvSpPr>
        <p:spPr>
          <a:xfrm>
            <a:off x="203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29460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217488"/>
            <a:ext cx="66246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3" y="1798638"/>
            <a:ext cx="8823325" cy="4791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52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2853" y="916984"/>
            <a:ext cx="8755776" cy="574518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50670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713334" y="2628900"/>
            <a:ext cx="8758666" cy="40332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205334" y="1635715"/>
            <a:ext cx="875866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55425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197729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>
          <a:xfrm>
            <a:off x="5041900" y="2667000"/>
            <a:ext cx="4315800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522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CA67-A01A-43AB-BB0B-86A1729E8BBC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3342-2E4B-4244-97FF-B59274EBACF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2235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Inhaltsplatzhalter 3"/>
          <p:cNvSpPr>
            <a:spLocks noGrp="1"/>
          </p:cNvSpPr>
          <p:nvPr>
            <p:ph sz="half" idx="11"/>
          </p:nvPr>
        </p:nvSpPr>
        <p:spPr>
          <a:xfrm>
            <a:off x="584200" y="2667000"/>
            <a:ext cx="3924676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2"/>
          </p:nvPr>
        </p:nvSpPr>
        <p:spPr>
          <a:xfrm>
            <a:off x="203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83649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217488"/>
            <a:ext cx="66246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3" y="1798638"/>
            <a:ext cx="8823325" cy="4791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2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CA67-A01A-43AB-BB0B-86A1729E8BBC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3342-2E4B-4244-97FF-B59274EBACF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135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CA67-A01A-43AB-BB0B-86A1729E8BBC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3342-2E4B-4244-97FF-B59274EBACF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300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CA67-A01A-43AB-BB0B-86A1729E8BBC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3342-2E4B-4244-97FF-B59274EBACF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739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CA67-A01A-43AB-BB0B-86A1729E8BBC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3342-2E4B-4244-97FF-B59274EBACF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693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CA67-A01A-43AB-BB0B-86A1729E8BBC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3342-2E4B-4244-97FF-B59274EBACF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16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3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4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2CA67-A01A-43AB-BB0B-86A1729E8BBC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3342-2E4B-4244-97FF-B59274EBACF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704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179388" y="1941513"/>
            <a:ext cx="8785225" cy="4751387"/>
          </a:xfrm>
          <a:prstGeom prst="rect">
            <a:avLst/>
          </a:prstGeom>
          <a:solidFill>
            <a:srgbClr val="76B856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E74361"/>
              </a:solidFill>
            </a:endParaRPr>
          </a:p>
        </p:txBody>
      </p:sp>
      <p:pic>
        <p:nvPicPr>
          <p:cNvPr id="1027" name="Picture 14" descr="Home-white-bi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5453063"/>
            <a:ext cx="12493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5" descr="cultur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25" y="5592763"/>
            <a:ext cx="9794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6" descr="educati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5567363"/>
            <a:ext cx="10382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7" descr="family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5568950"/>
            <a:ext cx="588962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8" descr="moments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3" y="5554663"/>
            <a:ext cx="782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9" descr="motherhood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5564188"/>
            <a:ext cx="638175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0" descr="sibling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5529263"/>
            <a:ext cx="9572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1" descr="villag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5602288"/>
            <a:ext cx="8509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2" descr="KDI-Logo-e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22375"/>
            <a:ext cx="2159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660" r:id="rId5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fontAlgn="base" hangingPunct="1">
        <a:spcBef>
          <a:spcPct val="0"/>
        </a:spcBef>
        <a:spcAft>
          <a:spcPct val="0"/>
        </a:spcAft>
        <a:defRPr sz="3000" kern="1200">
          <a:solidFill>
            <a:srgbClr val="EC7404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2pPr>
      <a:lvl3pPr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3pPr>
      <a:lvl4pPr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4pPr>
      <a:lvl5pPr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5pPr>
      <a:lvl6pPr marL="457200"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6pPr>
      <a:lvl7pPr marL="914400"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7pPr>
      <a:lvl8pPr marL="1371600"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8pPr>
      <a:lvl9pPr marL="1828800"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179388" y="1941513"/>
            <a:ext cx="8785225" cy="4751387"/>
          </a:xfrm>
          <a:prstGeom prst="rect">
            <a:avLst/>
          </a:prstGeom>
          <a:solidFill>
            <a:srgbClr val="E74361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E74361"/>
              </a:solidFill>
            </a:endParaRPr>
          </a:p>
        </p:txBody>
      </p:sp>
      <p:pic>
        <p:nvPicPr>
          <p:cNvPr id="2051" name="Picture 21" descr="Home-white-bi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5453063"/>
            <a:ext cx="12493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2" descr="cultu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25" y="5592763"/>
            <a:ext cx="9794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3" descr="educati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5567363"/>
            <a:ext cx="10382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4" descr="famil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5568950"/>
            <a:ext cx="588962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5" descr="moment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3" y="5554663"/>
            <a:ext cx="782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6" descr="motherhood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5564188"/>
            <a:ext cx="638175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27" descr="sibling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5529263"/>
            <a:ext cx="9572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8" descr="villag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5602288"/>
            <a:ext cx="8509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9" descr="KDI-Logo-e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22375"/>
            <a:ext cx="2159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fontAlgn="base" hangingPunct="1">
        <a:spcBef>
          <a:spcPct val="0"/>
        </a:spcBef>
        <a:spcAft>
          <a:spcPct val="0"/>
        </a:spcAft>
        <a:defRPr sz="3000" kern="1200">
          <a:solidFill>
            <a:srgbClr val="EC7404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2pPr>
      <a:lvl3pPr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3pPr>
      <a:lvl4pPr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4pPr>
      <a:lvl5pPr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5pPr>
      <a:lvl6pPr marL="457200"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6pPr>
      <a:lvl7pPr marL="914400"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7pPr>
      <a:lvl8pPr marL="1371600"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8pPr>
      <a:lvl9pPr marL="1828800"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179388" y="1941513"/>
            <a:ext cx="8785225" cy="4751387"/>
          </a:xfrm>
          <a:prstGeom prst="rect">
            <a:avLst/>
          </a:prstGeom>
          <a:solidFill>
            <a:srgbClr val="F47920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3075" name="Picture 31" descr="Home-white-bi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5453063"/>
            <a:ext cx="12493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2" descr="cultu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25" y="5592763"/>
            <a:ext cx="9794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3" descr="educati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5567363"/>
            <a:ext cx="10382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34" descr="famil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5568950"/>
            <a:ext cx="588962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35" descr="moment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3" y="5554663"/>
            <a:ext cx="782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6" descr="motherhood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5564188"/>
            <a:ext cx="638175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37" descr="sibling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5529263"/>
            <a:ext cx="9572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38" descr="villag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5602288"/>
            <a:ext cx="8509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39" descr="KDI-Logo-e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22375"/>
            <a:ext cx="2159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fontAlgn="base" hangingPunct="1">
        <a:spcBef>
          <a:spcPct val="0"/>
        </a:spcBef>
        <a:spcAft>
          <a:spcPct val="0"/>
        </a:spcAft>
        <a:defRPr sz="3000" kern="1200">
          <a:solidFill>
            <a:srgbClr val="EC7404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2pPr>
      <a:lvl3pPr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3pPr>
      <a:lvl4pPr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4pPr>
      <a:lvl5pPr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5pPr>
      <a:lvl6pPr marL="457200"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6pPr>
      <a:lvl7pPr marL="914400"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7pPr>
      <a:lvl8pPr marL="1371600"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8pPr>
      <a:lvl9pPr marL="1828800" algn="r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36525" y="1798638"/>
            <a:ext cx="8823325" cy="488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bg-BG" smtClean="0"/>
              <a:t>Lorem ipsum dolor sit amet</a:t>
            </a:r>
          </a:p>
          <a:p>
            <a:pPr lvl="1"/>
            <a:r>
              <a:rPr lang="de-AT" altLang="bg-BG" smtClean="0"/>
              <a:t>Lorem ipsum dolor sit amet</a:t>
            </a:r>
          </a:p>
          <a:p>
            <a:pPr lvl="2"/>
            <a:r>
              <a:rPr lang="de-AT" altLang="bg-BG" smtClean="0"/>
              <a:t>Lorem ipsum dolor sit amet</a:t>
            </a:r>
          </a:p>
          <a:p>
            <a:pPr lvl="3"/>
            <a:r>
              <a:rPr lang="de-AT" altLang="bg-BG" smtClean="0"/>
              <a:t>Lorem ipsum dolor sit amet</a:t>
            </a:r>
          </a:p>
          <a:p>
            <a:pPr lvl="4"/>
            <a:r>
              <a:rPr lang="de-AT" altLang="bg-BG" smtClean="0"/>
              <a:t>Lorem ipsum dolor sit amet</a:t>
            </a:r>
            <a:endParaRPr lang="de-DE" altLang="bg-BG" smtClean="0"/>
          </a:p>
        </p:txBody>
      </p:sp>
      <p:sp>
        <p:nvSpPr>
          <p:cNvPr id="4099" name="Titelplatzhalter 1"/>
          <p:cNvSpPr>
            <a:spLocks noGrp="1"/>
          </p:cNvSpPr>
          <p:nvPr>
            <p:ph type="title"/>
          </p:nvPr>
        </p:nvSpPr>
        <p:spPr bwMode="auto">
          <a:xfrm>
            <a:off x="2339975" y="217488"/>
            <a:ext cx="66246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bg-BG" smtClean="0"/>
              <a:t>MASTERTITLE</a:t>
            </a:r>
            <a:br>
              <a:rPr lang="de-AT" altLang="bg-BG" smtClean="0"/>
            </a:br>
            <a:r>
              <a:rPr lang="de-AT" altLang="bg-BG" smtClean="0"/>
              <a:t>MASTERTITLE</a:t>
            </a:r>
            <a:endParaRPr lang="de-DE" altLang="bg-BG" smtClean="0"/>
          </a:p>
        </p:txBody>
      </p:sp>
      <p:pic>
        <p:nvPicPr>
          <p:cNvPr id="4100" name="Picture 5" descr="KDI-Logo-e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93675"/>
            <a:ext cx="2159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5725" y="6496050"/>
            <a:ext cx="638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en-GB" sz="1000" dirty="0">
                <a:solidFill>
                  <a:srgbClr val="262626"/>
                </a:solidFill>
              </a:rPr>
              <a:t>p. </a:t>
            </a:r>
            <a:fld id="{90962223-F494-4B58-B730-655FE3E1EF25}" type="slidenum">
              <a:rPr lang="en-GB" sz="1000">
                <a:solidFill>
                  <a:srgbClr val="262626"/>
                </a:solidFill>
              </a:rPr>
              <a:pPr defTabSz="914400"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262626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600575" y="6494463"/>
            <a:ext cx="4360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000" dirty="0">
                <a:solidFill>
                  <a:srgbClr val="262626"/>
                </a:solidFill>
              </a:rPr>
              <a:t>[optional footer]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 kern="1200">
          <a:solidFill>
            <a:srgbClr val="009EE0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algn="r" defTabSz="457200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2pPr>
      <a:lvl3pPr algn="r" defTabSz="457200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3pPr>
      <a:lvl4pPr algn="r" defTabSz="457200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4pPr>
      <a:lvl5pPr algn="r" defTabSz="457200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5pPr>
      <a:lvl6pPr marL="457200" algn="r" defTabSz="457200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6pPr>
      <a:lvl7pPr marL="914400" algn="r" defTabSz="457200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7pPr>
      <a:lvl8pPr marL="1371600" algn="r" defTabSz="457200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8pPr>
      <a:lvl9pPr marL="1828800" algn="r" defTabSz="457200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EC7404"/>
        </a:buClr>
        <a:buFont typeface="Wingdings" pitchFamily="2" charset="2"/>
        <a:buChar char="§"/>
        <a:defRPr sz="2800" kern="1200">
          <a:solidFill>
            <a:srgbClr val="262626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buSzPct val="130000"/>
        <a:buFont typeface="Arial" charset="0"/>
        <a:buChar char="•"/>
        <a:defRPr sz="26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76B856"/>
        </a:buClr>
        <a:buSzPct val="85000"/>
        <a:buFont typeface="Wingdings" pitchFamily="2" charset="2"/>
        <a:buChar char="§"/>
        <a:defRPr sz="24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E74361"/>
        </a:buClr>
        <a:buFont typeface="Arial" charset="0"/>
        <a:buChar char="–"/>
        <a:defRPr sz="22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buFont typeface="Arial" charset="0"/>
        <a:buChar char="»"/>
        <a:defRPr sz="2000" kern="1200">
          <a:solidFill>
            <a:srgbClr val="7F7F7F"/>
          </a:solidFill>
          <a:latin typeface="Arial"/>
          <a:ea typeface="ＭＳ Ｐゴシック" pitchFamily="30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36525" y="1798638"/>
            <a:ext cx="8824913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bg-BG" smtClean="0"/>
              <a:t>Lorem ipsum dolor sit amet</a:t>
            </a:r>
          </a:p>
          <a:p>
            <a:pPr lvl="1"/>
            <a:r>
              <a:rPr lang="de-AT" altLang="bg-BG" smtClean="0"/>
              <a:t>Lorem ipsum dolor sit amet</a:t>
            </a:r>
          </a:p>
          <a:p>
            <a:pPr lvl="2"/>
            <a:r>
              <a:rPr lang="de-AT" altLang="bg-BG" smtClean="0"/>
              <a:t>Lorem ipsum dolor sit amet</a:t>
            </a:r>
          </a:p>
          <a:p>
            <a:pPr lvl="3"/>
            <a:r>
              <a:rPr lang="de-AT" altLang="bg-BG" smtClean="0"/>
              <a:t>Lorem ipsum dolor sit amet</a:t>
            </a:r>
          </a:p>
          <a:p>
            <a:pPr lvl="4"/>
            <a:r>
              <a:rPr lang="de-AT" altLang="bg-BG" smtClean="0"/>
              <a:t>Lorem ipsum dolor sit amet</a:t>
            </a:r>
            <a:endParaRPr lang="de-DE" altLang="bg-BG" smtClean="0"/>
          </a:p>
        </p:txBody>
      </p:sp>
      <p:sp>
        <p:nvSpPr>
          <p:cNvPr id="7" name="Rechteck 6"/>
          <p:cNvSpPr/>
          <p:nvPr/>
        </p:nvSpPr>
        <p:spPr>
          <a:xfrm>
            <a:off x="2339975" y="193675"/>
            <a:ext cx="6621463" cy="720725"/>
          </a:xfrm>
          <a:prstGeom prst="rect">
            <a:avLst/>
          </a:prstGeom>
          <a:solidFill>
            <a:srgbClr val="76B8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76B856"/>
              </a:solidFill>
            </a:endParaRPr>
          </a:p>
        </p:txBody>
      </p:sp>
      <p:sp>
        <p:nvSpPr>
          <p:cNvPr id="5124" name="Titelplatzhalter 1"/>
          <p:cNvSpPr>
            <a:spLocks noGrp="1"/>
          </p:cNvSpPr>
          <p:nvPr>
            <p:ph type="title"/>
          </p:nvPr>
        </p:nvSpPr>
        <p:spPr bwMode="auto">
          <a:xfrm>
            <a:off x="2339975" y="217488"/>
            <a:ext cx="66246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bg-BG" smtClean="0"/>
              <a:t>MASTERTITLE</a:t>
            </a:r>
            <a:br>
              <a:rPr lang="de-AT" altLang="bg-BG" smtClean="0"/>
            </a:br>
            <a:r>
              <a:rPr lang="de-AT" altLang="bg-BG" smtClean="0"/>
              <a:t>MASTERTITLE</a:t>
            </a:r>
            <a:endParaRPr lang="de-DE" altLang="bg-BG" smtClean="0"/>
          </a:p>
        </p:txBody>
      </p:sp>
      <p:pic>
        <p:nvPicPr>
          <p:cNvPr id="5125" name="Picture 6" descr="KDI-Logo-e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93675"/>
            <a:ext cx="2159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5725" y="6496050"/>
            <a:ext cx="638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000" dirty="0">
                <a:solidFill>
                  <a:srgbClr val="262626"/>
                </a:solidFill>
              </a:rPr>
              <a:t>p. </a:t>
            </a:r>
            <a:fld id="{6AD8CFBB-C5AD-4110-AB18-9DAFBC0F8428}" type="slidenum">
              <a:rPr lang="en-GB" sz="1000">
                <a:solidFill>
                  <a:srgbClr val="262626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262626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600575" y="6494463"/>
            <a:ext cx="4360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000" dirty="0">
                <a:solidFill>
                  <a:srgbClr val="262626"/>
                </a:solidFill>
              </a:rPr>
              <a:t>[optional footer]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44" r:id="rId6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2pPr>
      <a:lvl3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3pPr>
      <a:lvl4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4pPr>
      <a:lvl5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5pPr>
      <a:lvl6pPr marL="457200"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6pPr>
      <a:lvl7pPr marL="914400"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7pPr>
      <a:lvl8pPr marL="1371600"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8pPr>
      <a:lvl9pPr marL="1828800"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EC7404"/>
        </a:buClr>
        <a:buFont typeface="Wingdings" pitchFamily="2" charset="2"/>
        <a:buChar char="§"/>
        <a:defRPr sz="2800" kern="1200">
          <a:solidFill>
            <a:srgbClr val="262626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buSzPct val="130000"/>
        <a:buFont typeface="Arial" charset="0"/>
        <a:buChar char="•"/>
        <a:defRPr sz="26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76B856"/>
        </a:buClr>
        <a:buSzPct val="85000"/>
        <a:buFont typeface="Wingdings" pitchFamily="2" charset="2"/>
        <a:buChar char="§"/>
        <a:defRPr sz="24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E74361"/>
        </a:buClr>
        <a:buFont typeface="Arial" charset="0"/>
        <a:buChar char="–"/>
        <a:defRPr sz="22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buFont typeface="Arial" charset="0"/>
        <a:buChar char="»"/>
        <a:defRPr sz="2000" kern="1200">
          <a:solidFill>
            <a:srgbClr val="7F7F7F"/>
          </a:solidFill>
          <a:latin typeface="Arial"/>
          <a:ea typeface="ＭＳ Ｐゴシック" pitchFamily="30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38113" y="1798638"/>
            <a:ext cx="882332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bg-BG" smtClean="0"/>
              <a:t>Lorem ipsum dolor sit amet</a:t>
            </a:r>
          </a:p>
          <a:p>
            <a:pPr lvl="1"/>
            <a:r>
              <a:rPr lang="de-AT" altLang="bg-BG" smtClean="0"/>
              <a:t>Lorem ipsum dolor sit amet</a:t>
            </a:r>
          </a:p>
          <a:p>
            <a:pPr lvl="2"/>
            <a:r>
              <a:rPr lang="de-AT" altLang="bg-BG" smtClean="0"/>
              <a:t>Lorem ipsum dolor sit amet</a:t>
            </a:r>
          </a:p>
          <a:p>
            <a:pPr lvl="3"/>
            <a:r>
              <a:rPr lang="de-AT" altLang="bg-BG" smtClean="0"/>
              <a:t>Lorem ipsum dolor sit amet</a:t>
            </a:r>
          </a:p>
          <a:p>
            <a:pPr lvl="4"/>
            <a:r>
              <a:rPr lang="de-AT" altLang="bg-BG" smtClean="0"/>
              <a:t>Lorem ipsum dolor sit amet</a:t>
            </a:r>
            <a:endParaRPr lang="de-DE" altLang="bg-BG" smtClean="0"/>
          </a:p>
        </p:txBody>
      </p:sp>
      <p:sp>
        <p:nvSpPr>
          <p:cNvPr id="7" name="Rechteck 6"/>
          <p:cNvSpPr/>
          <p:nvPr/>
        </p:nvSpPr>
        <p:spPr>
          <a:xfrm>
            <a:off x="2339975" y="193675"/>
            <a:ext cx="6621463" cy="720725"/>
          </a:xfrm>
          <a:prstGeom prst="rect">
            <a:avLst/>
          </a:prstGeom>
          <a:solidFill>
            <a:srgbClr val="F04E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148" name="Titelplatzhalter 1"/>
          <p:cNvSpPr>
            <a:spLocks noGrp="1"/>
          </p:cNvSpPr>
          <p:nvPr>
            <p:ph type="title"/>
          </p:nvPr>
        </p:nvSpPr>
        <p:spPr bwMode="auto">
          <a:xfrm>
            <a:off x="2339975" y="217488"/>
            <a:ext cx="66246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bg-BG" smtClean="0"/>
              <a:t>MASTERTITLE</a:t>
            </a:r>
            <a:br>
              <a:rPr lang="de-AT" altLang="bg-BG" smtClean="0"/>
            </a:br>
            <a:r>
              <a:rPr lang="de-AT" altLang="bg-BG" smtClean="0"/>
              <a:t>MASTERTITLE</a:t>
            </a:r>
            <a:endParaRPr lang="de-DE" altLang="bg-BG" smtClean="0"/>
          </a:p>
        </p:txBody>
      </p:sp>
      <p:pic>
        <p:nvPicPr>
          <p:cNvPr id="6149" name="Picture 6" descr="KDI-Logo-e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93675"/>
            <a:ext cx="2159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5725" y="6496050"/>
            <a:ext cx="638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000" dirty="0">
                <a:solidFill>
                  <a:srgbClr val="262626"/>
                </a:solidFill>
              </a:rPr>
              <a:t>p. </a:t>
            </a:r>
            <a:fld id="{6D7FD54A-0F14-4791-87EC-7088D44BFC7B}" type="slidenum">
              <a:rPr lang="en-GB" sz="1000">
                <a:solidFill>
                  <a:srgbClr val="262626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262626"/>
              </a:solidFill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600575" y="6494463"/>
            <a:ext cx="4360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000" dirty="0">
                <a:solidFill>
                  <a:srgbClr val="262626"/>
                </a:solidFill>
              </a:rPr>
              <a:t>[optional footer]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2pPr>
      <a:lvl3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3pPr>
      <a:lvl4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4pPr>
      <a:lvl5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5pPr>
      <a:lvl6pPr marL="457200"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6pPr>
      <a:lvl7pPr marL="914400"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7pPr>
      <a:lvl8pPr marL="1371600"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8pPr>
      <a:lvl9pPr marL="1828800"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EC7404"/>
        </a:buClr>
        <a:buFont typeface="Wingdings" pitchFamily="2" charset="2"/>
        <a:buChar char="§"/>
        <a:defRPr sz="2800" kern="1200">
          <a:solidFill>
            <a:srgbClr val="262626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buSzPct val="130000"/>
        <a:buFont typeface="Arial" charset="0"/>
        <a:buChar char="•"/>
        <a:defRPr sz="26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76B856"/>
        </a:buClr>
        <a:buSzPct val="85000"/>
        <a:buFont typeface="Wingdings" pitchFamily="2" charset="2"/>
        <a:buChar char="§"/>
        <a:defRPr sz="24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E74361"/>
        </a:buClr>
        <a:buFont typeface="Arial" charset="0"/>
        <a:buChar char="–"/>
        <a:defRPr sz="22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buFont typeface="Arial" charset="0"/>
        <a:buChar char="»"/>
        <a:defRPr sz="2000" kern="1200">
          <a:solidFill>
            <a:srgbClr val="7F7F7F"/>
          </a:solidFill>
          <a:latin typeface="Arial"/>
          <a:ea typeface="ＭＳ Ｐゴシック" pitchFamily="30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38113" y="1798638"/>
            <a:ext cx="882332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bg-BG" smtClean="0"/>
              <a:t>Lorem ipsum dolor sit amet</a:t>
            </a:r>
          </a:p>
          <a:p>
            <a:pPr lvl="1"/>
            <a:r>
              <a:rPr lang="de-AT" altLang="bg-BG" smtClean="0"/>
              <a:t>Lorem ipsum dolor sit amet</a:t>
            </a:r>
          </a:p>
          <a:p>
            <a:pPr lvl="2"/>
            <a:r>
              <a:rPr lang="de-AT" altLang="bg-BG" smtClean="0"/>
              <a:t>Lorem ipsum dolor sit amet</a:t>
            </a:r>
          </a:p>
          <a:p>
            <a:pPr lvl="3"/>
            <a:r>
              <a:rPr lang="de-AT" altLang="bg-BG" smtClean="0"/>
              <a:t>Lorem ipsum dolor sit amet</a:t>
            </a:r>
          </a:p>
          <a:p>
            <a:pPr lvl="4"/>
            <a:r>
              <a:rPr lang="de-AT" altLang="bg-BG" smtClean="0"/>
              <a:t>Lorem ipsum dolor sit amet</a:t>
            </a:r>
            <a:endParaRPr lang="de-DE" altLang="bg-BG" smtClean="0"/>
          </a:p>
        </p:txBody>
      </p:sp>
      <p:sp>
        <p:nvSpPr>
          <p:cNvPr id="7" name="Rechteck 6"/>
          <p:cNvSpPr/>
          <p:nvPr/>
        </p:nvSpPr>
        <p:spPr>
          <a:xfrm>
            <a:off x="2339975" y="193675"/>
            <a:ext cx="6621463" cy="720725"/>
          </a:xfrm>
          <a:prstGeom prst="rect">
            <a:avLst/>
          </a:prstGeom>
          <a:solidFill>
            <a:srgbClr val="EC74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172" name="Titelplatzhalter 1"/>
          <p:cNvSpPr>
            <a:spLocks noGrp="1"/>
          </p:cNvSpPr>
          <p:nvPr>
            <p:ph type="title"/>
          </p:nvPr>
        </p:nvSpPr>
        <p:spPr bwMode="auto">
          <a:xfrm>
            <a:off x="2339975" y="217488"/>
            <a:ext cx="66246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bg-BG" smtClean="0"/>
              <a:t>MASTERTITLE</a:t>
            </a:r>
            <a:br>
              <a:rPr lang="de-AT" altLang="bg-BG" smtClean="0"/>
            </a:br>
            <a:r>
              <a:rPr lang="de-AT" altLang="bg-BG" smtClean="0"/>
              <a:t>MASTERTITLE</a:t>
            </a:r>
            <a:endParaRPr lang="de-DE" altLang="bg-BG" smtClean="0"/>
          </a:p>
        </p:txBody>
      </p:sp>
      <p:pic>
        <p:nvPicPr>
          <p:cNvPr id="7173" name="Picture 6" descr="KDI-Logo-e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93675"/>
            <a:ext cx="2159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5725" y="6496050"/>
            <a:ext cx="638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000" dirty="0">
                <a:solidFill>
                  <a:srgbClr val="262626"/>
                </a:solidFill>
              </a:rPr>
              <a:t>p. </a:t>
            </a:r>
            <a:fld id="{EA99FBDF-6EE0-44AD-9D63-9D34E0778F95}" type="slidenum">
              <a:rPr lang="en-GB" sz="1000">
                <a:solidFill>
                  <a:srgbClr val="262626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262626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600575" y="6494463"/>
            <a:ext cx="4360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000" dirty="0">
                <a:solidFill>
                  <a:srgbClr val="262626"/>
                </a:solidFill>
              </a:rPr>
              <a:t>[optional footer]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2pPr>
      <a:lvl3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3pPr>
      <a:lvl4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4pPr>
      <a:lvl5pPr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5pPr>
      <a:lvl6pPr marL="457200"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6pPr>
      <a:lvl7pPr marL="914400"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7pPr>
      <a:lvl8pPr marL="1371600"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8pPr>
      <a:lvl9pPr marL="1828800" algn="r" defTabSz="457200" rtl="0" eaLnBrk="1" fontAlgn="base" hangingPunct="1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EC7404"/>
        </a:buClr>
        <a:buFont typeface="Wingdings" pitchFamily="2" charset="2"/>
        <a:buChar char="§"/>
        <a:defRPr sz="2800" kern="1200">
          <a:solidFill>
            <a:srgbClr val="262626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buSzPct val="130000"/>
        <a:buFont typeface="Arial" charset="0"/>
        <a:buChar char="•"/>
        <a:defRPr sz="26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76B856"/>
        </a:buClr>
        <a:buSzPct val="85000"/>
        <a:buFont typeface="Wingdings" pitchFamily="2" charset="2"/>
        <a:buChar char="§"/>
        <a:defRPr sz="24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E74361"/>
        </a:buClr>
        <a:buFont typeface="Arial" charset="0"/>
        <a:buChar char="–"/>
        <a:defRPr sz="22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buFont typeface="Arial" charset="0"/>
        <a:buChar char="»"/>
        <a:defRPr sz="2000" kern="1200">
          <a:solidFill>
            <a:srgbClr val="7F7F7F"/>
          </a:solidFill>
          <a:latin typeface="Arial"/>
          <a:ea typeface="ＭＳ Ｐゴシック" pitchFamily="30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0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adostina.paneva@sos-kd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STEP FURTHER </a:t>
            </a:r>
            <a:r>
              <a:rPr lang="en-US" dirty="0"/>
              <a:t/>
            </a:r>
            <a:br>
              <a:rPr lang="en-US" dirty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sz="half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we can learn from </a:t>
            </a:r>
            <a:r>
              <a:rPr lang="en-US" dirty="0" smtClean="0"/>
              <a:t>DI</a:t>
            </a:r>
            <a:r>
              <a:rPr lang="bg-BG" dirty="0" smtClean="0"/>
              <a:t> </a:t>
            </a:r>
            <a:r>
              <a:rPr lang="en-US" dirty="0" smtClean="0"/>
              <a:t>in Bulgaria </a:t>
            </a:r>
            <a:r>
              <a:rPr lang="en-US" dirty="0"/>
              <a:t>and how to develop preventive services in cooperation with municipalities </a:t>
            </a:r>
            <a:endParaRPr lang="en-US" dirty="0" smtClean="0"/>
          </a:p>
          <a:p>
            <a:endParaRPr lang="en-US" dirty="0"/>
          </a:p>
          <a:p>
            <a:r>
              <a:rPr lang="en-US" sz="1400" dirty="0" smtClean="0"/>
              <a:t>Radostina </a:t>
            </a:r>
            <a:r>
              <a:rPr lang="en-US" sz="1400" dirty="0"/>
              <a:t>PANEVA </a:t>
            </a:r>
            <a:endParaRPr lang="en-US" sz="1400" dirty="0" smtClean="0"/>
          </a:p>
          <a:p>
            <a:r>
              <a:rPr lang="en-US" sz="1400" dirty="0" smtClean="0"/>
              <a:t> </a:t>
            </a:r>
            <a:r>
              <a:rPr lang="en-US" sz="1400" dirty="0"/>
              <a:t>SOS Children`s Villages International office CEE/CIS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192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SOS CV  Bulgaria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strengthening service open with financial support of EU – PHARE project </a:t>
            </a:r>
          </a:p>
          <a:p>
            <a:r>
              <a:rPr lang="en-US" dirty="0" smtClean="0"/>
              <a:t>Cooperation with Child protection departments </a:t>
            </a:r>
          </a:p>
          <a:p>
            <a:r>
              <a:rPr lang="en-US" dirty="0" smtClean="0"/>
              <a:t>Assess needs of this service</a:t>
            </a:r>
          </a:p>
          <a:p>
            <a:r>
              <a:rPr lang="en-US" dirty="0" smtClean="0"/>
              <a:t>Open the call and contracting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4363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Renewal of De-I</a:t>
            </a:r>
            <a:r>
              <a:rPr lang="bg-BG" dirty="0" smtClean="0"/>
              <a:t> </a:t>
            </a:r>
            <a:r>
              <a:rPr lang="en-US" dirty="0" smtClean="0"/>
              <a:t>in 2009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framework:</a:t>
            </a:r>
          </a:p>
          <a:p>
            <a:pPr lvl="1"/>
            <a:r>
              <a:rPr lang="en-US" dirty="0"/>
              <a:t>National strategy “Vision for de-</a:t>
            </a:r>
            <a:r>
              <a:rPr lang="en-US" dirty="0" err="1"/>
              <a:t>institutionalisation</a:t>
            </a:r>
            <a:r>
              <a:rPr lang="en-US" dirty="0"/>
              <a:t> of children in Bulgaria”, approved by Ministry Council </a:t>
            </a:r>
          </a:p>
          <a:p>
            <a:pPr lvl="1"/>
            <a:r>
              <a:rPr lang="en-US" dirty="0"/>
              <a:t>Action plan, including projects </a:t>
            </a:r>
          </a:p>
          <a:p>
            <a:r>
              <a:rPr lang="en-US" dirty="0"/>
              <a:t>Inter-ministerial working </a:t>
            </a:r>
            <a:r>
              <a:rPr lang="en-US" dirty="0" smtClean="0"/>
              <a:t>group and expert group</a:t>
            </a:r>
          </a:p>
          <a:p>
            <a:r>
              <a:rPr lang="en-US" dirty="0" smtClean="0"/>
              <a:t>Participation of NGOs:</a:t>
            </a:r>
          </a:p>
          <a:p>
            <a:pPr lvl="1"/>
            <a:r>
              <a:rPr lang="en-US" sz="2000" dirty="0" smtClean="0"/>
              <a:t>Monitoring bodies</a:t>
            </a:r>
          </a:p>
          <a:p>
            <a:pPr lvl="1"/>
            <a:r>
              <a:rPr lang="en-US" sz="2000" dirty="0" smtClean="0"/>
              <a:t>Implementation of projects</a:t>
            </a:r>
          </a:p>
          <a:p>
            <a:pPr lvl="1"/>
            <a:r>
              <a:rPr lang="en-US" sz="2000" dirty="0" smtClean="0"/>
              <a:t>Providing of services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84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>Project “Direction – Family’</a:t>
            </a:r>
            <a:br>
              <a:rPr lang="en-US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De-I </a:t>
            </a:r>
            <a:r>
              <a:rPr lang="en-GB" dirty="0"/>
              <a:t>of </a:t>
            </a:r>
            <a:r>
              <a:rPr lang="en-GB" dirty="0" smtClean="0"/>
              <a:t>2050 babies </a:t>
            </a:r>
            <a:r>
              <a:rPr lang="en-GB" dirty="0"/>
              <a:t>from </a:t>
            </a:r>
            <a:r>
              <a:rPr lang="en-GB" dirty="0" smtClean="0"/>
              <a:t>32 Infant </a:t>
            </a:r>
            <a:r>
              <a:rPr lang="en-GB" dirty="0"/>
              <a:t>Homes</a:t>
            </a:r>
          </a:p>
          <a:p>
            <a:r>
              <a:rPr lang="en-US" dirty="0"/>
              <a:t>Indicative budget </a:t>
            </a:r>
            <a:r>
              <a:rPr lang="bg-BG" dirty="0"/>
              <a:t>27,5</a:t>
            </a:r>
            <a:r>
              <a:rPr lang="en-US" dirty="0"/>
              <a:t> mil Euro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The plan for 2011 – 2017 </a:t>
            </a:r>
            <a:endParaRPr lang="bg-BG" dirty="0"/>
          </a:p>
          <a:p>
            <a:pPr lvl="1"/>
            <a:r>
              <a:rPr lang="en-US" sz="2000" dirty="0" smtClean="0"/>
              <a:t>270 </a:t>
            </a:r>
            <a:r>
              <a:rPr lang="en-US" sz="2000" dirty="0"/>
              <a:t>babies with disabilities (</a:t>
            </a:r>
            <a:r>
              <a:rPr lang="en-US" sz="2000" dirty="0" smtClean="0"/>
              <a:t>10 per </a:t>
            </a:r>
            <a:r>
              <a:rPr lang="en-US" sz="2000" dirty="0"/>
              <a:t>region) and 630 </a:t>
            </a:r>
            <a:r>
              <a:rPr lang="en-US" sz="2000" dirty="0" smtClean="0"/>
              <a:t>without  - reintegrated </a:t>
            </a:r>
            <a:r>
              <a:rPr lang="en-US" sz="2000" dirty="0"/>
              <a:t>with family; </a:t>
            </a:r>
            <a:endParaRPr lang="en-US" sz="2000" dirty="0" smtClean="0"/>
          </a:p>
          <a:p>
            <a:pPr lvl="1"/>
            <a:r>
              <a:rPr lang="en-US" sz="2000" dirty="0" smtClean="0"/>
              <a:t>18 new Mother </a:t>
            </a:r>
            <a:r>
              <a:rPr lang="en-US" sz="2000" dirty="0"/>
              <a:t>and Baby Units to </a:t>
            </a:r>
            <a:r>
              <a:rPr lang="en-US" sz="2000" dirty="0" smtClean="0"/>
              <a:t>prevent abandonment</a:t>
            </a:r>
            <a:r>
              <a:rPr lang="en-US" sz="2000" dirty="0"/>
              <a:t>; </a:t>
            </a:r>
            <a:endParaRPr lang="en-US" sz="2000" dirty="0" smtClean="0"/>
          </a:p>
          <a:p>
            <a:pPr lvl="1"/>
            <a:r>
              <a:rPr lang="en-US" sz="2000" dirty="0" smtClean="0"/>
              <a:t>30 </a:t>
            </a:r>
            <a:r>
              <a:rPr lang="en-US" sz="2000" dirty="0"/>
              <a:t>new day </a:t>
            </a:r>
            <a:r>
              <a:rPr lang="en-US" sz="2000" dirty="0" smtClean="0"/>
              <a:t>care </a:t>
            </a:r>
            <a:r>
              <a:rPr lang="fr-FR" sz="2000" dirty="0" smtClean="0"/>
              <a:t>places </a:t>
            </a:r>
            <a:r>
              <a:rPr lang="fr-FR" sz="2000" dirty="0"/>
              <a:t>per </a:t>
            </a:r>
            <a:r>
              <a:rPr lang="fr-FR" sz="2000" dirty="0" err="1"/>
              <a:t>region</a:t>
            </a:r>
            <a:r>
              <a:rPr lang="fr-FR" sz="2000" dirty="0"/>
              <a:t> - 840 places; </a:t>
            </a:r>
          </a:p>
          <a:p>
            <a:pPr lvl="1"/>
            <a:r>
              <a:rPr lang="fr-FR" sz="2000" dirty="0" smtClean="0"/>
              <a:t>630 </a:t>
            </a:r>
            <a:r>
              <a:rPr lang="en-GB" sz="2000" dirty="0" smtClean="0"/>
              <a:t>children </a:t>
            </a:r>
            <a:r>
              <a:rPr lang="en-GB" sz="2000" dirty="0"/>
              <a:t>adopted following </a:t>
            </a:r>
            <a:r>
              <a:rPr lang="en-GB" sz="2000" dirty="0" smtClean="0"/>
              <a:t>foster </a:t>
            </a:r>
            <a:r>
              <a:rPr lang="en-US" sz="2000" dirty="0" smtClean="0"/>
              <a:t>care</a:t>
            </a:r>
            <a:r>
              <a:rPr lang="en-US" sz="2000" dirty="0"/>
              <a:t>; </a:t>
            </a:r>
          </a:p>
          <a:p>
            <a:pPr lvl="1"/>
            <a:r>
              <a:rPr lang="en-US" sz="2000" dirty="0" smtClean="0"/>
              <a:t>360 </a:t>
            </a:r>
            <a:r>
              <a:rPr lang="en-US" sz="2000" dirty="0"/>
              <a:t>babies with </a:t>
            </a:r>
            <a:r>
              <a:rPr lang="en-US" sz="2000" dirty="0" smtClean="0"/>
              <a:t>disabilities placed </a:t>
            </a:r>
            <a:r>
              <a:rPr lang="en-US" sz="2000" dirty="0"/>
              <a:t>into </a:t>
            </a:r>
            <a:r>
              <a:rPr lang="en-US" sz="2000" dirty="0" smtClean="0"/>
              <a:t>specialized </a:t>
            </a:r>
            <a:r>
              <a:rPr lang="en-US" sz="2000" dirty="0"/>
              <a:t>foster </a:t>
            </a:r>
            <a:r>
              <a:rPr lang="en-US" sz="2000" dirty="0" smtClean="0"/>
              <a:t>care;</a:t>
            </a:r>
          </a:p>
          <a:p>
            <a:pPr lvl="1"/>
            <a:r>
              <a:rPr lang="en-US" sz="2000" dirty="0" smtClean="0"/>
              <a:t>160 </a:t>
            </a:r>
            <a:r>
              <a:rPr lang="en-US" sz="2000" dirty="0"/>
              <a:t>babies with disabilities </a:t>
            </a:r>
            <a:r>
              <a:rPr lang="en-US" sz="2000" dirty="0" smtClean="0"/>
              <a:t>placed in FTPCs; </a:t>
            </a:r>
          </a:p>
          <a:p>
            <a:pPr lvl="1"/>
            <a:r>
              <a:rPr lang="en-US" sz="2000" dirty="0" smtClean="0"/>
              <a:t>4 more </a:t>
            </a:r>
            <a:r>
              <a:rPr lang="en-US" sz="2000" dirty="0"/>
              <a:t>crisis </a:t>
            </a:r>
            <a:r>
              <a:rPr lang="en-US" sz="2000" dirty="0" err="1" smtClean="0"/>
              <a:t>centres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1471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“Direction – Family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8 piloted </a:t>
            </a:r>
            <a:r>
              <a:rPr lang="en-US" dirty="0"/>
              <a:t>Infant h</a:t>
            </a:r>
            <a:r>
              <a:rPr lang="en-US" dirty="0" smtClean="0"/>
              <a:t>omes are closed </a:t>
            </a:r>
          </a:p>
          <a:p>
            <a:pPr lvl="1"/>
            <a:r>
              <a:rPr lang="en-US" dirty="0" smtClean="0"/>
              <a:t>Organized new services </a:t>
            </a:r>
          </a:p>
          <a:p>
            <a:pPr lvl="1"/>
            <a:r>
              <a:rPr lang="en-US" dirty="0" smtClean="0"/>
              <a:t>2012 – 540 children;  in 2014 – 90 children</a:t>
            </a:r>
          </a:p>
          <a:p>
            <a:pPr lvl="1"/>
            <a:r>
              <a:rPr lang="en-US" dirty="0" smtClean="0"/>
              <a:t>Gate keeping:  from 91 in </a:t>
            </a:r>
            <a:r>
              <a:rPr lang="en-US" dirty="0"/>
              <a:t>2012 to 21 in </a:t>
            </a:r>
            <a:r>
              <a:rPr lang="en-US" dirty="0" smtClean="0"/>
              <a:t>2013</a:t>
            </a:r>
            <a:endParaRPr lang="en-US" dirty="0"/>
          </a:p>
          <a:p>
            <a:pPr lvl="1"/>
            <a:r>
              <a:rPr lang="en-US" dirty="0" smtClean="0"/>
              <a:t>More attention on alternatives in other regions as well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983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Developed preventive services is a good base for closing institutions </a:t>
            </a:r>
          </a:p>
          <a:p>
            <a:r>
              <a:rPr lang="en-US" sz="2400" dirty="0"/>
              <a:t>Ring-fencing the </a:t>
            </a:r>
            <a:r>
              <a:rPr lang="en-US" sz="2400" dirty="0" smtClean="0"/>
              <a:t>money from closed institutions in new services</a:t>
            </a:r>
          </a:p>
          <a:p>
            <a:r>
              <a:rPr lang="en-US" sz="2400" dirty="0"/>
              <a:t>Prevention and family support </a:t>
            </a:r>
            <a:r>
              <a:rPr lang="en-US" sz="2400" dirty="0" smtClean="0"/>
              <a:t>need </a:t>
            </a:r>
            <a:r>
              <a:rPr lang="en-US" sz="2400" dirty="0"/>
              <a:t>strengthening even in regions with </a:t>
            </a:r>
            <a:r>
              <a:rPr lang="en-US" sz="2400" dirty="0" smtClean="0"/>
              <a:t>comparatively developed </a:t>
            </a:r>
            <a:r>
              <a:rPr lang="en-US" sz="2400" dirty="0"/>
              <a:t>networks of community based support </a:t>
            </a:r>
            <a:r>
              <a:rPr lang="en-US" sz="2400" dirty="0" smtClean="0"/>
              <a:t>services</a:t>
            </a:r>
          </a:p>
          <a:p>
            <a:r>
              <a:rPr lang="en-US" sz="2400" dirty="0" smtClean="0"/>
              <a:t>Prevention services need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budget</a:t>
            </a:r>
          </a:p>
          <a:p>
            <a:r>
              <a:rPr lang="en-US" sz="2400" dirty="0" smtClean="0"/>
              <a:t>Break the traditional understanding of municipalities as employers</a:t>
            </a:r>
          </a:p>
          <a:p>
            <a:r>
              <a:rPr lang="en-US" sz="2400" dirty="0" smtClean="0"/>
              <a:t>Use experience of NGOs and work together </a:t>
            </a:r>
          </a:p>
        </p:txBody>
      </p:sp>
    </p:spTree>
    <p:extLst>
      <p:ext uri="{BB962C8B-B14F-4D97-AF65-F5344CB8AC3E}">
        <p14:creationId xmlns:p14="http://schemas.microsoft.com/office/powerpoint/2010/main" val="25349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“</a:t>
            </a:r>
            <a:r>
              <a:rPr lang="en-US" dirty="0"/>
              <a:t>Good things happen when people do more than </a:t>
            </a:r>
            <a:r>
              <a:rPr lang="en-US" dirty="0" smtClean="0"/>
              <a:t>they </a:t>
            </a:r>
            <a:r>
              <a:rPr lang="en-US" dirty="0"/>
              <a:t>have to</a:t>
            </a:r>
            <a:r>
              <a:rPr lang="en-US" dirty="0" smtClean="0"/>
              <a:t>.”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Radostina Paneva</a:t>
            </a:r>
          </a:p>
          <a:p>
            <a:pPr marL="109728" indent="0" algn="ctr">
              <a:buNone/>
            </a:pPr>
            <a:r>
              <a:rPr lang="en-US" dirty="0" smtClean="0">
                <a:hlinkClick r:id="rId3"/>
              </a:rPr>
              <a:t>Radostina.Paneva@sos-kd.org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78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Background information</a:t>
            </a:r>
          </a:p>
          <a:p>
            <a:r>
              <a:rPr lang="en-US" sz="4000" dirty="0" smtClean="0"/>
              <a:t>Process</a:t>
            </a:r>
          </a:p>
          <a:p>
            <a:r>
              <a:rPr lang="en-US" sz="4000" dirty="0"/>
              <a:t>P</a:t>
            </a:r>
            <a:r>
              <a:rPr lang="en-US" sz="4000" dirty="0" smtClean="0"/>
              <a:t>ractical steps</a:t>
            </a:r>
          </a:p>
          <a:p>
            <a:r>
              <a:rPr lang="en-US" sz="4000" dirty="0" smtClean="0"/>
              <a:t>Examples </a:t>
            </a:r>
            <a:endParaRPr lang="en-US" sz="4000" dirty="0"/>
          </a:p>
          <a:p>
            <a:endParaRPr lang="en-US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377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statistic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645110"/>
              </p:ext>
            </p:extLst>
          </p:nvPr>
        </p:nvGraphicFramePr>
        <p:xfrm>
          <a:off x="457200" y="2249488"/>
          <a:ext cx="8507289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763"/>
                <a:gridCol w="2835763"/>
                <a:gridCol w="28357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institutions 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children in 2001 ( action</a:t>
                      </a:r>
                      <a:r>
                        <a:rPr lang="en-US" baseline="0" dirty="0" smtClean="0"/>
                        <a:t> plan ) 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children mid of 2013  (monitoring report )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homes for medico-social care for children aged 0-3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3563</a:t>
                      </a:r>
                    </a:p>
                    <a:p>
                      <a:endParaRPr lang="bg-BG" dirty="0" smtClean="0"/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1378  ( 30 ) 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homes for children deprived of parental care aged from 3 to 18 years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7145</a:t>
                      </a:r>
                      <a:endParaRPr lang="bg-BG" sz="1800" dirty="0" smtClean="0"/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1638 ( 57 ) 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homes for children with mental retardation and 1 home for children with physical disabilities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1905 </a:t>
                      </a:r>
                      <a:endParaRPr lang="bg-BG" sz="1800" dirty="0" smtClean="0"/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1184 ( 24 ) 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624638" cy="719137"/>
          </a:xfrm>
        </p:spPr>
        <p:txBody>
          <a:bodyPr>
            <a:noAutofit/>
          </a:bodyPr>
          <a:lstStyle/>
          <a:p>
            <a:pPr algn="r"/>
            <a:r>
              <a:rPr lang="en-US" sz="1600" dirty="0"/>
              <a:t>The beginning: </a:t>
            </a:r>
            <a:r>
              <a:rPr lang="en-US" sz="1600" dirty="0" smtClean="0"/>
              <a:t>14 </a:t>
            </a:r>
            <a:r>
              <a:rPr lang="en-US" sz="1600" dirty="0"/>
              <a:t>years ago</a:t>
            </a:r>
            <a:br>
              <a:rPr lang="en-US" sz="1600" dirty="0"/>
            </a:br>
            <a:r>
              <a:rPr lang="en-US" sz="1600" dirty="0" smtClean="0"/>
              <a:t>Reformation of the system and need of preventive services </a:t>
            </a:r>
            <a:endParaRPr lang="bg-BG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Pilot projects – good practices in </a:t>
            </a:r>
            <a:r>
              <a:rPr lang="en-US" dirty="0" smtClean="0">
                <a:solidFill>
                  <a:schemeClr val="tx1"/>
                </a:solidFill>
              </a:rPr>
              <a:t>new </a:t>
            </a:r>
            <a:r>
              <a:rPr lang="en-US" dirty="0">
                <a:solidFill>
                  <a:schemeClr val="tx1"/>
                </a:solidFill>
              </a:rPr>
              <a:t>services</a:t>
            </a:r>
          </a:p>
          <a:p>
            <a:r>
              <a:rPr lang="en-GB" dirty="0"/>
              <a:t>Contributing to legal framework</a:t>
            </a:r>
          </a:p>
          <a:p>
            <a:r>
              <a:rPr lang="en-GB" dirty="0"/>
              <a:t>Capacity </a:t>
            </a:r>
            <a:r>
              <a:rPr lang="en-GB" dirty="0" smtClean="0"/>
              <a:t>building</a:t>
            </a:r>
          </a:p>
          <a:p>
            <a:r>
              <a:rPr lang="en-US" dirty="0"/>
              <a:t>Service provision – however services isolated and in parallel</a:t>
            </a:r>
          </a:p>
          <a:p>
            <a:endParaRPr lang="en-GB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0783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 cooperation between NGOs and Municipality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</a:t>
            </a:r>
            <a:r>
              <a:rPr lang="en-US" dirty="0" smtClean="0"/>
              <a:t>– how of NGOs</a:t>
            </a:r>
            <a:endParaRPr lang="en-US" dirty="0"/>
          </a:p>
          <a:p>
            <a:r>
              <a:rPr lang="en-US" dirty="0" smtClean="0"/>
              <a:t>Flexibility of NGOs</a:t>
            </a:r>
          </a:p>
          <a:p>
            <a:r>
              <a:rPr lang="en-US" dirty="0" smtClean="0"/>
              <a:t>Project </a:t>
            </a:r>
            <a:r>
              <a:rPr lang="en-US" dirty="0"/>
              <a:t>funding does not allow long-term development for the social services</a:t>
            </a:r>
          </a:p>
          <a:p>
            <a:r>
              <a:rPr lang="en-US" dirty="0"/>
              <a:t>Municipalities </a:t>
            </a:r>
            <a:r>
              <a:rPr lang="en-US" dirty="0" smtClean="0"/>
              <a:t>as contracting authorities </a:t>
            </a:r>
            <a:endParaRPr lang="en-US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034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 of preventive services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8824913" cy="4791075"/>
          </a:xfrm>
        </p:spPr>
        <p:txBody>
          <a:bodyPr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dirty="0"/>
              <a:t>Social services do not include education, healthcare, etc.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dirty="0"/>
              <a:t>Social service providers can be NGOs, companies or individuals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dirty="0" smtClean="0"/>
              <a:t>All </a:t>
            </a:r>
            <a:r>
              <a:rPr lang="en-US" dirty="0"/>
              <a:t>providers of social services (except municipalities) have to register in a </a:t>
            </a:r>
            <a:r>
              <a:rPr lang="en-US" dirty="0" smtClean="0"/>
              <a:t>registry</a:t>
            </a:r>
            <a:endParaRPr lang="en-US" dirty="0"/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dirty="0"/>
              <a:t>Services for children need a license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GB" dirty="0" smtClean="0"/>
              <a:t>Social </a:t>
            </a:r>
            <a:r>
              <a:rPr lang="en-GB" dirty="0"/>
              <a:t>services </a:t>
            </a:r>
            <a:r>
              <a:rPr lang="en-GB" dirty="0" smtClean="0"/>
              <a:t>could be </a:t>
            </a:r>
            <a:r>
              <a:rPr lang="en-GB" dirty="0"/>
              <a:t>contracted by the municipalities </a:t>
            </a:r>
            <a:endParaRPr lang="en-US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790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mechanism :Social contracting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the State : delegates </a:t>
            </a:r>
            <a:r>
              <a:rPr lang="en-US" dirty="0"/>
              <a:t>the provision of social services </a:t>
            </a:r>
            <a:r>
              <a:rPr lang="en-US" dirty="0" smtClean="0"/>
              <a:t>but continues </a:t>
            </a:r>
            <a:r>
              <a:rPr lang="en-US" dirty="0"/>
              <a:t>to have the obligation for the </a:t>
            </a:r>
            <a:r>
              <a:rPr lang="en-US" dirty="0" smtClean="0"/>
              <a:t>service</a:t>
            </a:r>
            <a:r>
              <a:rPr lang="bg-BG" dirty="0"/>
              <a:t>:</a:t>
            </a:r>
            <a:endParaRPr lang="en-US" dirty="0"/>
          </a:p>
          <a:p>
            <a:pPr lvl="1"/>
            <a:r>
              <a:rPr lang="en-US" sz="2000" dirty="0" smtClean="0"/>
              <a:t>Funding</a:t>
            </a:r>
            <a:r>
              <a:rPr lang="en-US" sz="2000" dirty="0"/>
              <a:t>;</a:t>
            </a:r>
          </a:p>
          <a:p>
            <a:pPr lvl="1"/>
            <a:r>
              <a:rPr lang="en-US" sz="2000" dirty="0"/>
              <a:t>Control of the spending;</a:t>
            </a:r>
          </a:p>
          <a:p>
            <a:pPr lvl="1"/>
            <a:r>
              <a:rPr lang="en-US" sz="2000" dirty="0"/>
              <a:t>Control of the quality of the service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dirty="0" smtClean="0"/>
              <a:t>Role of the Municipality: contracting authority and provision of the services </a:t>
            </a:r>
          </a:p>
          <a:p>
            <a:r>
              <a:rPr lang="en-US" dirty="0" smtClean="0"/>
              <a:t>Role of the NGOs: provision of the services  </a:t>
            </a:r>
          </a:p>
          <a:p>
            <a:endParaRPr lang="en-US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8167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Planning, Funding, </a:t>
            </a:r>
            <a:r>
              <a:rPr lang="en-US" dirty="0"/>
              <a:t>E</a:t>
            </a:r>
            <a:r>
              <a:rPr lang="en-US" dirty="0" smtClean="0"/>
              <a:t>valuation criteria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</a:p>
          <a:p>
            <a:pPr lvl="1"/>
            <a:r>
              <a:rPr lang="en-US" sz="2000" dirty="0" smtClean="0"/>
              <a:t>Decision of different levels: Municipality – Agency of social support – Ministries</a:t>
            </a:r>
          </a:p>
          <a:p>
            <a:pPr lvl="1"/>
            <a:r>
              <a:rPr lang="en-US" sz="2000" dirty="0" smtClean="0"/>
              <a:t>In line with regional strategy </a:t>
            </a:r>
          </a:p>
          <a:p>
            <a:r>
              <a:rPr lang="en-US" dirty="0" smtClean="0"/>
              <a:t>Funding</a:t>
            </a:r>
          </a:p>
          <a:p>
            <a:pPr lvl="1"/>
            <a:r>
              <a:rPr lang="en-US" sz="2000" dirty="0" smtClean="0"/>
              <a:t>Signal standard </a:t>
            </a:r>
          </a:p>
          <a:p>
            <a:pPr lvl="1"/>
            <a:r>
              <a:rPr lang="en-US" sz="2000" dirty="0" smtClean="0"/>
              <a:t> Social services funded by State or local budget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sz="2000" dirty="0" smtClean="0"/>
              <a:t>Set of criteria: capacity, experience, financial stability </a:t>
            </a:r>
          </a:p>
          <a:p>
            <a:r>
              <a:rPr lang="en-US" dirty="0" smtClean="0"/>
              <a:t>Contracting </a:t>
            </a:r>
          </a:p>
          <a:p>
            <a:pPr lvl="1"/>
            <a:r>
              <a:rPr lang="en-US" sz="2000" dirty="0" smtClean="0"/>
              <a:t>Scope, price, rights of parties, reporting and monitoring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62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preventive services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Complex for social service for families and children </a:t>
            </a:r>
            <a:endParaRPr lang="en-US" sz="3600" dirty="0"/>
          </a:p>
          <a:p>
            <a:r>
              <a:rPr lang="en-US" sz="3600" dirty="0" smtClean="0"/>
              <a:t>Center for social support </a:t>
            </a:r>
          </a:p>
          <a:p>
            <a:r>
              <a:rPr lang="en-US" sz="3600" dirty="0" smtClean="0"/>
              <a:t>Mother and baby Units </a:t>
            </a:r>
          </a:p>
          <a:p>
            <a:r>
              <a:rPr lang="en-US" sz="3600" dirty="0" smtClean="0"/>
              <a:t>Center for social rehabilitation and integration 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401201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-SOS-Childrens-Villages-PowerPoint">
  <a:themeElements>
    <a:clrScheme name="1-SOS-Childrens-Villages-PowerPoint 3">
      <a:dk1>
        <a:srgbClr val="262626"/>
      </a:dk1>
      <a:lt1>
        <a:srgbClr val="FFFFFF"/>
      </a:lt1>
      <a:dk2>
        <a:srgbClr val="009EE0"/>
      </a:dk2>
      <a:lt2>
        <a:srgbClr val="EEECE1"/>
      </a:lt2>
      <a:accent1>
        <a:srgbClr val="009EE0"/>
      </a:accent1>
      <a:accent2>
        <a:srgbClr val="EC7404"/>
      </a:accent2>
      <a:accent3>
        <a:srgbClr val="FFFFFF"/>
      </a:accent3>
      <a:accent4>
        <a:srgbClr val="1F1F1F"/>
      </a:accent4>
      <a:accent5>
        <a:srgbClr val="AACCED"/>
      </a:accent5>
      <a:accent6>
        <a:srgbClr val="D66803"/>
      </a:accent6>
      <a:hlink>
        <a:srgbClr val="76B856"/>
      </a:hlink>
      <a:folHlink>
        <a:srgbClr val="E743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-SOS-Childrens-Villages-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-SOS-Childrens-Villages-PowerPoint 2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-SOS-Childrens-Villages-PowerPoint 3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76B856"/>
        </a:hlink>
        <a:folHlink>
          <a:srgbClr val="E743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-Design">
  <a:themeElements>
    <a:clrScheme name="2_Office-Design 3">
      <a:dk1>
        <a:srgbClr val="262626"/>
      </a:dk1>
      <a:lt1>
        <a:srgbClr val="FFFFFF"/>
      </a:lt1>
      <a:dk2>
        <a:srgbClr val="009EE0"/>
      </a:dk2>
      <a:lt2>
        <a:srgbClr val="EEECE1"/>
      </a:lt2>
      <a:accent1>
        <a:srgbClr val="009EE0"/>
      </a:accent1>
      <a:accent2>
        <a:srgbClr val="EC7404"/>
      </a:accent2>
      <a:accent3>
        <a:srgbClr val="FFFFFF"/>
      </a:accent3>
      <a:accent4>
        <a:srgbClr val="1F1F1F"/>
      </a:accent4>
      <a:accent5>
        <a:srgbClr val="AACCED"/>
      </a:accent5>
      <a:accent6>
        <a:srgbClr val="D66803"/>
      </a:accent6>
      <a:hlink>
        <a:srgbClr val="76B856"/>
      </a:hlink>
      <a:folHlink>
        <a:srgbClr val="E743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Office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-Design 2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-Design 3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76B856"/>
        </a:hlink>
        <a:folHlink>
          <a:srgbClr val="E743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-Design">
  <a:themeElements>
    <a:clrScheme name="1_Office-Design 3">
      <a:dk1>
        <a:srgbClr val="262626"/>
      </a:dk1>
      <a:lt1>
        <a:srgbClr val="FFFFFF"/>
      </a:lt1>
      <a:dk2>
        <a:srgbClr val="009EE0"/>
      </a:dk2>
      <a:lt2>
        <a:srgbClr val="EEECE1"/>
      </a:lt2>
      <a:accent1>
        <a:srgbClr val="009EE0"/>
      </a:accent1>
      <a:accent2>
        <a:srgbClr val="EC7404"/>
      </a:accent2>
      <a:accent3>
        <a:srgbClr val="FFFFFF"/>
      </a:accent3>
      <a:accent4>
        <a:srgbClr val="1F1F1F"/>
      </a:accent4>
      <a:accent5>
        <a:srgbClr val="AACCED"/>
      </a:accent5>
      <a:accent6>
        <a:srgbClr val="D66803"/>
      </a:accent6>
      <a:hlink>
        <a:srgbClr val="76B856"/>
      </a:hlink>
      <a:folHlink>
        <a:srgbClr val="E743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Office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Design 2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Design 3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76B856"/>
        </a:hlink>
        <a:folHlink>
          <a:srgbClr val="E743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Office-Design">
  <a:themeElements>
    <a:clrScheme name="3_Office-Design 3">
      <a:dk1>
        <a:srgbClr val="262626"/>
      </a:dk1>
      <a:lt1>
        <a:srgbClr val="FFFFFF"/>
      </a:lt1>
      <a:dk2>
        <a:srgbClr val="009EE0"/>
      </a:dk2>
      <a:lt2>
        <a:srgbClr val="EEECE1"/>
      </a:lt2>
      <a:accent1>
        <a:srgbClr val="009EE0"/>
      </a:accent1>
      <a:accent2>
        <a:srgbClr val="EC7404"/>
      </a:accent2>
      <a:accent3>
        <a:srgbClr val="FFFFFF"/>
      </a:accent3>
      <a:accent4>
        <a:srgbClr val="1F1F1F"/>
      </a:accent4>
      <a:accent5>
        <a:srgbClr val="AACCED"/>
      </a:accent5>
      <a:accent6>
        <a:srgbClr val="D66803"/>
      </a:accent6>
      <a:hlink>
        <a:srgbClr val="76B856"/>
      </a:hlink>
      <a:folHlink>
        <a:srgbClr val="E743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Office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ffice-Design 2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ffice-Design 3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76B856"/>
        </a:hlink>
        <a:folHlink>
          <a:srgbClr val="E743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-Design">
  <a:themeElements>
    <a:clrScheme name="5_Office-Design 3">
      <a:dk1>
        <a:srgbClr val="262626"/>
      </a:dk1>
      <a:lt1>
        <a:srgbClr val="FFFFFF"/>
      </a:lt1>
      <a:dk2>
        <a:srgbClr val="009EE0"/>
      </a:dk2>
      <a:lt2>
        <a:srgbClr val="EEECE1"/>
      </a:lt2>
      <a:accent1>
        <a:srgbClr val="009EE0"/>
      </a:accent1>
      <a:accent2>
        <a:srgbClr val="EC7404"/>
      </a:accent2>
      <a:accent3>
        <a:srgbClr val="FFFFFF"/>
      </a:accent3>
      <a:accent4>
        <a:srgbClr val="1F1F1F"/>
      </a:accent4>
      <a:accent5>
        <a:srgbClr val="AACCED"/>
      </a:accent5>
      <a:accent6>
        <a:srgbClr val="D66803"/>
      </a:accent6>
      <a:hlink>
        <a:srgbClr val="76B856"/>
      </a:hlink>
      <a:folHlink>
        <a:srgbClr val="E743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5_Office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-Design 2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-Design 3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76B856"/>
        </a:hlink>
        <a:folHlink>
          <a:srgbClr val="E743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Office-Design">
  <a:themeElements>
    <a:clrScheme name="4_Office-Design 3">
      <a:dk1>
        <a:srgbClr val="262626"/>
      </a:dk1>
      <a:lt1>
        <a:srgbClr val="FFFFFF"/>
      </a:lt1>
      <a:dk2>
        <a:srgbClr val="009EE0"/>
      </a:dk2>
      <a:lt2>
        <a:srgbClr val="EEECE1"/>
      </a:lt2>
      <a:accent1>
        <a:srgbClr val="009EE0"/>
      </a:accent1>
      <a:accent2>
        <a:srgbClr val="EC7404"/>
      </a:accent2>
      <a:accent3>
        <a:srgbClr val="FFFFFF"/>
      </a:accent3>
      <a:accent4>
        <a:srgbClr val="1F1F1F"/>
      </a:accent4>
      <a:accent5>
        <a:srgbClr val="AACCED"/>
      </a:accent5>
      <a:accent6>
        <a:srgbClr val="D66803"/>
      </a:accent6>
      <a:hlink>
        <a:srgbClr val="76B856"/>
      </a:hlink>
      <a:folHlink>
        <a:srgbClr val="E743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4_Office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ffice-Design 2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ffice-Design 3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76B856"/>
        </a:hlink>
        <a:folHlink>
          <a:srgbClr val="E743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Office-Design">
  <a:themeElements>
    <a:clrScheme name="6_Office-Design 3">
      <a:dk1>
        <a:srgbClr val="262626"/>
      </a:dk1>
      <a:lt1>
        <a:srgbClr val="FFFFFF"/>
      </a:lt1>
      <a:dk2>
        <a:srgbClr val="009EE0"/>
      </a:dk2>
      <a:lt2>
        <a:srgbClr val="EEECE1"/>
      </a:lt2>
      <a:accent1>
        <a:srgbClr val="009EE0"/>
      </a:accent1>
      <a:accent2>
        <a:srgbClr val="EC7404"/>
      </a:accent2>
      <a:accent3>
        <a:srgbClr val="FFFFFF"/>
      </a:accent3>
      <a:accent4>
        <a:srgbClr val="1F1F1F"/>
      </a:accent4>
      <a:accent5>
        <a:srgbClr val="AACCED"/>
      </a:accent5>
      <a:accent6>
        <a:srgbClr val="D66803"/>
      </a:accent6>
      <a:hlink>
        <a:srgbClr val="76B856"/>
      </a:hlink>
      <a:folHlink>
        <a:srgbClr val="E743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6_Office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Office-Design 2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Office-Design 3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76B856"/>
        </a:hlink>
        <a:folHlink>
          <a:srgbClr val="E743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5_Office-Design 3">
    <a:dk1>
      <a:srgbClr val="262626"/>
    </a:dk1>
    <a:lt1>
      <a:srgbClr val="FFFFFF"/>
    </a:lt1>
    <a:dk2>
      <a:srgbClr val="009EE0"/>
    </a:dk2>
    <a:lt2>
      <a:srgbClr val="EEECE1"/>
    </a:lt2>
    <a:accent1>
      <a:srgbClr val="009EE0"/>
    </a:accent1>
    <a:accent2>
      <a:srgbClr val="EC7404"/>
    </a:accent2>
    <a:accent3>
      <a:srgbClr val="FFFFFF"/>
    </a:accent3>
    <a:accent4>
      <a:srgbClr val="1F1F1F"/>
    </a:accent4>
    <a:accent5>
      <a:srgbClr val="AACCED"/>
    </a:accent5>
    <a:accent6>
      <a:srgbClr val="D66803"/>
    </a:accent6>
    <a:hlink>
      <a:srgbClr val="76B856"/>
    </a:hlink>
    <a:folHlink>
      <a:srgbClr val="E7436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3415</TotalTime>
  <Words>669</Words>
  <Application>Microsoft Office PowerPoint</Application>
  <PresentationFormat>On-screen Show (4:3)</PresentationFormat>
  <Paragraphs>122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ＭＳ Ｐゴシック</vt:lpstr>
      <vt:lpstr>Arial</vt:lpstr>
      <vt:lpstr>Calibri</vt:lpstr>
      <vt:lpstr>Wingdings</vt:lpstr>
      <vt:lpstr>Custom Design</vt:lpstr>
      <vt:lpstr>1-SOS-Childrens-Villages-PowerPoint</vt:lpstr>
      <vt:lpstr>2_Office-Design</vt:lpstr>
      <vt:lpstr>1_Office-Design</vt:lpstr>
      <vt:lpstr>3_Office-Design</vt:lpstr>
      <vt:lpstr>5_Office-Design</vt:lpstr>
      <vt:lpstr>4_Office-Design</vt:lpstr>
      <vt:lpstr>6_Office-Design</vt:lpstr>
      <vt:lpstr>ONE STEP FURTHER  </vt:lpstr>
      <vt:lpstr>Content </vt:lpstr>
      <vt:lpstr>Some statistic </vt:lpstr>
      <vt:lpstr>The beginning: 14 years ago Reformation of the system and need of preventive services </vt:lpstr>
      <vt:lpstr>Why  cooperation between NGOs and Municipality </vt:lpstr>
      <vt:lpstr>Provision of preventive services </vt:lpstr>
      <vt:lpstr>Possible mechanism :Social contracting </vt:lpstr>
      <vt:lpstr>Planning, Funding, Evaluation criteria </vt:lpstr>
      <vt:lpstr>Examples of preventive services </vt:lpstr>
      <vt:lpstr>Example from SOS CV  Bulgaria </vt:lpstr>
      <vt:lpstr>Renewal of De-I in 2009</vt:lpstr>
      <vt:lpstr> Project “Direction – Family’ </vt:lpstr>
      <vt:lpstr>Project “Direction – Family</vt:lpstr>
      <vt:lpstr>Lessons learned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Jfjfjj</dc:title>
  <dc:creator>RP</dc:creator>
  <cp:lastModifiedBy>Cristiana Turchetti</cp:lastModifiedBy>
  <cp:revision>84</cp:revision>
  <cp:lastPrinted>2014-04-04T09:29:19Z</cp:lastPrinted>
  <dcterms:created xsi:type="dcterms:W3CDTF">2014-03-26T09:24:41Z</dcterms:created>
  <dcterms:modified xsi:type="dcterms:W3CDTF">2014-10-20T12:43:39Z</dcterms:modified>
</cp:coreProperties>
</file>