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handoutMasterIdLst>
    <p:handoutMasterId r:id="rId32"/>
  </p:handoutMasterIdLst>
  <p:sldIdLst>
    <p:sldId id="258" r:id="rId2"/>
    <p:sldId id="265" r:id="rId3"/>
    <p:sldId id="259" r:id="rId4"/>
    <p:sldId id="280" r:id="rId5"/>
    <p:sldId id="298" r:id="rId6"/>
    <p:sldId id="276" r:id="rId7"/>
    <p:sldId id="299" r:id="rId8"/>
    <p:sldId id="295" r:id="rId9"/>
    <p:sldId id="301" r:id="rId10"/>
    <p:sldId id="304" r:id="rId11"/>
    <p:sldId id="302" r:id="rId12"/>
    <p:sldId id="277" r:id="rId13"/>
    <p:sldId id="297" r:id="rId14"/>
    <p:sldId id="284" r:id="rId15"/>
    <p:sldId id="285" r:id="rId16"/>
    <p:sldId id="300" r:id="rId17"/>
    <p:sldId id="286" r:id="rId18"/>
    <p:sldId id="274" r:id="rId19"/>
    <p:sldId id="292" r:id="rId20"/>
    <p:sldId id="293" r:id="rId21"/>
    <p:sldId id="283" r:id="rId22"/>
    <p:sldId id="288" r:id="rId23"/>
    <p:sldId id="287" r:id="rId24"/>
    <p:sldId id="275" r:id="rId25"/>
    <p:sldId id="294" r:id="rId26"/>
    <p:sldId id="273" r:id="rId27"/>
    <p:sldId id="291" r:id="rId28"/>
    <p:sldId id="290" r:id="rId29"/>
    <p:sldId id="263" r:id="rId30"/>
  </p:sldIdLst>
  <p:sldSz cx="9144000" cy="6858000" type="screen4x3"/>
  <p:notesSz cx="6648450" cy="9850438"/>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CC02A"/>
    <a:srgbClr val="F5C30A"/>
    <a:srgbClr val="0A6E91"/>
    <a:srgbClr val="506E91"/>
    <a:srgbClr val="00AFF0"/>
    <a:srgbClr val="0AA0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96092" autoAdjust="0"/>
  </p:normalViewPr>
  <p:slideViewPr>
    <p:cSldViewPr snapToGrid="0" snapToObjects="1">
      <p:cViewPr>
        <p:scale>
          <a:sx n="60" d="100"/>
          <a:sy n="60" d="100"/>
        </p:scale>
        <p:origin x="-1422"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Virgo:Documents:Piia:Piia:AHK:Esitlused:Joonised%20AHRR_en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346288490740305E-2"/>
          <c:y val="6.6811678599585103E-2"/>
          <c:w val="0.57447570964690298"/>
          <c:h val="0.85324629207604996"/>
        </c:manualLayout>
      </c:layout>
      <c:barChart>
        <c:barDir val="col"/>
        <c:grouping val="stacked"/>
        <c:varyColors val="0"/>
        <c:ser>
          <c:idx val="0"/>
          <c:order val="0"/>
          <c:tx>
            <c:strRef>
              <c:f>'Asendushooldusel lapsed'!$E$5</c:f>
              <c:strCache>
                <c:ptCount val="1"/>
                <c:pt idx="0">
                  <c:v>Foster care (in a family)</c:v>
                </c:pt>
              </c:strCache>
            </c:strRef>
          </c:tx>
          <c:spPr>
            <a:solidFill>
              <a:schemeClr val="accent5">
                <a:lumMod val="75000"/>
              </a:schemeClr>
            </a:solidFill>
          </c:spPr>
          <c:invertIfNegative val="0"/>
          <c:dLbls>
            <c:dLbl>
              <c:idx val="1"/>
              <c:delete val="1"/>
            </c:dLbl>
            <c:dLbl>
              <c:idx val="2"/>
              <c:delete val="1"/>
            </c:dLbl>
            <c:dLbl>
              <c:idx val="3"/>
              <c:delete val="1"/>
            </c:dLbl>
            <c:dLbl>
              <c:idx val="4"/>
              <c:delete val="1"/>
            </c:dLbl>
            <c:dLbl>
              <c:idx val="5"/>
              <c:delete val="1"/>
            </c:dLbl>
            <c:dLbl>
              <c:idx val="6"/>
              <c:delete val="1"/>
            </c:dLbl>
            <c:dLbl>
              <c:idx val="7"/>
              <c:delete val="1"/>
            </c:dLbl>
            <c:txPr>
              <a:bodyPr/>
              <a:lstStyle/>
              <a:p>
                <a:pPr>
                  <a:defRPr b="1"/>
                </a:pPr>
                <a:endParaRPr lang="et-EE"/>
              </a:p>
            </c:txPr>
            <c:showLegendKey val="0"/>
            <c:showVal val="1"/>
            <c:showCatName val="0"/>
            <c:showSerName val="0"/>
            <c:showPercent val="0"/>
            <c:showBubbleSize val="0"/>
            <c:showLeaderLines val="0"/>
          </c:dLbls>
          <c:cat>
            <c:numRef>
              <c:f>'Asendushooldusel lapsed'!$F$4:$N$4</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'Asendushooldusel lapsed'!$F$5:$N$5</c:f>
              <c:numCache>
                <c:formatCode>General</c:formatCode>
                <c:ptCount val="9"/>
                <c:pt idx="0">
                  <c:v>725</c:v>
                </c:pt>
                <c:pt idx="1">
                  <c:v>551</c:v>
                </c:pt>
                <c:pt idx="2">
                  <c:v>455</c:v>
                </c:pt>
                <c:pt idx="3">
                  <c:v>401</c:v>
                </c:pt>
                <c:pt idx="4">
                  <c:v>377</c:v>
                </c:pt>
                <c:pt idx="5">
                  <c:v>353</c:v>
                </c:pt>
                <c:pt idx="6">
                  <c:v>329</c:v>
                </c:pt>
                <c:pt idx="7">
                  <c:v>254</c:v>
                </c:pt>
                <c:pt idx="8">
                  <c:v>226</c:v>
                </c:pt>
              </c:numCache>
            </c:numRef>
          </c:val>
        </c:ser>
        <c:ser>
          <c:idx val="1"/>
          <c:order val="1"/>
          <c:tx>
            <c:strRef>
              <c:f>'Asendushooldusel lapsed'!$E$6</c:f>
              <c:strCache>
                <c:ptCount val="1"/>
                <c:pt idx="0">
                  <c:v>Guardianship (in a family)</c:v>
                </c:pt>
              </c:strCache>
            </c:strRef>
          </c:tx>
          <c:spPr>
            <a:solidFill>
              <a:schemeClr val="accent5">
                <a:lumMod val="40000"/>
                <a:lumOff val="60000"/>
              </a:schemeClr>
            </a:solidFill>
          </c:spPr>
          <c:invertIfNegative val="0"/>
          <c:dLbls>
            <c:dLbl>
              <c:idx val="1"/>
              <c:delete val="1"/>
            </c:dLbl>
            <c:dLbl>
              <c:idx val="2"/>
              <c:delete val="1"/>
            </c:dLbl>
            <c:dLbl>
              <c:idx val="3"/>
              <c:delete val="1"/>
            </c:dLbl>
            <c:dLbl>
              <c:idx val="4"/>
              <c:delete val="1"/>
            </c:dLbl>
            <c:dLbl>
              <c:idx val="5"/>
              <c:delete val="1"/>
            </c:dLbl>
            <c:dLbl>
              <c:idx val="6"/>
              <c:delete val="1"/>
            </c:dLbl>
            <c:dLbl>
              <c:idx val="7"/>
              <c:delete val="1"/>
            </c:dLbl>
            <c:txPr>
              <a:bodyPr/>
              <a:lstStyle/>
              <a:p>
                <a:pPr>
                  <a:defRPr b="1"/>
                </a:pPr>
                <a:endParaRPr lang="et-EE"/>
              </a:p>
            </c:txPr>
            <c:showLegendKey val="0"/>
            <c:showVal val="1"/>
            <c:showCatName val="0"/>
            <c:showSerName val="0"/>
            <c:showPercent val="0"/>
            <c:showBubbleSize val="0"/>
            <c:showLeaderLines val="0"/>
          </c:dLbls>
          <c:cat>
            <c:numRef>
              <c:f>'Asendushooldusel lapsed'!$F$4:$N$4</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'Asendushooldusel lapsed'!$F$6:$N$6</c:f>
              <c:numCache>
                <c:formatCode>General</c:formatCode>
                <c:ptCount val="9"/>
                <c:pt idx="0">
                  <c:v>1572</c:v>
                </c:pt>
                <c:pt idx="1">
                  <c:v>1458</c:v>
                </c:pt>
                <c:pt idx="2">
                  <c:v>1544</c:v>
                </c:pt>
                <c:pt idx="3">
                  <c:v>1393</c:v>
                </c:pt>
                <c:pt idx="4">
                  <c:v>1362</c:v>
                </c:pt>
                <c:pt idx="5">
                  <c:v>1348</c:v>
                </c:pt>
                <c:pt idx="6">
                  <c:v>1288</c:v>
                </c:pt>
                <c:pt idx="7">
                  <c:v>1316</c:v>
                </c:pt>
                <c:pt idx="8">
                  <c:v>1332</c:v>
                </c:pt>
              </c:numCache>
            </c:numRef>
          </c:val>
        </c:ser>
        <c:ser>
          <c:idx val="2"/>
          <c:order val="2"/>
          <c:tx>
            <c:strRef>
              <c:f>'Asendushooldusel lapsed'!$E$7</c:f>
              <c:strCache>
                <c:ptCount val="1"/>
                <c:pt idx="0">
                  <c:v>Substitute home service</c:v>
                </c:pt>
              </c:strCache>
            </c:strRef>
          </c:tx>
          <c:spPr>
            <a:solidFill>
              <a:schemeClr val="accent6"/>
            </a:solidFill>
          </c:spPr>
          <c:invertIfNegative val="0"/>
          <c:dLbls>
            <c:dLbl>
              <c:idx val="1"/>
              <c:delete val="1"/>
            </c:dLbl>
            <c:dLbl>
              <c:idx val="2"/>
              <c:delete val="1"/>
            </c:dLbl>
            <c:dLbl>
              <c:idx val="3"/>
              <c:delete val="1"/>
            </c:dLbl>
            <c:dLbl>
              <c:idx val="4"/>
              <c:delete val="1"/>
            </c:dLbl>
            <c:dLbl>
              <c:idx val="5"/>
              <c:delete val="1"/>
            </c:dLbl>
            <c:dLbl>
              <c:idx val="6"/>
              <c:delete val="1"/>
            </c:dLbl>
            <c:dLbl>
              <c:idx val="7"/>
              <c:delete val="1"/>
            </c:dLbl>
            <c:txPr>
              <a:bodyPr/>
              <a:lstStyle/>
              <a:p>
                <a:pPr>
                  <a:defRPr b="1"/>
                </a:pPr>
                <a:endParaRPr lang="et-EE"/>
              </a:p>
            </c:txPr>
            <c:showLegendKey val="0"/>
            <c:showVal val="1"/>
            <c:showCatName val="0"/>
            <c:showSerName val="0"/>
            <c:showPercent val="0"/>
            <c:showBubbleSize val="0"/>
            <c:showLeaderLines val="0"/>
          </c:dLbls>
          <c:cat>
            <c:numRef>
              <c:f>'Asendushooldusel lapsed'!$F$4:$N$4</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'Asendushooldusel lapsed'!$F$7:$N$7</c:f>
              <c:numCache>
                <c:formatCode>General</c:formatCode>
                <c:ptCount val="9"/>
                <c:pt idx="0">
                  <c:v>1567</c:v>
                </c:pt>
                <c:pt idx="1">
                  <c:v>1505</c:v>
                </c:pt>
                <c:pt idx="2">
                  <c:v>1409</c:v>
                </c:pt>
                <c:pt idx="3">
                  <c:v>1247</c:v>
                </c:pt>
                <c:pt idx="4">
                  <c:v>1214</c:v>
                </c:pt>
                <c:pt idx="5">
                  <c:v>1151</c:v>
                </c:pt>
                <c:pt idx="6">
                  <c:v>1114</c:v>
                </c:pt>
                <c:pt idx="7">
                  <c:v>1048</c:v>
                </c:pt>
                <c:pt idx="8">
                  <c:v>1026</c:v>
                </c:pt>
              </c:numCache>
            </c:numRef>
          </c:val>
        </c:ser>
        <c:dLbls>
          <c:showLegendKey val="0"/>
          <c:showVal val="0"/>
          <c:showCatName val="0"/>
          <c:showSerName val="0"/>
          <c:showPercent val="0"/>
          <c:showBubbleSize val="0"/>
        </c:dLbls>
        <c:gapWidth val="150"/>
        <c:overlap val="100"/>
        <c:axId val="177863296"/>
        <c:axId val="177986560"/>
      </c:barChart>
      <c:catAx>
        <c:axId val="177863296"/>
        <c:scaling>
          <c:orientation val="minMax"/>
        </c:scaling>
        <c:delete val="0"/>
        <c:axPos val="b"/>
        <c:numFmt formatCode="General" sourceLinked="1"/>
        <c:majorTickMark val="out"/>
        <c:minorTickMark val="none"/>
        <c:tickLblPos val="nextTo"/>
        <c:crossAx val="177986560"/>
        <c:crosses val="autoZero"/>
        <c:auto val="1"/>
        <c:lblAlgn val="ctr"/>
        <c:lblOffset val="100"/>
        <c:noMultiLvlLbl val="0"/>
      </c:catAx>
      <c:valAx>
        <c:axId val="177986560"/>
        <c:scaling>
          <c:orientation val="minMax"/>
        </c:scaling>
        <c:delete val="0"/>
        <c:axPos val="l"/>
        <c:majorGridlines/>
        <c:numFmt formatCode="General" sourceLinked="1"/>
        <c:majorTickMark val="out"/>
        <c:minorTickMark val="none"/>
        <c:tickLblPos val="nextTo"/>
        <c:crossAx val="177863296"/>
        <c:crosses val="autoZero"/>
        <c:crossBetween val="between"/>
      </c:valAx>
    </c:plotArea>
    <c:legend>
      <c:legendPos val="r"/>
      <c:layout>
        <c:manualLayout>
          <c:xMode val="edge"/>
          <c:yMode val="edge"/>
          <c:x val="0.65615230164050797"/>
          <c:y val="0.68152515338409503"/>
          <c:w val="0.34384769835949203"/>
          <c:h val="0.216999839305801"/>
        </c:manualLayout>
      </c:layout>
      <c:overlay val="0"/>
    </c:legend>
    <c:plotVisOnly val="1"/>
    <c:dispBlanksAs val="gap"/>
    <c:showDLblsOverMax val="0"/>
  </c:chart>
  <c:spPr>
    <a:ln>
      <a:noFill/>
    </a:ln>
  </c:spPr>
  <c:txPr>
    <a:bodyPr/>
    <a:lstStyle/>
    <a:p>
      <a:pPr>
        <a:defRPr sz="1800">
          <a:latin typeface="Arial"/>
          <a:cs typeface="Arial"/>
        </a:defRPr>
      </a:pPr>
      <a:endParaRPr lang="et-E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520350693940548E-2"/>
          <c:y val="8.7707840200956511E-2"/>
          <c:w val="0.86349163901682124"/>
          <c:h val="0.63898661475228535"/>
        </c:manualLayout>
      </c:layout>
      <c:barChart>
        <c:barDir val="col"/>
        <c:grouping val="clustered"/>
        <c:varyColors val="0"/>
        <c:ser>
          <c:idx val="1"/>
          <c:order val="0"/>
          <c:tx>
            <c:v>Alaealiste kurjategijate arv</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t-E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'2006-2013'!$A$19:$A$26</c:f>
              <c:numCache>
                <c:formatCode>General</c:formatCode>
                <c:ptCount val="8"/>
                <c:pt idx="0">
                  <c:v>2006</c:v>
                </c:pt>
                <c:pt idx="1">
                  <c:v>2007</c:v>
                </c:pt>
                <c:pt idx="2">
                  <c:v>2008</c:v>
                </c:pt>
                <c:pt idx="3">
                  <c:v>2009</c:v>
                </c:pt>
                <c:pt idx="4">
                  <c:v>2010</c:v>
                </c:pt>
                <c:pt idx="5">
                  <c:v>2011</c:v>
                </c:pt>
                <c:pt idx="6">
                  <c:v>2012</c:v>
                </c:pt>
                <c:pt idx="7">
                  <c:v>2013</c:v>
                </c:pt>
              </c:numCache>
            </c:numRef>
          </c:cat>
          <c:val>
            <c:numRef>
              <c:f>'2006-2013'!$B$19:$B$26</c:f>
              <c:numCache>
                <c:formatCode>General</c:formatCode>
                <c:ptCount val="8"/>
                <c:pt idx="0">
                  <c:v>2056</c:v>
                </c:pt>
                <c:pt idx="1">
                  <c:v>2114</c:v>
                </c:pt>
                <c:pt idx="2">
                  <c:v>2289</c:v>
                </c:pt>
                <c:pt idx="3">
                  <c:v>1845</c:v>
                </c:pt>
                <c:pt idx="4">
                  <c:v>1653</c:v>
                </c:pt>
                <c:pt idx="5">
                  <c:v>1610</c:v>
                </c:pt>
                <c:pt idx="6">
                  <c:v>1486</c:v>
                </c:pt>
                <c:pt idx="7">
                  <c:v>1372</c:v>
                </c:pt>
              </c:numCache>
            </c:numRef>
          </c:val>
        </c:ser>
        <c:dLbls>
          <c:showLegendKey val="0"/>
          <c:showVal val="0"/>
          <c:showCatName val="0"/>
          <c:showSerName val="0"/>
          <c:showPercent val="0"/>
          <c:showBubbleSize val="0"/>
        </c:dLbls>
        <c:gapWidth val="247"/>
        <c:axId val="83047168"/>
        <c:axId val="83068416"/>
      </c:barChart>
      <c:lineChart>
        <c:grouping val="standard"/>
        <c:varyColors val="0"/>
        <c:ser>
          <c:idx val="2"/>
          <c:order val="1"/>
          <c:tx>
            <c:v>Suhtarv 10000 samaealise elaniku kohta</c:v>
          </c:tx>
          <c:spPr>
            <a:ln w="22225" cap="rnd">
              <a:solidFill>
                <a:schemeClr val="accent3"/>
              </a:solidFill>
              <a:round/>
            </a:ln>
            <a:effectLst/>
          </c:spPr>
          <c:marker>
            <c:symbol val="circle"/>
            <c:size val="6"/>
            <c:spPr>
              <a:solidFill>
                <a:schemeClr val="lt1"/>
              </a:solidFill>
              <a:ln w="1587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'2006-2013'!$A$19:$A$26</c:f>
              <c:numCache>
                <c:formatCode>General</c:formatCode>
                <c:ptCount val="8"/>
                <c:pt idx="0">
                  <c:v>2006</c:v>
                </c:pt>
                <c:pt idx="1">
                  <c:v>2007</c:v>
                </c:pt>
                <c:pt idx="2">
                  <c:v>2008</c:v>
                </c:pt>
                <c:pt idx="3">
                  <c:v>2009</c:v>
                </c:pt>
                <c:pt idx="4">
                  <c:v>2010</c:v>
                </c:pt>
                <c:pt idx="5">
                  <c:v>2011</c:v>
                </c:pt>
                <c:pt idx="6">
                  <c:v>2012</c:v>
                </c:pt>
                <c:pt idx="7">
                  <c:v>2013</c:v>
                </c:pt>
              </c:numCache>
            </c:numRef>
          </c:cat>
          <c:val>
            <c:numRef>
              <c:f>'2006-2013'!$C$19:$C$26</c:f>
              <c:numCache>
                <c:formatCode>General</c:formatCode>
                <c:ptCount val="8"/>
                <c:pt idx="0">
                  <c:v>255</c:v>
                </c:pt>
                <c:pt idx="1">
                  <c:v>280</c:v>
                </c:pt>
                <c:pt idx="2">
                  <c:v>324</c:v>
                </c:pt>
                <c:pt idx="3">
                  <c:v>299</c:v>
                </c:pt>
                <c:pt idx="4">
                  <c:v>290</c:v>
                </c:pt>
                <c:pt idx="5">
                  <c:v>304</c:v>
                </c:pt>
                <c:pt idx="6">
                  <c:v>301</c:v>
                </c:pt>
                <c:pt idx="7">
                  <c:v>289</c:v>
                </c:pt>
              </c:numCache>
            </c:numRef>
          </c:val>
          <c:smooth val="0"/>
        </c:ser>
        <c:dLbls>
          <c:showLegendKey val="0"/>
          <c:showVal val="0"/>
          <c:showCatName val="0"/>
          <c:showSerName val="0"/>
          <c:showPercent val="0"/>
          <c:showBubbleSize val="0"/>
        </c:dLbls>
        <c:marker val="1"/>
        <c:smooth val="0"/>
        <c:axId val="83047168"/>
        <c:axId val="83068416"/>
      </c:lineChart>
      <c:catAx>
        <c:axId val="830471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t-EE"/>
          </a:p>
        </c:txPr>
        <c:crossAx val="83068416"/>
        <c:crosses val="autoZero"/>
        <c:auto val="1"/>
        <c:lblAlgn val="ctr"/>
        <c:lblOffset val="100"/>
        <c:noMultiLvlLbl val="0"/>
      </c:catAx>
      <c:valAx>
        <c:axId val="830684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t-EE"/>
          </a:p>
        </c:txPr>
        <c:crossAx val="83047168"/>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t-EE"/>
          </a:p>
        </c:txPr>
      </c:legendEntry>
      <c:legendEntry>
        <c:idx val="1"/>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t-EE"/>
          </a:p>
        </c:txPr>
      </c:legendEntry>
      <c:layout>
        <c:manualLayout>
          <c:xMode val="edge"/>
          <c:yMode val="edge"/>
          <c:x val="0.11343285872814328"/>
          <c:y val="0.92628868530021957"/>
          <c:w val="0.77313428254371341"/>
          <c:h val="7.37113146997804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t-EE"/>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t-E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0995" cy="49252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C897EA-38A5-4098-A477-6CDD40763C6A}" type="datetimeFigureOut">
              <a:rPr lang="fr-FR"/>
              <a:pPr>
                <a:defRPr/>
              </a:pPr>
              <a:t>17/10/2014</a:t>
            </a:fld>
            <a:endParaRPr lang="fr-FR"/>
          </a:p>
        </p:txBody>
      </p:sp>
      <p:sp>
        <p:nvSpPr>
          <p:cNvPr id="4" name="Espace réservé du pied de page 3"/>
          <p:cNvSpPr>
            <a:spLocks noGrp="1"/>
          </p:cNvSpPr>
          <p:nvPr>
            <p:ph type="ftr" sz="quarter" idx="2"/>
          </p:nvPr>
        </p:nvSpPr>
        <p:spPr>
          <a:xfrm>
            <a:off x="0" y="9356206"/>
            <a:ext cx="2880995" cy="49252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765916" y="9356206"/>
            <a:ext cx="2880995" cy="49252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0F4545-6A27-439D-9221-1BA1D24EE35E}" type="slidenum">
              <a:rPr lang="fr-FR"/>
              <a:pPr>
                <a:defRPr/>
              </a:pPr>
              <a:t>‹#›</a:t>
            </a:fld>
            <a:endParaRPr lang="fr-FR"/>
          </a:p>
        </p:txBody>
      </p:sp>
    </p:spTree>
    <p:extLst>
      <p:ext uri="{BB962C8B-B14F-4D97-AF65-F5344CB8AC3E}">
        <p14:creationId xmlns:p14="http://schemas.microsoft.com/office/powerpoint/2010/main" val="371195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0995" cy="49252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765916" y="0"/>
            <a:ext cx="2880995" cy="49252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1BC1C1-67E2-4C4C-ADE8-8F185AA0E46A}" type="datetimeFigureOut">
              <a:rPr lang="fr-FR"/>
              <a:pPr>
                <a:defRPr/>
              </a:pPr>
              <a:t>17/10/2014</a:t>
            </a:fld>
            <a:endParaRPr lang="fr-FR"/>
          </a:p>
        </p:txBody>
      </p:sp>
      <p:sp>
        <p:nvSpPr>
          <p:cNvPr id="4" name="Espace réservé de l'image des diapositives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4845" y="4678958"/>
            <a:ext cx="5318760" cy="4432697"/>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FA8B65-378C-4488-AA1F-06A009B4AB0A}" type="slidenum">
              <a:rPr lang="fr-FR"/>
              <a:pPr>
                <a:defRPr/>
              </a:pPr>
              <a:t>‹#›</a:t>
            </a:fld>
            <a:endParaRPr lang="fr-FR"/>
          </a:p>
        </p:txBody>
      </p:sp>
    </p:spTree>
    <p:extLst>
      <p:ext uri="{BB962C8B-B14F-4D97-AF65-F5344CB8AC3E}">
        <p14:creationId xmlns:p14="http://schemas.microsoft.com/office/powerpoint/2010/main" val="31366518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a:t>
            </a:fld>
            <a:endParaRPr lang="fr-FR" dirty="0"/>
          </a:p>
        </p:txBody>
      </p:sp>
    </p:spTree>
    <p:extLst>
      <p:ext uri="{BB962C8B-B14F-4D97-AF65-F5344CB8AC3E}">
        <p14:creationId xmlns:p14="http://schemas.microsoft.com/office/powerpoint/2010/main" val="417933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15</a:t>
            </a:fld>
            <a:endParaRPr lang="fr-FR"/>
          </a:p>
        </p:txBody>
      </p:sp>
    </p:spTree>
    <p:extLst>
      <p:ext uri="{BB962C8B-B14F-4D97-AF65-F5344CB8AC3E}">
        <p14:creationId xmlns:p14="http://schemas.microsoft.com/office/powerpoint/2010/main" val="48647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18</a:t>
            </a:fld>
            <a:endParaRPr lang="fr-FR"/>
          </a:p>
        </p:txBody>
      </p:sp>
    </p:spTree>
    <p:extLst>
      <p:ext uri="{BB962C8B-B14F-4D97-AF65-F5344CB8AC3E}">
        <p14:creationId xmlns:p14="http://schemas.microsoft.com/office/powerpoint/2010/main" val="391664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dirty="0" smtClean="0"/>
              <a:t>The Preschool Basic &gt;</a:t>
            </a:r>
            <a:r>
              <a:rPr lang="en-US" dirty="0" smtClean="0"/>
              <a:t>Parents also learn how to build school readiness skills and are encouraged to partner with teachers and day care professionals so they can promote children’s emotional regulation and social skills. In the parenting groups, trained Incredible Years® facilitators use video clips of real-life situational vignettes to support the training and trigger parenting group discussions, problem solving, and practice exercises.</a:t>
            </a:r>
          </a:p>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19</a:t>
            </a:fld>
            <a:endParaRPr lang="fr-FR"/>
          </a:p>
        </p:txBody>
      </p:sp>
    </p:spTree>
    <p:extLst>
      <p:ext uri="{BB962C8B-B14F-4D97-AF65-F5344CB8AC3E}">
        <p14:creationId xmlns:p14="http://schemas.microsoft.com/office/powerpoint/2010/main" val="50153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sz="1200" kern="1200" dirty="0" smtClean="0">
              <a:solidFill>
                <a:schemeClr val="tx1"/>
              </a:solidFill>
              <a:effectLst/>
              <a:latin typeface="+mn-lt"/>
              <a:ea typeface="+mn-ea"/>
              <a:cs typeface="+mn-cs"/>
            </a:endParaRPr>
          </a:p>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21</a:t>
            </a:fld>
            <a:endParaRPr lang="fr-FR"/>
          </a:p>
        </p:txBody>
      </p:sp>
    </p:spTree>
    <p:extLst>
      <p:ext uri="{BB962C8B-B14F-4D97-AF65-F5344CB8AC3E}">
        <p14:creationId xmlns:p14="http://schemas.microsoft.com/office/powerpoint/2010/main" val="326450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23</a:t>
            </a:fld>
            <a:endParaRPr lang="fr-FR"/>
          </a:p>
        </p:txBody>
      </p:sp>
    </p:spTree>
    <p:extLst>
      <p:ext uri="{BB962C8B-B14F-4D97-AF65-F5344CB8AC3E}">
        <p14:creationId xmlns:p14="http://schemas.microsoft.com/office/powerpoint/2010/main" val="31516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24</a:t>
            </a:fld>
            <a:endParaRPr lang="fr-FR"/>
          </a:p>
        </p:txBody>
      </p:sp>
    </p:spTree>
    <p:extLst>
      <p:ext uri="{BB962C8B-B14F-4D97-AF65-F5344CB8AC3E}">
        <p14:creationId xmlns:p14="http://schemas.microsoft.com/office/powerpoint/2010/main" val="37174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26</a:t>
            </a:fld>
            <a:endParaRPr lang="fr-FR"/>
          </a:p>
        </p:txBody>
      </p:sp>
    </p:spTree>
    <p:extLst>
      <p:ext uri="{BB962C8B-B14F-4D97-AF65-F5344CB8AC3E}">
        <p14:creationId xmlns:p14="http://schemas.microsoft.com/office/powerpoint/2010/main" val="270743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29</a:t>
            </a:fld>
            <a:endParaRPr lang="fr-FR"/>
          </a:p>
        </p:txBody>
      </p:sp>
    </p:spTree>
    <p:extLst>
      <p:ext uri="{BB962C8B-B14F-4D97-AF65-F5344CB8AC3E}">
        <p14:creationId xmlns:p14="http://schemas.microsoft.com/office/powerpoint/2010/main" val="74856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2</a:t>
            </a:fld>
            <a:endParaRPr lang="fr-FR"/>
          </a:p>
        </p:txBody>
      </p:sp>
    </p:spTree>
    <p:extLst>
      <p:ext uri="{BB962C8B-B14F-4D97-AF65-F5344CB8AC3E}">
        <p14:creationId xmlns:p14="http://schemas.microsoft.com/office/powerpoint/2010/main" val="428068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u="sng" dirty="0" smtClean="0">
                <a:latin typeface="Cambria" pitchFamily="18" charset="0"/>
              </a:rPr>
              <a:t>The main objective of the National Strategy for Children and Families 2012–2020 is to improve the well-being and quality of living of children and families, thereby promoting the birth of children. Five strategic objectives have been set for the achievement of the main objective, three of them are:</a:t>
            </a:r>
          </a:p>
          <a:p>
            <a:r>
              <a:rPr lang="en-US" i="0" u="sng" dirty="0" smtClean="0">
                <a:latin typeface="Cambria" pitchFamily="18" charset="0"/>
              </a:rPr>
              <a:t>•	the Estonian child and family policy is knowledge-based and uniform in order to support the sustainability of society;</a:t>
            </a:r>
          </a:p>
          <a:p>
            <a:r>
              <a:rPr lang="en-US" i="0" u="sng" dirty="0" smtClean="0">
                <a:latin typeface="Cambria" pitchFamily="18" charset="0"/>
              </a:rPr>
              <a:t>•	Estonia is a country that supports positive parenting and offers the necessary support to raising children and being a parent in order to improve the quality of living and future of children;</a:t>
            </a:r>
          </a:p>
          <a:p>
            <a:r>
              <a:rPr lang="en-US" i="0" u="sng" dirty="0" smtClean="0">
                <a:latin typeface="Cambria" pitchFamily="18" charset="0"/>
              </a:rPr>
              <a:t>•	the rights of children are guaranteed and a functional child protection system is created in order to value each child and the kind of safe environment that supports the development and well-being of children.</a:t>
            </a:r>
          </a:p>
          <a:p>
            <a:endParaRPr lang="et-EE" i="0" u="sng" dirty="0" smtClean="0">
              <a:latin typeface="Cambria" pitchFamily="18" charset="0"/>
            </a:endParaRPr>
          </a:p>
          <a:p>
            <a:endParaRPr lang="et-EE" i="0" u="sng" dirty="0" smtClean="0">
              <a:latin typeface="Cambria" pitchFamily="18" charset="0"/>
            </a:endParaRPr>
          </a:p>
        </p:txBody>
      </p:sp>
      <p:sp>
        <p:nvSpPr>
          <p:cNvPr id="4" name="Slaidinumbri kohatäide 3"/>
          <p:cNvSpPr>
            <a:spLocks noGrp="1"/>
          </p:cNvSpPr>
          <p:nvPr>
            <p:ph type="sldNum" sz="quarter" idx="5"/>
          </p:nvPr>
        </p:nvSpPr>
        <p:spPr/>
        <p:txBody>
          <a:bodyPr/>
          <a:lstStyle/>
          <a:p>
            <a:pPr>
              <a:defRPr/>
            </a:pPr>
            <a:fld id="{FF8745E5-7DEA-46E9-9733-62CAC4A4DC29}"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smtClean="0"/>
              <a:t>T</a:t>
            </a:r>
            <a:r>
              <a:rPr lang="en-US" dirty="0" smtClean="0"/>
              <a:t>he child welfare system in Estonia is currently undergoing a reform which should lead to a more effective system. The latter contributes to a successful </a:t>
            </a:r>
            <a:r>
              <a:rPr lang="en-US" dirty="0" err="1" smtClean="0"/>
              <a:t>programme</a:t>
            </a:r>
            <a:r>
              <a:rPr lang="en-US" dirty="0" smtClean="0"/>
              <a:t> implementation</a:t>
            </a:r>
            <a:r>
              <a:rPr lang="et-EE" dirty="0" smtClean="0"/>
              <a:t>.</a:t>
            </a:r>
          </a:p>
          <a:p>
            <a:endParaRPr lang="en-US" dirty="0" smtClean="0"/>
          </a:p>
          <a:p>
            <a:r>
              <a:rPr lang="en-US" dirty="0" smtClean="0"/>
              <a:t>Political and therefore financial support alongside a network of competent researchers and practitioners are crucial for a successful </a:t>
            </a:r>
            <a:r>
              <a:rPr lang="en-US" dirty="0" err="1" smtClean="0"/>
              <a:t>programme</a:t>
            </a:r>
            <a:r>
              <a:rPr lang="en-US" dirty="0" smtClean="0"/>
              <a:t> scale-up, impact evaluation and development. </a:t>
            </a:r>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4</a:t>
            </a:fld>
            <a:endParaRPr lang="fr-FR"/>
          </a:p>
        </p:txBody>
      </p:sp>
    </p:spTree>
    <p:extLst>
      <p:ext uri="{BB962C8B-B14F-4D97-AF65-F5344CB8AC3E}">
        <p14:creationId xmlns:p14="http://schemas.microsoft.com/office/powerpoint/2010/main" val="138057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smtClean="0"/>
              <a:t>Not enough attention is paid to early intervention. Essential sharing of information is divided too late between specialists (e.g. social workers, teachers, medical employees, police officers). The work carried out with Estonian children and youth has up to now focused on the mitigation of consequences, as the evidence and knowledge based preventive activities have been marginal in all prevention levels. Also, the state has insufficient data and information on the risks of children and youth and efficiency of interventions.</a:t>
            </a:r>
            <a:endParaRPr lang="et-EE" dirty="0" smtClean="0"/>
          </a:p>
          <a:p>
            <a:endParaRPr lang="et-EE" dirty="0" smtClean="0"/>
          </a:p>
          <a:p>
            <a:pPr marL="171450" indent="-171450">
              <a:buFont typeface="Arial" panose="020B0604020202020204" pitchFamily="34" charset="0"/>
              <a:buChar char="•"/>
            </a:pPr>
            <a:r>
              <a:rPr lang="en-US" dirty="0" smtClean="0"/>
              <a:t>The LG has a key role in protecting and assisting children in Estonia. At the same time, LGs, either because they have lower administrative efficiency , they are situated in remote areas , they have high percentage of national minorities, or those with low income base have no adequate resources for the development and implementation of effective services for children and youth. Also, they are in need of support and coordinated cooperation . Such situation hinders the application of effective support measures and due intervention to guarantee the wellbeing of children.</a:t>
            </a:r>
            <a:endParaRPr lang="et-EE" dirty="0" smtClean="0"/>
          </a:p>
          <a:p>
            <a:endParaRPr lang="et-EE" dirty="0" smtClean="0"/>
          </a:p>
          <a:p>
            <a:r>
              <a:rPr lang="en-US" dirty="0" smtClean="0"/>
              <a:t>Parental upbringing practice has an important impact on the wellbeing and future prospects of children. Children, who grow up in dysfunctional families, have a higher probability to form such families themselves, thus different problems and risks are transferred from one generation to another. One of the main problems child protection specialists have pointed out is inadequate parental skills.  Estonian parents say they need assistance in upbringing their children, at the same time unawareness or common attitudes in society about the need to cope with problems by oneself lead to not asking for assistance.  Research shows, that fathers need more parenting advice, as they hardly receive any parenting support services.  One of the problems is also minor awareness of child rights, e.g.40% of the parents find that in certain situations physical punishment of children is a necessary and justified method of child rearing.  Parental interest towards the activities of juveniles is important in influencing their </a:t>
            </a:r>
            <a:r>
              <a:rPr lang="en-US" dirty="0" err="1" smtClean="0"/>
              <a:t>behaviour</a:t>
            </a:r>
            <a:r>
              <a:rPr lang="en-US" dirty="0" smtClean="0"/>
              <a:t>: when parents or other adult family members know where and with whom the child goes out with, the risk of offences decreases.  It has also been noted that the parents of the children directed to the juvenile committee do not pay enough attention to their children, mainly because of work overload, social non-coping, denying the problems of their children, and lack of social and parenting skills.  Also, during the last decades mental disorders, including more frequent addiction disorders, have become an increasing problem</a:t>
            </a:r>
            <a:r>
              <a:rPr lang="et-EE" baseline="0" dirty="0" smtClean="0"/>
              <a:t> </a:t>
            </a:r>
            <a:r>
              <a:rPr lang="en-US" baseline="0" dirty="0" smtClean="0"/>
              <a:t>among youngsters. At the same time, the survey carried out among Estonian schoolchildren states that good and reliable family relations is the protection factor against child’s depression and suicide. </a:t>
            </a:r>
            <a:endParaRPr lang="et-EE" baseline="0" dirty="0" smtClean="0"/>
          </a:p>
          <a:p>
            <a:endParaRPr lang="et-EE" baseline="0" dirty="0" smtClean="0"/>
          </a:p>
          <a:p>
            <a:pPr marL="171450" indent="-171450">
              <a:buFont typeface="Arial" panose="020B0604020202020204" pitchFamily="34" charset="0"/>
              <a:buChar char="•"/>
            </a:pPr>
            <a:r>
              <a:rPr lang="en-US" baseline="0" dirty="0" smtClean="0"/>
              <a:t>There are no evidence-based interventions for promoting positive parenting in Estonia. Hence, there was  a need for analyzing children and system needs, on-going practices, developments, legislation and assessing our system´s readiness to support families with positive parenting skills and address children and youth with serious </a:t>
            </a:r>
            <a:r>
              <a:rPr lang="en-US" baseline="0" dirty="0" err="1" smtClean="0"/>
              <a:t>behavioural</a:t>
            </a:r>
            <a:r>
              <a:rPr lang="en-US" baseline="0" dirty="0" smtClean="0"/>
              <a:t> problems and delinquency. The suitability and extent of necessity for implementing different evidence-based interventions was not assessed in Estonia. There was need to conduct feasibility studies (e.g. compliance with Estonian needs, financial possibilities and service providers´ readiness to offer new </a:t>
            </a:r>
            <a:r>
              <a:rPr lang="en-US" baseline="0" dirty="0" err="1" smtClean="0"/>
              <a:t>programme</a:t>
            </a:r>
            <a:r>
              <a:rPr lang="en-US" baseline="0" dirty="0" smtClean="0"/>
              <a:t>) before choosing the relevant </a:t>
            </a:r>
            <a:r>
              <a:rPr lang="en-US" baseline="0" dirty="0" err="1" smtClean="0"/>
              <a:t>programmes</a:t>
            </a:r>
            <a:r>
              <a:rPr lang="en-US" baseline="0" dirty="0" smtClean="0"/>
              <a:t> to be implemented. </a:t>
            </a:r>
            <a:endParaRPr lang="et-EE" baseline="0" dirty="0" smtClean="0"/>
          </a:p>
          <a:p>
            <a:endParaRPr lang="et-EE" baseline="0" dirty="0" smtClean="0"/>
          </a:p>
          <a:p>
            <a:endParaRPr lang="et-EE" dirty="0" smtClean="0"/>
          </a:p>
          <a:p>
            <a:r>
              <a:rPr lang="et-EE" dirty="0" smtClean="0"/>
              <a:t>Viimastel aastatel läbi viidud uuringutest on selgunud, 10-17-aastastest noortest 9,9%-l on käitumisprobleemid ja 7,5%-l on  hüperaktiivsuse skaalal tavapärasest kõrgem skoor. Kliinilisel tasemel emotsionaalseid probleeme esineb 5,2 %-l noorukitest. Laste õiguste ja </a:t>
            </a:r>
            <a:r>
              <a:rPr lang="et-EE" dirty="0" err="1" smtClean="0"/>
              <a:t>vanemluse</a:t>
            </a:r>
            <a:r>
              <a:rPr lang="et-EE" dirty="0" smtClean="0"/>
              <a:t> monitooringust selgus, et üle poole emadest ja isadest on vähemalt mõnikord tundnud, et neil oleks abi vaja, kuid seda, kust abi saada, pole nad teadnud. Selgus, et olulisemateks teemadeks milles lapsevanem tuge vajaks on stressi maandamine, lapse  emotsionaalne ja sotsiaalne areng, lapse tervis ja distsiplineerimine, konfliktide lahendamine. </a:t>
            </a:r>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6</a:t>
            </a:fld>
            <a:endParaRPr lang="fr-FR"/>
          </a:p>
        </p:txBody>
      </p:sp>
    </p:spTree>
    <p:extLst>
      <p:ext uri="{BB962C8B-B14F-4D97-AF65-F5344CB8AC3E}">
        <p14:creationId xmlns:p14="http://schemas.microsoft.com/office/powerpoint/2010/main" val="40282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9D336B24-208D-435C-86D3-6717B3D3535A}" type="slidenum">
              <a:rPr lang="et-EE" smtClean="0"/>
              <a:t>8</a:t>
            </a:fld>
            <a:endParaRPr lang="et-EE"/>
          </a:p>
        </p:txBody>
      </p:sp>
    </p:spTree>
    <p:extLst>
      <p:ext uri="{BB962C8B-B14F-4D97-AF65-F5344CB8AC3E}">
        <p14:creationId xmlns:p14="http://schemas.microsoft.com/office/powerpoint/2010/main" val="134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n-US" dirty="0" smtClean="0"/>
              <a:t>The </a:t>
            </a:r>
            <a:r>
              <a:rPr lang="en-US" dirty="0" err="1" smtClean="0"/>
              <a:t>programme</a:t>
            </a:r>
            <a:r>
              <a:rPr lang="en-US" dirty="0" smtClean="0"/>
              <a:t> CYR is financed </a:t>
            </a:r>
            <a:r>
              <a:rPr lang="en-US" dirty="0" err="1" smtClean="0"/>
              <a:t>ed</a:t>
            </a:r>
            <a:r>
              <a:rPr lang="en-US" dirty="0" smtClean="0"/>
              <a:t> by EEA Grants and was prepared in close collaboration with the Norwegian Association of Local and Regional Authorities  as a donor </a:t>
            </a:r>
            <a:r>
              <a:rPr lang="en-US" dirty="0" err="1" smtClean="0"/>
              <a:t>programme</a:t>
            </a:r>
            <a:r>
              <a:rPr lang="en-US" dirty="0" smtClean="0"/>
              <a:t> partner and other institutions in Norway. </a:t>
            </a:r>
            <a:r>
              <a:rPr lang="en-US" dirty="0" err="1" smtClean="0"/>
              <a:t>Programme</a:t>
            </a:r>
            <a:r>
              <a:rPr lang="en-US" dirty="0" smtClean="0"/>
              <a:t> will be jointly run by the Estonian Ministry of Education and Research, the Estonian Ministry of Justice, the Estonian Ministry of Social Affairs  and by the Estonian Youth Work Centre  as a </a:t>
            </a:r>
            <a:r>
              <a:rPr lang="en-US" dirty="0" err="1" smtClean="0"/>
              <a:t>Programme</a:t>
            </a:r>
            <a:r>
              <a:rPr lang="en-US" dirty="0" smtClean="0"/>
              <a:t> Operator Implementing Agency . </a:t>
            </a:r>
          </a:p>
          <a:p>
            <a:pPr marL="171450" indent="-171450">
              <a:buFont typeface="Arial" panose="020B0604020202020204" pitchFamily="34" charset="0"/>
              <a:buChar char="•"/>
            </a:pPr>
            <a:endParaRPr lang="et-EE" dirty="0" smtClean="0"/>
          </a:p>
          <a:p>
            <a:pPr marL="171450" indent="-171450">
              <a:buFont typeface="Arial" panose="020B0604020202020204" pitchFamily="34" charset="0"/>
              <a:buChar char="•"/>
            </a:pPr>
            <a:endParaRPr lang="et-EE" dirty="0" smtClean="0"/>
          </a:p>
          <a:p>
            <a:pPr marL="0" indent="0">
              <a:buFont typeface="Arial" panose="020B0604020202020204" pitchFamily="34" charset="0"/>
              <a:buNone/>
            </a:pPr>
            <a:endParaRPr lang="et-EE" dirty="0" smtClean="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12</a:t>
            </a:fld>
            <a:endParaRPr lang="fr-FR"/>
          </a:p>
        </p:txBody>
      </p:sp>
    </p:spTree>
    <p:extLst>
      <p:ext uri="{BB962C8B-B14F-4D97-AF65-F5344CB8AC3E}">
        <p14:creationId xmlns:p14="http://schemas.microsoft.com/office/powerpoint/2010/main" val="234622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idi pildi kohatä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t-EE" smtClean="0"/>
              <a:t>Integreeritus, süsteemne lähenemine, abi olenemata valdkonnast, efektiivsed sekkumised, võimalikult vara, väärtused ja põhimõtted ja siis valdkonnad</a:t>
            </a:r>
          </a:p>
          <a:p>
            <a:pPr eaLnBrk="1" hangingPunct="1">
              <a:spcBef>
                <a:spcPct val="0"/>
              </a:spcBef>
            </a:pPr>
            <a:r>
              <a:rPr lang="et-EE" smtClean="0"/>
              <a:t>Haridus</a:t>
            </a:r>
          </a:p>
          <a:p>
            <a:pPr eaLnBrk="1" hangingPunct="1">
              <a:spcBef>
                <a:spcPct val="0"/>
              </a:spcBef>
            </a:pPr>
            <a:r>
              <a:rPr lang="et-EE" smtClean="0"/>
              <a:t>Noorsootöö</a:t>
            </a:r>
          </a:p>
          <a:p>
            <a:pPr eaLnBrk="1" hangingPunct="1">
              <a:spcBef>
                <a:spcPct val="0"/>
              </a:spcBef>
            </a:pPr>
            <a:r>
              <a:rPr lang="et-EE" smtClean="0"/>
              <a:t>Justiits ennetus + jätkutugi</a:t>
            </a:r>
          </a:p>
          <a:p>
            <a:pPr eaLnBrk="1" hangingPunct="1">
              <a:spcBef>
                <a:spcPct val="0"/>
              </a:spcBef>
            </a:pPr>
            <a:r>
              <a:rPr lang="et-EE" smtClean="0"/>
              <a:t>SoM vanemlus</a:t>
            </a:r>
          </a:p>
        </p:txBody>
      </p:sp>
      <p:sp>
        <p:nvSpPr>
          <p:cNvPr id="4" name="Slaidinumbri kohatäide 3"/>
          <p:cNvSpPr>
            <a:spLocks noGrp="1"/>
          </p:cNvSpPr>
          <p:nvPr>
            <p:ph type="sldNum" sz="quarter" idx="5"/>
          </p:nvPr>
        </p:nvSpPr>
        <p:spPr/>
        <p:txBody>
          <a:bodyPr/>
          <a:lstStyle/>
          <a:p>
            <a:pPr>
              <a:defRPr/>
            </a:pPr>
            <a:fld id="{07FDC625-85CC-417C-B078-0E12ACCA3791}" type="slidenum">
              <a:rPr lang="fr-FR" smtClean="0"/>
              <a:pPr>
                <a:defRPr/>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smtClean="0"/>
              <a:t>Hence, there was  a need for analyzing children and system needs, on-going practices, developments, legislation and assessing our system´s readiness to support families with positive parenting skills and address children and youth with serious </a:t>
            </a:r>
            <a:r>
              <a:rPr lang="en-US" dirty="0" err="1" smtClean="0"/>
              <a:t>behavioural</a:t>
            </a:r>
            <a:r>
              <a:rPr lang="en-US" dirty="0" smtClean="0"/>
              <a:t> problems and delinquency. </a:t>
            </a:r>
            <a:endParaRPr lang="et-EE" dirty="0" smtClean="0"/>
          </a:p>
          <a:p>
            <a:r>
              <a:rPr lang="en-US" dirty="0" smtClean="0"/>
              <a:t>The suitability and extent of necessity for implementing different evidence-based interventions was not assessed in Estonia. </a:t>
            </a:r>
            <a:endParaRPr lang="et-EE" dirty="0" smtClean="0"/>
          </a:p>
          <a:p>
            <a:r>
              <a:rPr lang="en-US" dirty="0" smtClean="0"/>
              <a:t>We needed desk-study which would </a:t>
            </a:r>
            <a:r>
              <a:rPr lang="en-US" dirty="0" err="1" smtClean="0"/>
              <a:t>analyse</a:t>
            </a:r>
            <a:r>
              <a:rPr lang="en-US" dirty="0" smtClean="0"/>
              <a:t> different </a:t>
            </a:r>
            <a:r>
              <a:rPr lang="en-US" dirty="0" err="1" smtClean="0"/>
              <a:t>programmes</a:t>
            </a:r>
            <a:r>
              <a:rPr lang="en-US" dirty="0" smtClean="0"/>
              <a:t>, statistics on Estonian situation in the area of child risks and parenting competence, and assessing agency readiness for implementing evidence-based interventions to come up with suitable solution for Estonia. The comparative analysis also focused on experimental studies that explore the effectiveness of programs.</a:t>
            </a:r>
            <a:r>
              <a:rPr lang="et-EE" baseline="0" dirty="0" smtClean="0"/>
              <a:t> </a:t>
            </a:r>
          </a:p>
          <a:p>
            <a:endParaRPr lang="et-EE" baseline="0" dirty="0" smtClean="0"/>
          </a:p>
          <a:p>
            <a:r>
              <a:rPr lang="en-US" dirty="0" err="1" smtClean="0"/>
              <a:t>Analyse</a:t>
            </a:r>
            <a:r>
              <a:rPr lang="en-US" dirty="0" smtClean="0"/>
              <a:t> was ready on January 2014. The needs of children and parents in Estonia were explored as part of the analysis. Available information indicated that parents need information, advice and guidance about parenting issues. Parents are interested in improving their parenting skills but are </a:t>
            </a:r>
            <a:r>
              <a:rPr lang="et-EE" dirty="0" err="1" smtClean="0"/>
              <a:t>not</a:t>
            </a:r>
            <a:r>
              <a:rPr lang="et-EE" baseline="0" dirty="0" smtClean="0"/>
              <a:t> </a:t>
            </a:r>
            <a:r>
              <a:rPr lang="et-EE" baseline="0" dirty="0" err="1" smtClean="0"/>
              <a:t>motivated</a:t>
            </a:r>
            <a:r>
              <a:rPr lang="en-US" dirty="0" smtClean="0"/>
              <a:t> to ask for help. In addition, a significant proportion of parents experience stress. As for children, there is a need for mental health support. One of the issues of concern among children and youth is the estimated level of emotional and </a:t>
            </a:r>
            <a:r>
              <a:rPr lang="en-US" dirty="0" err="1" smtClean="0"/>
              <a:t>behavioural</a:t>
            </a:r>
            <a:r>
              <a:rPr lang="en-US" dirty="0" smtClean="0"/>
              <a:t> problems. All this implies that parents and children in Estonia could benefit from an evidence-based parenting </a:t>
            </a:r>
            <a:r>
              <a:rPr lang="en-US" dirty="0" err="1" smtClean="0"/>
              <a:t>programme</a:t>
            </a:r>
            <a:r>
              <a:rPr lang="en-US" dirty="0" smtClean="0"/>
              <a:t> that would help to improve parenting skills and child mental heath.</a:t>
            </a:r>
            <a:r>
              <a:rPr lang="et-EE" dirty="0" smtClean="0"/>
              <a:t> </a:t>
            </a:r>
          </a:p>
          <a:p>
            <a:endParaRPr lang="en-US" dirty="0" smtClean="0"/>
          </a:p>
          <a:p>
            <a:endParaRPr lang="et-EE" dirty="0"/>
          </a:p>
        </p:txBody>
      </p:sp>
      <p:sp>
        <p:nvSpPr>
          <p:cNvPr id="4" name="Slaidinumbri kohatäide 3"/>
          <p:cNvSpPr>
            <a:spLocks noGrp="1"/>
          </p:cNvSpPr>
          <p:nvPr>
            <p:ph type="sldNum" sz="quarter" idx="10"/>
          </p:nvPr>
        </p:nvSpPr>
        <p:spPr/>
        <p:txBody>
          <a:bodyPr/>
          <a:lstStyle/>
          <a:p>
            <a:pPr>
              <a:defRPr/>
            </a:pPr>
            <a:fld id="{5BFA8B65-378C-4488-AA1F-06A009B4AB0A}" type="slidenum">
              <a:rPr lang="fr-FR" smtClean="0"/>
              <a:pPr>
                <a:defRPr/>
              </a:pPr>
              <a:t>14</a:t>
            </a:fld>
            <a:endParaRPr lang="fr-FR"/>
          </a:p>
        </p:txBody>
      </p:sp>
    </p:spTree>
    <p:extLst>
      <p:ext uri="{BB962C8B-B14F-4D97-AF65-F5344CB8AC3E}">
        <p14:creationId xmlns:p14="http://schemas.microsoft.com/office/powerpoint/2010/main" val="347268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istkülik 2"/>
          <p:cNvSpPr/>
          <p:nvPr/>
        </p:nvSpPr>
        <p:spPr>
          <a:xfrm>
            <a:off x="2057400" y="304800"/>
            <a:ext cx="1352550" cy="933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t-EE"/>
          </a:p>
        </p:txBody>
      </p:sp>
      <p:sp>
        <p:nvSpPr>
          <p:cNvPr id="5" name="TextBox 4"/>
          <p:cNvSpPr txBox="1"/>
          <p:nvPr userDrawn="1"/>
        </p:nvSpPr>
        <p:spPr>
          <a:xfrm>
            <a:off x="1800000" y="5898528"/>
            <a:ext cx="5544000" cy="523220"/>
          </a:xfrm>
          <a:prstGeom prst="rect">
            <a:avLst/>
          </a:prstGeom>
          <a:noFill/>
        </p:spPr>
        <p:txBody>
          <a:bodyPr wrap="square" rtlCol="0">
            <a:spAutoFit/>
          </a:bodyPr>
          <a:lstStyle/>
          <a:p>
            <a:pPr algn="ctr"/>
            <a:r>
              <a:rPr lang="en-GB" sz="2800" b="1" noProof="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Children and Youth at Risk</a:t>
            </a:r>
            <a:endParaRPr lang="en-GB" sz="2800" b="1" noProof="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2713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847850"/>
            <a:ext cx="8229600" cy="609600"/>
          </a:xfrm>
          <a:prstGeom prst="rect">
            <a:avLst/>
          </a:prstGeom>
        </p:spPr>
        <p:txBody>
          <a:bodyPr/>
          <a:lstStyle>
            <a:lvl1pPr algn="l">
              <a:defRPr sz="2800" b="1">
                <a:latin typeface="Verdana" panose="020B0604030504040204" pitchFamily="34" charset="0"/>
                <a:ea typeface="Verdana" panose="020B0604030504040204" pitchFamily="34" charset="0"/>
                <a:cs typeface="Verdana" panose="020B0604030504040204" pitchFamily="34" charset="0"/>
              </a:defRPr>
            </a:lvl1pPr>
          </a:lstStyle>
          <a:p>
            <a:r>
              <a:rPr lang="et-EE" smtClean="0"/>
              <a:t>Muutke tiitli laadi</a:t>
            </a:r>
            <a:endParaRPr lang="fr-FR"/>
          </a:p>
        </p:txBody>
      </p:sp>
      <p:sp>
        <p:nvSpPr>
          <p:cNvPr id="3" name="Espace réservé du contenu 2"/>
          <p:cNvSpPr>
            <a:spLocks noGrp="1"/>
          </p:cNvSpPr>
          <p:nvPr>
            <p:ph idx="1"/>
          </p:nvPr>
        </p:nvSpPr>
        <p:spPr>
          <a:xfrm>
            <a:off x="457200" y="2686050"/>
            <a:ext cx="8229600" cy="3916363"/>
          </a:xfrm>
          <a:prstGeom prst="rect">
            <a:avLst/>
          </a:prstGeom>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vl2pPr marL="457200" indent="-457200">
              <a:buClr>
                <a:srgbClr val="C00000"/>
              </a:buClr>
              <a:buFont typeface="Wingdings" panose="05000000000000000000" pitchFamily="2" charset="2"/>
              <a:buChar char="§"/>
              <a:defRPr>
                <a:latin typeface="Verdana" panose="020B0604030504040204" pitchFamily="34" charset="0"/>
                <a:ea typeface="Verdana" panose="020B0604030504040204" pitchFamily="34" charset="0"/>
                <a:cs typeface="Verdana" panose="020B0604030504040204" pitchFamily="34" charset="0"/>
              </a:defRPr>
            </a:lvl2pPr>
            <a:lvl3pPr marL="895350" indent="-342900">
              <a:buClr>
                <a:srgbClr val="0070C0"/>
              </a:buClr>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3pPr>
            <a:lvl4pPr marL="1352550" indent="-361950" defTabSz="1314450">
              <a:buFont typeface="Wingdings" panose="05000000000000000000" pitchFamily="2" charset="2"/>
              <a:buChar char="ü"/>
              <a:defRPr>
                <a:latin typeface="Verdana" panose="020B0604030504040204" pitchFamily="34" charset="0"/>
                <a:ea typeface="Verdana" panose="020B0604030504040204" pitchFamily="34" charset="0"/>
                <a:cs typeface="Verdana" panose="020B0604030504040204" pitchFamily="34" charset="0"/>
              </a:defRPr>
            </a:lvl4pPr>
            <a:lvl5pPr marL="1790700" indent="-419100" defTabSz="857250">
              <a:buFont typeface="Verdana" panose="020B060403050404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fr-FR" dirty="0"/>
          </a:p>
        </p:txBody>
      </p:sp>
    </p:spTree>
    <p:extLst>
      <p:ext uri="{BB962C8B-B14F-4D97-AF65-F5344CB8AC3E}">
        <p14:creationId xmlns:p14="http://schemas.microsoft.com/office/powerpoint/2010/main" val="306295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779588"/>
            <a:ext cx="8229600" cy="887412"/>
          </a:xfrm>
          <a:prstGeom prst="rect">
            <a:avLst/>
          </a:prstGeom>
        </p:spPr>
        <p:txBody>
          <a:bodyPr/>
          <a:lstStyle>
            <a:lvl1pPr algn="l">
              <a:defRPr sz="2800" b="1">
                <a:latin typeface="Verdana" panose="020B0604030504040204" pitchFamily="34" charset="0"/>
                <a:ea typeface="Verdana" panose="020B0604030504040204" pitchFamily="34" charset="0"/>
                <a:cs typeface="Verdana" panose="020B0604030504040204" pitchFamily="34" charset="0"/>
              </a:defRPr>
            </a:lvl1pPr>
          </a:lstStyle>
          <a:p>
            <a:r>
              <a:rPr lang="et-EE" smtClean="0"/>
              <a:t>Muutke tiitli laadi</a:t>
            </a:r>
            <a:endParaRPr lang="fr-FR" dirty="0"/>
          </a:p>
        </p:txBody>
      </p:sp>
      <p:sp>
        <p:nvSpPr>
          <p:cNvPr id="3" name="Espace réservé du contenu 2"/>
          <p:cNvSpPr>
            <a:spLocks noGrp="1"/>
          </p:cNvSpPr>
          <p:nvPr>
            <p:ph sz="half" idx="1"/>
          </p:nvPr>
        </p:nvSpPr>
        <p:spPr>
          <a:xfrm>
            <a:off x="457200" y="2895600"/>
            <a:ext cx="4038600" cy="3861499"/>
          </a:xfrm>
          <a:prstGeom prst="rect">
            <a:avLst/>
          </a:prstGeom>
        </p:spPr>
        <p:txBody>
          <a:bodyPr/>
          <a:lstStyle>
            <a:lvl1pPr marL="0" indent="0">
              <a:buNone/>
              <a:defRPr sz="2800">
                <a:latin typeface="Verdana" panose="020B0604030504040204" pitchFamily="34" charset="0"/>
                <a:ea typeface="Verdana" panose="020B0604030504040204" pitchFamily="34" charset="0"/>
                <a:cs typeface="Verdana" panose="020B0604030504040204" pitchFamily="34" charset="0"/>
              </a:defRPr>
            </a:lvl1pPr>
            <a:lvl2pPr marL="285750" indent="-285750">
              <a:buClr>
                <a:srgbClr val="C00000"/>
              </a:buClr>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2pPr>
            <a:lvl3pPr marL="533400" indent="-228600">
              <a:buClr>
                <a:srgbClr val="0070C0"/>
              </a:buClr>
              <a:defRPr sz="2000">
                <a:latin typeface="Verdana" panose="020B0604030504040204" pitchFamily="34" charset="0"/>
                <a:ea typeface="Verdana" panose="020B0604030504040204" pitchFamily="34" charset="0"/>
                <a:cs typeface="Verdana" panose="020B0604030504040204" pitchFamily="34" charset="0"/>
              </a:defRPr>
            </a:lvl3pPr>
            <a:lvl4pPr marL="800100" indent="-228600">
              <a:defRPr sz="1800">
                <a:latin typeface="Verdana" panose="020B0604030504040204" pitchFamily="34" charset="0"/>
                <a:ea typeface="Verdana" panose="020B0604030504040204" pitchFamily="34" charset="0"/>
                <a:cs typeface="Verdana" panose="020B0604030504040204" pitchFamily="34" charset="0"/>
              </a:defRPr>
            </a:lvl4pPr>
            <a:lvl5pPr marL="933450" indent="0">
              <a:buNone/>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6" name="Espace réservé du contenu 2"/>
          <p:cNvSpPr>
            <a:spLocks noGrp="1"/>
          </p:cNvSpPr>
          <p:nvPr>
            <p:ph sz="half" idx="10"/>
          </p:nvPr>
        </p:nvSpPr>
        <p:spPr>
          <a:xfrm>
            <a:off x="4648200" y="2914650"/>
            <a:ext cx="4038600" cy="3861499"/>
          </a:xfrm>
          <a:prstGeom prst="rect">
            <a:avLst/>
          </a:prstGeom>
        </p:spPr>
        <p:txBody>
          <a:bodyPr/>
          <a:lstStyle>
            <a:lvl1pPr marL="0" indent="0">
              <a:buNone/>
              <a:defRPr sz="2800">
                <a:latin typeface="Verdana" panose="020B0604030504040204" pitchFamily="34" charset="0"/>
                <a:ea typeface="Verdana" panose="020B0604030504040204" pitchFamily="34" charset="0"/>
                <a:cs typeface="Verdana" panose="020B0604030504040204" pitchFamily="34" charset="0"/>
              </a:defRPr>
            </a:lvl1pPr>
            <a:lvl2pPr marL="285750" indent="-285750">
              <a:buClr>
                <a:srgbClr val="C00000"/>
              </a:buClr>
              <a:buFont typeface="Wingdings" panose="05000000000000000000" pitchFamily="2" charset="2"/>
              <a:buChar char="§"/>
              <a:defRPr sz="2400">
                <a:latin typeface="Verdana" panose="020B0604030504040204" pitchFamily="34" charset="0"/>
                <a:ea typeface="Verdana" panose="020B0604030504040204" pitchFamily="34" charset="0"/>
                <a:cs typeface="Verdana" panose="020B0604030504040204" pitchFamily="34" charset="0"/>
              </a:defRPr>
            </a:lvl2pPr>
            <a:lvl3pPr marL="533400" indent="-228600">
              <a:buClr>
                <a:srgbClr val="0070C0"/>
              </a:buClr>
              <a:defRPr sz="2000">
                <a:latin typeface="Verdana" panose="020B0604030504040204" pitchFamily="34" charset="0"/>
                <a:ea typeface="Verdana" panose="020B0604030504040204" pitchFamily="34" charset="0"/>
                <a:cs typeface="Verdana" panose="020B0604030504040204" pitchFamily="34" charset="0"/>
              </a:defRPr>
            </a:lvl3pPr>
            <a:lvl4pPr marL="800100" indent="-228600">
              <a:defRPr sz="1800">
                <a:latin typeface="Verdana" panose="020B0604030504040204" pitchFamily="34" charset="0"/>
                <a:ea typeface="Verdana" panose="020B0604030504040204" pitchFamily="34" charset="0"/>
                <a:cs typeface="Verdana" panose="020B0604030504040204" pitchFamily="34" charset="0"/>
              </a:defRPr>
            </a:lvl4pPr>
            <a:lvl5pPr marL="933450" indent="0">
              <a:buNone/>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Tree>
    <p:extLst>
      <p:ext uri="{BB962C8B-B14F-4D97-AF65-F5344CB8AC3E}">
        <p14:creationId xmlns:p14="http://schemas.microsoft.com/office/powerpoint/2010/main" val="133617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440363"/>
            <a:ext cx="5486400" cy="566738"/>
          </a:xfrm>
          <a:prstGeom prst="rect">
            <a:avLst/>
          </a:prstGeom>
        </p:spPr>
        <p:txBody>
          <a:bodyPr anchor="b"/>
          <a:lstStyle>
            <a:lvl1pPr algn="l">
              <a:defRPr sz="2000" b="1">
                <a:latin typeface="Verdana" panose="020B0604030504040204" pitchFamily="34" charset="0"/>
                <a:ea typeface="Verdana" panose="020B0604030504040204" pitchFamily="34" charset="0"/>
                <a:cs typeface="Verdana" panose="020B0604030504040204" pitchFamily="34" charset="0"/>
              </a:defRPr>
            </a:lvl1pPr>
          </a:lstStyle>
          <a:p>
            <a:r>
              <a:rPr lang="et-EE" smtClean="0"/>
              <a:t>Muutke tiitli laadi</a:t>
            </a:r>
            <a:endParaRPr lang="fr-FR"/>
          </a:p>
        </p:txBody>
      </p:sp>
      <p:sp>
        <p:nvSpPr>
          <p:cNvPr id="3" name="Espace réservé pour une image  2"/>
          <p:cNvSpPr>
            <a:spLocks noGrp="1"/>
          </p:cNvSpPr>
          <p:nvPr>
            <p:ph type="pic" idx="1"/>
          </p:nvPr>
        </p:nvSpPr>
        <p:spPr>
          <a:xfrm>
            <a:off x="1792288" y="1809750"/>
            <a:ext cx="5486400" cy="35575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t-EE" noProof="0" smtClean="0"/>
              <a:t>Pildi lisamiseks klõpsake ikooni</a:t>
            </a:r>
            <a:endParaRPr lang="fr-FR" noProof="0"/>
          </a:p>
        </p:txBody>
      </p:sp>
      <p:sp>
        <p:nvSpPr>
          <p:cNvPr id="4" name="Espace réservé du texte 3"/>
          <p:cNvSpPr>
            <a:spLocks noGrp="1"/>
          </p:cNvSpPr>
          <p:nvPr>
            <p:ph type="body" sz="half" idx="2"/>
          </p:nvPr>
        </p:nvSpPr>
        <p:spPr>
          <a:xfrm>
            <a:off x="1792288" y="6007101"/>
            <a:ext cx="5486400" cy="804862"/>
          </a:xfrm>
          <a:prstGeom prst="rect">
            <a:avLst/>
          </a:prstGeo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Tree>
    <p:extLst>
      <p:ext uri="{BB962C8B-B14F-4D97-AF65-F5344CB8AC3E}">
        <p14:creationId xmlns:p14="http://schemas.microsoft.com/office/powerpoint/2010/main" val="80813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100" y="127000"/>
            <a:ext cx="8559800"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4813" y="-427038"/>
            <a:ext cx="9956801"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lt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02063" y="293688"/>
            <a:ext cx="47434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lt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0550" y="360363"/>
            <a:ext cx="8429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2288" y="936625"/>
            <a:ext cx="71120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77" r:id="rId1"/>
    <p:sldLayoutId id="2147484074" r:id="rId2"/>
    <p:sldLayoutId id="2147484075" r:id="rId3"/>
    <p:sldLayoutId id="2147484076" r:id="rId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apsedjapered.sm.ee/fileadmin/Sisu_laadimine/Lapsed_ja_pered/Uued_dokumendid/Vanemlusprogrammide_vordlev_analueues_Loppraport.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nniki.Lai@sm.e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kriminaalpoliitika.ee/et/kuritegevus-eestis-2013"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ealkiri 1"/>
          <p:cNvSpPr>
            <a:spLocks noGrp="1"/>
          </p:cNvSpPr>
          <p:nvPr>
            <p:ph type="title" idx="4294967295"/>
          </p:nvPr>
        </p:nvSpPr>
        <p:spPr bwMode="auto">
          <a:xfrm>
            <a:off x="457200" y="264795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Implementing Incredible Years program in Estonia</a:t>
            </a:r>
            <a:r>
              <a:rPr lang="et-EE"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t-EE"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t-EE"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t-EE" sz="3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t-EE" sz="2200" b="1" dirty="0" smtClean="0">
                <a:latin typeface="Verdana" panose="020B0604030504040204" pitchFamily="34" charset="0"/>
                <a:ea typeface="Verdana" panose="020B0604030504040204" pitchFamily="34" charset="0"/>
                <a:cs typeface="Verdana" panose="020B0604030504040204" pitchFamily="34" charset="0"/>
              </a:rPr>
              <a:t>Anniki Lai</a:t>
            </a:r>
            <a:br>
              <a:rPr lang="et-EE" sz="2200" b="1" dirty="0" smtClean="0">
                <a:latin typeface="Verdana" panose="020B0604030504040204" pitchFamily="34" charset="0"/>
                <a:ea typeface="Verdana" panose="020B0604030504040204" pitchFamily="34" charset="0"/>
                <a:cs typeface="Verdana" panose="020B0604030504040204" pitchFamily="34" charset="0"/>
              </a:rPr>
            </a:br>
            <a:r>
              <a:rPr lang="et-EE" sz="2200" dirty="0" err="1">
                <a:latin typeface="Verdana" panose="020B0604030504040204" pitchFamily="34" charset="0"/>
                <a:ea typeface="Verdana" panose="020B0604030504040204" pitchFamily="34" charset="0"/>
                <a:cs typeface="Verdana" panose="020B0604030504040204" pitchFamily="34" charset="0"/>
              </a:rPr>
              <a:t>D</a:t>
            </a:r>
            <a:r>
              <a:rPr lang="et-EE" sz="2200" dirty="0" err="1" smtClean="0">
                <a:latin typeface="Verdana" panose="020B0604030504040204" pitchFamily="34" charset="0"/>
                <a:ea typeface="Verdana" panose="020B0604030504040204" pitchFamily="34" charset="0"/>
                <a:cs typeface="Verdana" panose="020B0604030504040204" pitchFamily="34" charset="0"/>
              </a:rPr>
              <a:t>irector</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of</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Departmenf</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of</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Children</a:t>
            </a:r>
            <a:r>
              <a:rPr lang="et-EE" sz="2200" dirty="0" smtClean="0">
                <a:latin typeface="Verdana" panose="020B0604030504040204" pitchFamily="34" charset="0"/>
                <a:ea typeface="Verdana" panose="020B0604030504040204" pitchFamily="34" charset="0"/>
                <a:cs typeface="Verdana" panose="020B0604030504040204" pitchFamily="34" charset="0"/>
              </a:rPr>
              <a:t> and </a:t>
            </a:r>
            <a:r>
              <a:rPr lang="et-EE" sz="2200" dirty="0" err="1" smtClean="0">
                <a:latin typeface="Verdana" panose="020B0604030504040204" pitchFamily="34" charset="0"/>
                <a:ea typeface="Verdana" panose="020B0604030504040204" pitchFamily="34" charset="0"/>
                <a:cs typeface="Verdana" panose="020B0604030504040204" pitchFamily="34" charset="0"/>
              </a:rPr>
              <a:t>Families</a:t>
            </a:r>
            <a:r>
              <a:rPr lang="et-EE" sz="2200" dirty="0" smtClean="0">
                <a:latin typeface="Verdana" panose="020B0604030504040204" pitchFamily="34" charset="0"/>
                <a:ea typeface="Verdana" panose="020B0604030504040204" pitchFamily="34" charset="0"/>
                <a:cs typeface="Verdana" panose="020B0604030504040204" pitchFamily="34" charset="0"/>
              </a:rPr>
              <a:t/>
            </a:r>
            <a:br>
              <a:rPr lang="et-EE" sz="2200" dirty="0" smtClean="0">
                <a:latin typeface="Verdana" panose="020B0604030504040204" pitchFamily="34" charset="0"/>
                <a:ea typeface="Verdana" panose="020B0604030504040204" pitchFamily="34" charset="0"/>
                <a:cs typeface="Verdana" panose="020B0604030504040204" pitchFamily="34" charset="0"/>
              </a:rPr>
            </a:br>
            <a:r>
              <a:rPr lang="et-EE" sz="2200" dirty="0" err="1" smtClean="0">
                <a:latin typeface="Verdana" panose="020B0604030504040204" pitchFamily="34" charset="0"/>
                <a:ea typeface="Verdana" panose="020B0604030504040204" pitchFamily="34" charset="0"/>
                <a:cs typeface="Verdana" panose="020B0604030504040204" pitchFamily="34" charset="0"/>
              </a:rPr>
              <a:t>Ministry</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of</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Social</a:t>
            </a:r>
            <a:r>
              <a:rPr lang="et-EE" sz="2200" dirty="0" smtClean="0">
                <a:latin typeface="Verdana" panose="020B0604030504040204" pitchFamily="34" charset="0"/>
                <a:ea typeface="Verdana" panose="020B0604030504040204" pitchFamily="34" charset="0"/>
                <a:cs typeface="Verdana" panose="020B0604030504040204" pitchFamily="34" charset="0"/>
              </a:rPr>
              <a:t> </a:t>
            </a:r>
            <a:r>
              <a:rPr lang="et-EE" sz="2200" dirty="0" err="1" smtClean="0">
                <a:latin typeface="Verdana" panose="020B0604030504040204" pitchFamily="34" charset="0"/>
                <a:ea typeface="Verdana" panose="020B0604030504040204" pitchFamily="34" charset="0"/>
                <a:cs typeface="Verdana" panose="020B0604030504040204" pitchFamily="34" charset="0"/>
              </a:rPr>
              <a:t>Affairs</a:t>
            </a:r>
            <a:endParaRPr lang="en-GB" sz="2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ealkiri 1"/>
          <p:cNvSpPr>
            <a:spLocks noGrp="1"/>
          </p:cNvSpPr>
          <p:nvPr>
            <p:ph type="title"/>
          </p:nvPr>
        </p:nvSpPr>
        <p:spPr>
          <a:xfrm>
            <a:off x="500063" y="1417638"/>
            <a:ext cx="8229600" cy="668337"/>
          </a:xfrm>
        </p:spPr>
        <p:txBody>
          <a:bodyPr/>
          <a:lstStyle/>
          <a:p>
            <a:pPr eaLnBrk="1" hangingPunct="1">
              <a:defRPr/>
            </a:pPr>
            <a:endParaRPr lang="en-US" sz="3200" dirty="0" smtClean="0">
              <a:ea typeface="ＭＳ Ｐゴシック" pitchFamily="34" charset="-128"/>
            </a:endParaRPr>
          </a:p>
        </p:txBody>
      </p:sp>
      <p:sp>
        <p:nvSpPr>
          <p:cNvPr id="9220" name="Date Placeholder 6"/>
          <p:cNvSpPr txBox="1">
            <a:spLocks/>
          </p:cNvSpPr>
          <p:nvPr/>
        </p:nvSpPr>
        <p:spPr bwMode="auto">
          <a:xfrm>
            <a:off x="6419850" y="9064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0A371FC9-85A3-4ACD-9D28-15202D663BB4}" type="datetime1">
              <a:rPr lang="et-EE" sz="1200">
                <a:solidFill>
                  <a:srgbClr val="898989"/>
                </a:solidFill>
                <a:ea typeface="MS PGothic" pitchFamily="34" charset="-128"/>
              </a:rPr>
              <a:pPr algn="r" eaLnBrk="1" hangingPunct="1"/>
              <a:t>17.10.2014</a:t>
            </a:fld>
            <a:endParaRPr lang="en-US" sz="1200">
              <a:solidFill>
                <a:srgbClr val="898989"/>
              </a:solidFill>
              <a:ea typeface="MS PGothic" pitchFamily="34" charset="-128"/>
            </a:endParaRPr>
          </a:p>
        </p:txBody>
      </p:sp>
      <p:cxnSp>
        <p:nvCxnSpPr>
          <p:cNvPr id="7" name="Straight Connector 8"/>
          <p:cNvCxnSpPr>
            <a:cxnSpLocks noChangeShapeType="1"/>
          </p:cNvCxnSpPr>
          <p:nvPr/>
        </p:nvCxnSpPr>
        <p:spPr bwMode="auto">
          <a:xfrm>
            <a:off x="474663" y="1417638"/>
            <a:ext cx="8078787" cy="0"/>
          </a:xfrm>
          <a:prstGeom prst="line">
            <a:avLst/>
          </a:prstGeom>
          <a:noFill/>
          <a:ln w="25400">
            <a:solidFill>
              <a:srgbClr val="FFFF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222" name="TextBox 5"/>
          <p:cNvSpPr txBox="1">
            <a:spLocks noChangeArrowheads="1"/>
          </p:cNvSpPr>
          <p:nvPr/>
        </p:nvSpPr>
        <p:spPr bwMode="auto">
          <a:xfrm>
            <a:off x="4133850" y="3552825"/>
            <a:ext cx="8078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just">
              <a:buFont typeface="Arial" pitchFamily="34" charset="0"/>
              <a:buChar char="•"/>
            </a:pPr>
            <a:endParaRPr lang="et-EE" sz="2400">
              <a:ea typeface="MS PGothic" pitchFamily="34" charset="-128"/>
              <a:cs typeface="Arial" pitchFamily="34" charset="0"/>
            </a:endParaRPr>
          </a:p>
          <a:p>
            <a:pPr lvl="1" algn="just">
              <a:buFont typeface="Arial" pitchFamily="34" charset="0"/>
              <a:buChar char="•"/>
            </a:pPr>
            <a:endParaRPr lang="et-EE" sz="2400">
              <a:ea typeface="MS PGothic" pitchFamily="34" charset="-128"/>
              <a:cs typeface="Arial" pitchFamily="34" charset="0"/>
            </a:endParaRPr>
          </a:p>
          <a:p>
            <a:pPr algn="just">
              <a:buFont typeface="Arial" pitchFamily="34" charset="0"/>
              <a:buChar char="•"/>
            </a:pPr>
            <a:endParaRPr lang="et-EE" sz="2400">
              <a:ea typeface="MS PGothic" pitchFamily="34" charset="-128"/>
              <a:cs typeface="Arial" pitchFamily="34" charset="0"/>
            </a:endParaRPr>
          </a:p>
        </p:txBody>
      </p:sp>
      <p:sp>
        <p:nvSpPr>
          <p:cNvPr id="8" name="Ümarnurkne ristkülik 7"/>
          <p:cNvSpPr>
            <a:spLocks noChangeArrowheads="1"/>
          </p:cNvSpPr>
          <p:nvPr/>
        </p:nvSpPr>
        <p:spPr bwMode="auto">
          <a:xfrm>
            <a:off x="782638" y="2419350"/>
            <a:ext cx="2720975" cy="3067050"/>
          </a:xfrm>
          <a:prstGeom prst="roundRect">
            <a:avLst>
              <a:gd name="adj" fmla="val 16667"/>
            </a:avLst>
          </a:prstGeom>
          <a:solidFill>
            <a:schemeClr val="bg1"/>
          </a:solidFill>
          <a:ln w="9525">
            <a:solidFill>
              <a:schemeClr val="accent1"/>
            </a:solidFill>
            <a:round/>
            <a:headEnd/>
            <a:tailEnd/>
          </a:ln>
        </p:spPr>
        <p:txBody>
          <a:bodyPr/>
          <a:lstStyle/>
          <a:p>
            <a:pPr>
              <a:lnSpc>
                <a:spcPct val="90000"/>
              </a:lnSpc>
              <a:defRPr/>
            </a:pPr>
            <a:r>
              <a:rPr lang="et-EE" sz="2000" b="1" dirty="0" err="1"/>
              <a:t>Yearly</a:t>
            </a:r>
            <a:r>
              <a:rPr lang="et-EE" sz="2000" b="1" dirty="0"/>
              <a:t> </a:t>
            </a:r>
            <a:r>
              <a:rPr lang="et-EE" sz="2000" b="1" dirty="0" err="1"/>
              <a:t>costs</a:t>
            </a:r>
            <a:r>
              <a:rPr lang="et-EE" sz="2000" b="1" dirty="0"/>
              <a:t> </a:t>
            </a:r>
            <a:r>
              <a:rPr lang="et-EE" sz="2000" b="1" dirty="0" err="1"/>
              <a:t>for</a:t>
            </a:r>
            <a:r>
              <a:rPr lang="et-EE" sz="2000" b="1" dirty="0"/>
              <a:t> </a:t>
            </a:r>
            <a:r>
              <a:rPr lang="et-EE" sz="2000" b="1" dirty="0" err="1"/>
              <a:t>consequences</a:t>
            </a:r>
            <a:endParaRPr lang="et-EE" sz="2000" b="1" dirty="0"/>
          </a:p>
          <a:p>
            <a:pPr marL="171450" indent="-171450">
              <a:lnSpc>
                <a:spcPct val="90000"/>
              </a:lnSpc>
              <a:buFont typeface="Arial" pitchFamily="34" charset="0"/>
              <a:buChar char="•"/>
              <a:defRPr/>
            </a:pPr>
            <a:r>
              <a:rPr lang="et-EE" sz="2000" dirty="0" err="1"/>
              <a:t>Alternative</a:t>
            </a:r>
            <a:r>
              <a:rPr lang="et-EE" sz="2000" dirty="0"/>
              <a:t> </a:t>
            </a:r>
            <a:r>
              <a:rPr lang="et-EE" sz="2000" dirty="0" err="1"/>
              <a:t>care</a:t>
            </a:r>
            <a:r>
              <a:rPr lang="et-EE" sz="2000" dirty="0"/>
              <a:t> </a:t>
            </a:r>
            <a:r>
              <a:rPr lang="et-EE" sz="2000" dirty="0" err="1"/>
              <a:t>around</a:t>
            </a:r>
            <a:r>
              <a:rPr lang="et-EE" sz="2000" dirty="0"/>
              <a:t> 17 </a:t>
            </a:r>
            <a:r>
              <a:rPr lang="et-EE" sz="2000" dirty="0" err="1"/>
              <a:t>million</a:t>
            </a:r>
            <a:r>
              <a:rPr lang="et-EE" sz="2000" dirty="0"/>
              <a:t> euros </a:t>
            </a:r>
          </a:p>
          <a:p>
            <a:pPr marL="171450" indent="-171450">
              <a:lnSpc>
                <a:spcPct val="90000"/>
              </a:lnSpc>
              <a:buFont typeface="Arial" pitchFamily="34" charset="0"/>
              <a:buChar char="•"/>
              <a:defRPr/>
            </a:pPr>
            <a:r>
              <a:rPr lang="et-EE" sz="2000" dirty="0" err="1"/>
              <a:t>Special</a:t>
            </a:r>
            <a:r>
              <a:rPr lang="et-EE" sz="2000" dirty="0"/>
              <a:t> </a:t>
            </a:r>
            <a:r>
              <a:rPr lang="et-EE" sz="2000" dirty="0" err="1"/>
              <a:t>schools</a:t>
            </a:r>
            <a:r>
              <a:rPr lang="et-EE" sz="2000" dirty="0"/>
              <a:t> 2,9 </a:t>
            </a:r>
            <a:r>
              <a:rPr lang="et-EE" sz="2000" dirty="0" err="1"/>
              <a:t>million</a:t>
            </a:r>
            <a:r>
              <a:rPr lang="et-EE" sz="2000" dirty="0"/>
              <a:t> euros</a:t>
            </a:r>
          </a:p>
          <a:p>
            <a:pPr marL="171450" indent="-171450">
              <a:lnSpc>
                <a:spcPct val="90000"/>
              </a:lnSpc>
              <a:buFont typeface="Arial" pitchFamily="34" charset="0"/>
              <a:buChar char="•"/>
              <a:defRPr/>
            </a:pPr>
            <a:r>
              <a:rPr lang="et-EE" sz="2000" dirty="0" err="1"/>
              <a:t>Psychiatric</a:t>
            </a:r>
            <a:r>
              <a:rPr lang="et-EE" sz="2000" dirty="0"/>
              <a:t> </a:t>
            </a:r>
            <a:r>
              <a:rPr lang="et-EE" sz="2000" dirty="0" err="1"/>
              <a:t>treatment</a:t>
            </a:r>
            <a:r>
              <a:rPr lang="et-EE" sz="2000" dirty="0"/>
              <a:t> 2,7 </a:t>
            </a:r>
            <a:r>
              <a:rPr lang="et-EE" sz="2000" dirty="0" err="1"/>
              <a:t>mill</a:t>
            </a:r>
            <a:r>
              <a:rPr lang="et-EE" sz="2000" dirty="0"/>
              <a:t> euros</a:t>
            </a:r>
          </a:p>
          <a:p>
            <a:pPr marL="171450" indent="-171450">
              <a:lnSpc>
                <a:spcPct val="90000"/>
              </a:lnSpc>
              <a:buFont typeface="Arial" pitchFamily="34" charset="0"/>
              <a:buChar char="•"/>
              <a:defRPr/>
            </a:pPr>
            <a:endParaRPr lang="et-EE" sz="1300" dirty="0">
              <a:solidFill>
                <a:srgbClr val="0A50A1"/>
              </a:solidFill>
            </a:endParaRPr>
          </a:p>
          <a:p>
            <a:pPr marL="171450" indent="-171450">
              <a:lnSpc>
                <a:spcPct val="90000"/>
              </a:lnSpc>
              <a:buFont typeface="Arial" pitchFamily="34" charset="0"/>
              <a:buChar char="•"/>
              <a:defRPr/>
            </a:pPr>
            <a:endParaRPr lang="et-EE" sz="1300" dirty="0">
              <a:solidFill>
                <a:srgbClr val="0A50A1"/>
              </a:solidFill>
            </a:endParaRPr>
          </a:p>
          <a:p>
            <a:pPr marL="171450" indent="-171450">
              <a:lnSpc>
                <a:spcPct val="90000"/>
              </a:lnSpc>
              <a:buFont typeface="Arial" pitchFamily="34" charset="0"/>
              <a:buChar char="•"/>
              <a:defRPr/>
            </a:pPr>
            <a:endParaRPr lang="et-EE" sz="1300" dirty="0">
              <a:solidFill>
                <a:srgbClr val="0A50A1"/>
              </a:solidFill>
            </a:endParaRPr>
          </a:p>
        </p:txBody>
      </p:sp>
      <p:sp>
        <p:nvSpPr>
          <p:cNvPr id="10" name="Vasaknool 9"/>
          <p:cNvSpPr/>
          <p:nvPr/>
        </p:nvSpPr>
        <p:spPr>
          <a:xfrm>
            <a:off x="3825875" y="3287713"/>
            <a:ext cx="3073400" cy="96361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t-EE" dirty="0" err="1"/>
              <a:t>Lack</a:t>
            </a:r>
            <a:r>
              <a:rPr lang="et-EE" dirty="0"/>
              <a:t> </a:t>
            </a:r>
            <a:r>
              <a:rPr lang="et-EE" dirty="0" err="1"/>
              <a:t>of</a:t>
            </a:r>
            <a:r>
              <a:rPr lang="et-EE" dirty="0"/>
              <a:t> </a:t>
            </a:r>
            <a:r>
              <a:rPr lang="et-EE" dirty="0" err="1"/>
              <a:t>effective</a:t>
            </a:r>
            <a:r>
              <a:rPr lang="et-EE" dirty="0"/>
              <a:t> </a:t>
            </a:r>
            <a:r>
              <a:rPr lang="et-EE" dirty="0" err="1"/>
              <a:t>interventions</a:t>
            </a:r>
            <a:endParaRPr lang="et-EE" dirty="0"/>
          </a:p>
        </p:txBody>
      </p:sp>
      <p:sp>
        <p:nvSpPr>
          <p:cNvPr id="13" name="Vasaknool 12"/>
          <p:cNvSpPr/>
          <p:nvPr/>
        </p:nvSpPr>
        <p:spPr>
          <a:xfrm>
            <a:off x="3825875" y="2228850"/>
            <a:ext cx="3073400" cy="963613"/>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t-EE" dirty="0" err="1"/>
              <a:t>Lack</a:t>
            </a:r>
            <a:r>
              <a:rPr lang="et-EE" dirty="0"/>
              <a:t> </a:t>
            </a:r>
            <a:r>
              <a:rPr lang="et-EE" dirty="0" err="1"/>
              <a:t>of</a:t>
            </a:r>
            <a:r>
              <a:rPr lang="et-EE" dirty="0"/>
              <a:t> </a:t>
            </a:r>
            <a:r>
              <a:rPr lang="et-EE" dirty="0" err="1"/>
              <a:t>prevention</a:t>
            </a:r>
            <a:endParaRPr lang="et-EE" dirty="0"/>
          </a:p>
        </p:txBody>
      </p:sp>
      <p:sp>
        <p:nvSpPr>
          <p:cNvPr id="14" name="Vasaknool 13"/>
          <p:cNvSpPr/>
          <p:nvPr/>
        </p:nvSpPr>
        <p:spPr>
          <a:xfrm>
            <a:off x="3825875" y="4522788"/>
            <a:ext cx="3073400" cy="963612"/>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t-EE" dirty="0" err="1"/>
              <a:t>Fragmentation</a:t>
            </a:r>
            <a:r>
              <a:rPr lang="et-EE" dirty="0"/>
              <a:t> </a:t>
            </a:r>
            <a:r>
              <a:rPr lang="et-EE" dirty="0" err="1"/>
              <a:t>of</a:t>
            </a:r>
            <a:r>
              <a:rPr lang="et-EE" dirty="0"/>
              <a:t> </a:t>
            </a:r>
            <a:r>
              <a:rPr lang="et-EE" dirty="0" err="1"/>
              <a:t>services</a:t>
            </a:r>
            <a:endParaRPr lang="et-EE" dirty="0"/>
          </a:p>
        </p:txBody>
      </p:sp>
      <p:sp>
        <p:nvSpPr>
          <p:cNvPr id="15" name="Vasaknool 14"/>
          <p:cNvSpPr/>
          <p:nvPr/>
        </p:nvSpPr>
        <p:spPr>
          <a:xfrm>
            <a:off x="3825875" y="5661025"/>
            <a:ext cx="3073400" cy="963613"/>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t-EE" dirty="0" err="1"/>
              <a:t>Lack</a:t>
            </a:r>
            <a:r>
              <a:rPr lang="et-EE" dirty="0"/>
              <a:t> </a:t>
            </a:r>
            <a:r>
              <a:rPr lang="et-EE" dirty="0" err="1"/>
              <a:t>of</a:t>
            </a:r>
            <a:r>
              <a:rPr lang="et-EE" dirty="0"/>
              <a:t> </a:t>
            </a:r>
            <a:r>
              <a:rPr lang="et-EE" dirty="0" err="1"/>
              <a:t>coordination</a:t>
            </a:r>
            <a:endParaRPr lang="et-EE" dirty="0"/>
          </a:p>
        </p:txBody>
      </p:sp>
    </p:spTree>
    <p:extLst>
      <p:ext uri="{BB962C8B-B14F-4D97-AF65-F5344CB8AC3E}">
        <p14:creationId xmlns:p14="http://schemas.microsoft.com/office/powerpoint/2010/main" val="3804998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Prevention</a:t>
            </a:r>
            <a:r>
              <a:rPr lang="et-EE" dirty="0" smtClean="0"/>
              <a:t> </a:t>
            </a:r>
            <a:r>
              <a:rPr lang="et-EE" dirty="0" err="1" smtClean="0"/>
              <a:t>is</a:t>
            </a:r>
            <a:r>
              <a:rPr lang="et-EE" dirty="0" smtClean="0"/>
              <a:t> </a:t>
            </a:r>
            <a:r>
              <a:rPr lang="et-EE" dirty="0" err="1" smtClean="0"/>
              <a:t>better</a:t>
            </a:r>
            <a:r>
              <a:rPr lang="et-EE" dirty="0" smtClean="0"/>
              <a:t> </a:t>
            </a:r>
            <a:r>
              <a:rPr lang="et-EE" dirty="0" err="1" smtClean="0"/>
              <a:t>than</a:t>
            </a:r>
            <a:r>
              <a:rPr lang="et-EE" dirty="0" smtClean="0"/>
              <a:t> </a:t>
            </a:r>
            <a:r>
              <a:rPr lang="et-EE" dirty="0" err="1" smtClean="0"/>
              <a:t>cure</a:t>
            </a:r>
            <a:endParaRPr lang="et-EE" dirty="0"/>
          </a:p>
        </p:txBody>
      </p:sp>
      <p:sp>
        <p:nvSpPr>
          <p:cNvPr id="3" name="Sisu kohatäide 2"/>
          <p:cNvSpPr>
            <a:spLocks noGrp="1"/>
          </p:cNvSpPr>
          <p:nvPr>
            <p:ph idx="1"/>
          </p:nvPr>
        </p:nvSpPr>
        <p:spPr/>
        <p:txBody>
          <a:bodyPr/>
          <a:lstStyle/>
          <a:p>
            <a:pPr>
              <a:defRPr/>
            </a:pPr>
            <a:r>
              <a:rPr lang="et-EE" sz="2000" dirty="0" err="1" smtClean="0"/>
              <a:t>Primary</a:t>
            </a:r>
            <a:r>
              <a:rPr lang="et-EE" sz="2000" dirty="0" smtClean="0"/>
              <a:t> </a:t>
            </a:r>
            <a:r>
              <a:rPr lang="et-EE" sz="2000" dirty="0" err="1"/>
              <a:t>prevention</a:t>
            </a:r>
            <a:r>
              <a:rPr lang="et-EE" sz="2000" dirty="0"/>
              <a:t>: </a:t>
            </a:r>
            <a:r>
              <a:rPr lang="en-US" sz="2000" dirty="0"/>
              <a:t>Intervening before damage takes place </a:t>
            </a:r>
            <a:endParaRPr lang="et-EE" sz="2000" dirty="0"/>
          </a:p>
          <a:p>
            <a:pPr>
              <a:defRPr/>
            </a:pPr>
            <a:endParaRPr lang="en-US" sz="2000" dirty="0"/>
          </a:p>
          <a:p>
            <a:pPr>
              <a:defRPr/>
            </a:pPr>
            <a:r>
              <a:rPr lang="en-US" sz="2000" dirty="0" smtClean="0"/>
              <a:t>Avoids </a:t>
            </a:r>
            <a:r>
              <a:rPr lang="en-US" sz="2000" dirty="0"/>
              <a:t>the later costs in both human and financial terms</a:t>
            </a:r>
            <a:endParaRPr lang="et-EE" sz="2000" dirty="0"/>
          </a:p>
          <a:p>
            <a:pPr>
              <a:defRPr/>
            </a:pPr>
            <a:endParaRPr lang="et-EE" sz="2000" dirty="0"/>
          </a:p>
          <a:p>
            <a:pPr>
              <a:defRPr/>
            </a:pPr>
            <a:r>
              <a:rPr lang="en-US" sz="2000" b="1" dirty="0" smtClean="0"/>
              <a:t>Early </a:t>
            </a:r>
            <a:r>
              <a:rPr lang="en-US" sz="2000" b="1" dirty="0"/>
              <a:t>intervention </a:t>
            </a:r>
            <a:r>
              <a:rPr lang="et-EE" sz="2000" dirty="0" smtClean="0"/>
              <a:t>(</a:t>
            </a:r>
            <a:r>
              <a:rPr lang="et-EE" sz="2000" dirty="0" err="1" smtClean="0"/>
              <a:t>especially</a:t>
            </a:r>
            <a:r>
              <a:rPr lang="et-EE" sz="2000" dirty="0" smtClean="0"/>
              <a:t> </a:t>
            </a:r>
            <a:r>
              <a:rPr lang="et-EE" sz="2000" dirty="0" err="1" smtClean="0"/>
              <a:t>early</a:t>
            </a:r>
            <a:r>
              <a:rPr lang="et-EE" sz="2000" dirty="0" smtClean="0"/>
              <a:t> </a:t>
            </a:r>
            <a:r>
              <a:rPr lang="et-EE" sz="2000" dirty="0" err="1" smtClean="0"/>
              <a:t>years</a:t>
            </a:r>
            <a:r>
              <a:rPr lang="et-EE" sz="2000" dirty="0" smtClean="0"/>
              <a:t>) </a:t>
            </a:r>
            <a:r>
              <a:rPr lang="en-US" sz="2000" dirty="0" smtClean="0"/>
              <a:t>has </a:t>
            </a:r>
            <a:r>
              <a:rPr lang="en-US" sz="2000" dirty="0"/>
              <a:t>a greater</a:t>
            </a:r>
            <a:r>
              <a:rPr lang="et-EE" sz="2000" dirty="0"/>
              <a:t> </a:t>
            </a:r>
            <a:r>
              <a:rPr lang="en-US" sz="2000" dirty="0"/>
              <a:t>chance of preventing later academic</a:t>
            </a:r>
            <a:r>
              <a:rPr lang="et-EE" sz="2000" dirty="0"/>
              <a:t> </a:t>
            </a:r>
            <a:r>
              <a:rPr lang="en-US" sz="2000" dirty="0"/>
              <a:t>and social problems because it</a:t>
            </a:r>
            <a:r>
              <a:rPr lang="et-EE" sz="2000" dirty="0"/>
              <a:t> </a:t>
            </a:r>
            <a:r>
              <a:rPr lang="en-US" sz="2000" dirty="0"/>
              <a:t>prevents the cascading of cumulating</a:t>
            </a:r>
            <a:r>
              <a:rPr lang="et-EE" sz="2000" dirty="0"/>
              <a:t> risk </a:t>
            </a:r>
            <a:r>
              <a:rPr lang="et-EE" sz="2000" dirty="0" err="1"/>
              <a:t>factors</a:t>
            </a:r>
            <a:endParaRPr lang="et-EE" sz="2000" dirty="0"/>
          </a:p>
          <a:p>
            <a:pPr lvl="1">
              <a:buFont typeface="Arial" pitchFamily="34" charset="0"/>
              <a:buChar char="•"/>
              <a:defRPr/>
            </a:pPr>
            <a:r>
              <a:rPr lang="et-EE" sz="2000" i="1" dirty="0"/>
              <a:t>Home </a:t>
            </a:r>
            <a:r>
              <a:rPr lang="et-EE" sz="2000" i="1" dirty="0" err="1"/>
              <a:t>visits</a:t>
            </a:r>
            <a:r>
              <a:rPr lang="et-EE" sz="2000" i="1" dirty="0"/>
              <a:t>, </a:t>
            </a:r>
            <a:r>
              <a:rPr lang="et-EE" sz="2000" i="1" dirty="0" err="1"/>
              <a:t>family</a:t>
            </a:r>
            <a:r>
              <a:rPr lang="et-EE" sz="2000" i="1" dirty="0"/>
              <a:t> </a:t>
            </a:r>
            <a:r>
              <a:rPr lang="et-EE" sz="2000" i="1" dirty="0" err="1"/>
              <a:t>nursing</a:t>
            </a:r>
            <a:r>
              <a:rPr lang="et-EE" sz="2000" i="1" dirty="0"/>
              <a:t>, </a:t>
            </a:r>
            <a:r>
              <a:rPr lang="et-EE" sz="2000" i="1" dirty="0" err="1"/>
              <a:t>midwives</a:t>
            </a:r>
            <a:r>
              <a:rPr lang="et-EE" sz="2000" i="1" dirty="0"/>
              <a:t>, </a:t>
            </a:r>
            <a:r>
              <a:rPr lang="et-EE" sz="2000" i="1" dirty="0" err="1"/>
              <a:t>primary</a:t>
            </a:r>
            <a:r>
              <a:rPr lang="et-EE" sz="2000" i="1" dirty="0"/>
              <a:t> </a:t>
            </a:r>
            <a:r>
              <a:rPr lang="et-EE" sz="2000" i="1" dirty="0" err="1"/>
              <a:t>health</a:t>
            </a:r>
            <a:r>
              <a:rPr lang="et-EE" sz="2000" i="1" dirty="0"/>
              <a:t> </a:t>
            </a:r>
            <a:r>
              <a:rPr lang="et-EE" sz="2000" i="1" dirty="0" err="1"/>
              <a:t>care</a:t>
            </a:r>
            <a:r>
              <a:rPr lang="et-EE" sz="2000" i="1" dirty="0"/>
              <a:t>, </a:t>
            </a:r>
            <a:r>
              <a:rPr lang="et-EE" sz="2000" i="1" dirty="0" err="1"/>
              <a:t>positive</a:t>
            </a:r>
            <a:r>
              <a:rPr lang="et-EE" sz="2000" i="1" dirty="0"/>
              <a:t> </a:t>
            </a:r>
            <a:r>
              <a:rPr lang="et-EE" sz="2000" i="1" dirty="0" err="1"/>
              <a:t>parenting</a:t>
            </a:r>
            <a:r>
              <a:rPr lang="et-EE" sz="2000" i="1" dirty="0"/>
              <a:t> programmes </a:t>
            </a:r>
            <a:r>
              <a:rPr lang="et-EE" sz="2000" i="1" dirty="0" err="1"/>
              <a:t>etc</a:t>
            </a:r>
            <a:r>
              <a:rPr lang="et-EE" sz="2000" i="1" dirty="0"/>
              <a:t>.</a:t>
            </a:r>
          </a:p>
          <a:p>
            <a:pPr>
              <a:buFont typeface="Arial" pitchFamily="34" charset="0"/>
              <a:buChar char="•"/>
              <a:defRPr/>
            </a:pPr>
            <a:endParaRPr lang="et-EE" sz="2000" dirty="0"/>
          </a:p>
          <a:p>
            <a:pPr algn="ctr">
              <a:defRPr/>
            </a:pPr>
            <a:r>
              <a:rPr lang="et-EE" sz="2000" b="1" dirty="0" err="1"/>
              <a:t>The</a:t>
            </a:r>
            <a:r>
              <a:rPr lang="et-EE" sz="2000" b="1" dirty="0"/>
              <a:t> </a:t>
            </a:r>
            <a:r>
              <a:rPr lang="et-EE" sz="2000" b="1" dirty="0" err="1"/>
              <a:t>Earlier</a:t>
            </a:r>
            <a:r>
              <a:rPr lang="et-EE" sz="2000" b="1" dirty="0"/>
              <a:t> </a:t>
            </a:r>
            <a:r>
              <a:rPr lang="et-EE" sz="2000" b="1" dirty="0" err="1"/>
              <a:t>the</a:t>
            </a:r>
            <a:r>
              <a:rPr lang="et-EE" sz="2000" b="1" dirty="0"/>
              <a:t> </a:t>
            </a:r>
            <a:r>
              <a:rPr lang="et-EE" sz="2000" b="1" dirty="0" err="1"/>
              <a:t>Intervention</a:t>
            </a:r>
            <a:r>
              <a:rPr lang="et-EE" sz="2000" b="1" dirty="0"/>
              <a:t> </a:t>
            </a:r>
            <a:r>
              <a:rPr lang="et-EE" sz="2000" b="1" dirty="0" err="1"/>
              <a:t>the</a:t>
            </a:r>
            <a:r>
              <a:rPr lang="et-EE" sz="2000" b="1" dirty="0"/>
              <a:t> </a:t>
            </a:r>
            <a:r>
              <a:rPr lang="et-EE" sz="2000" b="1" dirty="0" err="1"/>
              <a:t>Better</a:t>
            </a:r>
            <a:r>
              <a:rPr lang="et-EE" sz="2000" b="1" dirty="0"/>
              <a:t>!</a:t>
            </a:r>
            <a:endParaRPr lang="en-US" sz="2000" b="1" dirty="0"/>
          </a:p>
          <a:p>
            <a:pPr marL="428625" indent="-342900">
              <a:buFont typeface="Arial" pitchFamily="34" charset="0"/>
              <a:buChar char="•"/>
              <a:defRPr/>
            </a:pPr>
            <a:endParaRPr lang="et-EE" sz="2000" dirty="0">
              <a:solidFill>
                <a:srgbClr val="FF0000"/>
              </a:solidFill>
            </a:endParaRPr>
          </a:p>
          <a:p>
            <a:pPr marL="428625" indent="-342900">
              <a:buFont typeface="Arial" pitchFamily="34" charset="0"/>
              <a:buChar char="•"/>
              <a:defRPr/>
            </a:pPr>
            <a:endParaRPr lang="et-EE" sz="2000" dirty="0">
              <a:solidFill>
                <a:srgbClr val="FF0000"/>
              </a:solidFill>
            </a:endParaRPr>
          </a:p>
          <a:p>
            <a:endParaRPr lang="et-EE" sz="2000" dirty="0"/>
          </a:p>
        </p:txBody>
      </p:sp>
    </p:spTree>
    <p:extLst>
      <p:ext uri="{BB962C8B-B14F-4D97-AF65-F5344CB8AC3E}">
        <p14:creationId xmlns:p14="http://schemas.microsoft.com/office/powerpoint/2010/main" val="4071668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856567"/>
            <a:ext cx="8229600" cy="824639"/>
          </a:xfrm>
        </p:spPr>
        <p:txBody>
          <a:bodyPr/>
          <a:lstStyle/>
          <a:p>
            <a:r>
              <a:rPr lang="en-GB" noProof="0" dirty="0" smtClean="0"/>
              <a:t>Children and Youth at Risk </a:t>
            </a:r>
            <a:r>
              <a:rPr lang="et-EE" noProof="0" dirty="0" smtClean="0"/>
              <a:t>– </a:t>
            </a:r>
            <a:r>
              <a:rPr lang="et-EE" noProof="0" dirty="0" err="1" smtClean="0"/>
              <a:t>pre-defined</a:t>
            </a:r>
            <a:r>
              <a:rPr lang="et-EE" noProof="0" dirty="0" smtClean="0"/>
              <a:t> </a:t>
            </a:r>
            <a:r>
              <a:rPr lang="et-EE" noProof="0" dirty="0" err="1" smtClean="0"/>
              <a:t>project</a:t>
            </a:r>
            <a:endParaRPr lang="en-GB" sz="1800" noProof="0" dirty="0"/>
          </a:p>
        </p:txBody>
      </p:sp>
      <p:sp>
        <p:nvSpPr>
          <p:cNvPr id="3" name="Sisu kohatäide 2"/>
          <p:cNvSpPr>
            <a:spLocks noGrp="1"/>
          </p:cNvSpPr>
          <p:nvPr>
            <p:ph idx="1"/>
          </p:nvPr>
        </p:nvSpPr>
        <p:spPr>
          <a:xfrm>
            <a:off x="457200" y="2965579"/>
            <a:ext cx="8229600" cy="2721043"/>
          </a:xfrm>
        </p:spPr>
        <p:txBody>
          <a:bodyPr/>
          <a:lstStyle/>
          <a:p>
            <a:pPr marL="342900" indent="-342900">
              <a:spcBef>
                <a:spcPts val="600"/>
              </a:spcBef>
              <a:spcAft>
                <a:spcPts val="600"/>
              </a:spcAft>
              <a:buClr>
                <a:srgbClr val="C00000"/>
              </a:buClr>
              <a:buFont typeface="Wingdings" panose="05000000000000000000" pitchFamily="2" charset="2"/>
              <a:buChar char="§"/>
            </a:pP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Pre-defined project-</a:t>
            </a:r>
            <a:r>
              <a:rPr lang="et-EE" sz="2000" noProof="0" dirty="0" smtClean="0"/>
              <a:t> </a:t>
            </a:r>
            <a:r>
              <a:rPr lang="en-GB" sz="2000" noProof="0" dirty="0" smtClean="0"/>
              <a:t>Estonian Ministry of Social Affairs and Estonian Ministry of Justice</a:t>
            </a:r>
            <a:endParaRPr lang="et-EE" sz="2000" noProof="0" dirty="0" smtClean="0"/>
          </a:p>
          <a:p>
            <a:pPr marL="342900" indent="-342900">
              <a:spcBef>
                <a:spcPts val="600"/>
              </a:spcBef>
              <a:spcAft>
                <a:spcPts val="600"/>
              </a:spcAft>
              <a:buClr>
                <a:srgbClr val="C00000"/>
              </a:buClr>
              <a:buFont typeface="Arial" panose="020B0604020202020204" pitchFamily="34" charset="0"/>
              <a:buChar char="•"/>
            </a:pPr>
            <a:r>
              <a:rPr lang="et-EE" sz="2000" dirty="0" err="1" smtClean="0"/>
              <a:t>Donor</a:t>
            </a:r>
            <a:r>
              <a:rPr lang="et-EE" sz="2000" dirty="0" smtClean="0"/>
              <a:t> </a:t>
            </a:r>
            <a:r>
              <a:rPr lang="et-EE" sz="2000" dirty="0" err="1" smtClean="0"/>
              <a:t>project</a:t>
            </a:r>
            <a:r>
              <a:rPr lang="et-EE" sz="2000" dirty="0" smtClean="0"/>
              <a:t> partner: </a:t>
            </a:r>
            <a:r>
              <a:rPr lang="en-US" sz="2000" dirty="0" smtClean="0"/>
              <a:t>Norwegian </a:t>
            </a:r>
            <a:r>
              <a:rPr lang="en-US" sz="2000" dirty="0"/>
              <a:t>Directorate for Children, Youth and Family Affairs </a:t>
            </a:r>
            <a:r>
              <a:rPr lang="et-EE" sz="2000" dirty="0" smtClean="0"/>
              <a:t>(</a:t>
            </a:r>
            <a:r>
              <a:rPr lang="et-EE" sz="2000" dirty="0" err="1" smtClean="0"/>
              <a:t>Northern</a:t>
            </a:r>
            <a:r>
              <a:rPr lang="et-EE" sz="2000" dirty="0" smtClean="0"/>
              <a:t> </a:t>
            </a:r>
            <a:r>
              <a:rPr lang="et-EE" sz="2000" dirty="0" err="1" smtClean="0"/>
              <a:t>Norway</a:t>
            </a:r>
            <a:r>
              <a:rPr lang="et-EE" sz="2000" dirty="0" smtClean="0"/>
              <a:t>)</a:t>
            </a:r>
          </a:p>
          <a:p>
            <a:pPr marL="457200" indent="-457200">
              <a:spcBef>
                <a:spcPts val="600"/>
              </a:spcBef>
              <a:spcAft>
                <a:spcPts val="600"/>
              </a:spcAft>
              <a:buClr>
                <a:srgbClr val="C00000"/>
              </a:buClr>
              <a:buFont typeface="Wingdings" panose="05000000000000000000" pitchFamily="2" charset="2"/>
              <a:buChar char="§"/>
            </a:pPr>
            <a:r>
              <a:rPr lang="et-EE" sz="2000" dirty="0" err="1" smtClean="0"/>
              <a:t>Close</a:t>
            </a:r>
            <a:r>
              <a:rPr lang="et-EE" sz="2000" dirty="0" smtClean="0"/>
              <a:t> </a:t>
            </a:r>
            <a:r>
              <a:rPr lang="et-EE" sz="2000" dirty="0" err="1" smtClean="0"/>
              <a:t>cooperation</a:t>
            </a:r>
            <a:r>
              <a:rPr lang="et-EE" sz="2000" dirty="0" smtClean="0"/>
              <a:t> </a:t>
            </a:r>
            <a:r>
              <a:rPr lang="et-EE" sz="2000" dirty="0" err="1" smtClean="0"/>
              <a:t>with</a:t>
            </a:r>
            <a:r>
              <a:rPr lang="et-EE" sz="2000" dirty="0" smtClean="0"/>
              <a:t> </a:t>
            </a:r>
            <a:r>
              <a:rPr lang="en-US" sz="2000" dirty="0" err="1" smtClean="0"/>
              <a:t>Tromsø</a:t>
            </a:r>
            <a:r>
              <a:rPr lang="et-EE" sz="2000" dirty="0" smtClean="0"/>
              <a:t> </a:t>
            </a:r>
            <a:r>
              <a:rPr lang="et-EE" sz="2000" dirty="0" err="1" smtClean="0"/>
              <a:t>Univesity</a:t>
            </a:r>
            <a:r>
              <a:rPr lang="et-EE" sz="2000" dirty="0" smtClean="0"/>
              <a:t> </a:t>
            </a:r>
            <a:r>
              <a:rPr lang="et-EE" sz="2000" dirty="0" err="1" smtClean="0"/>
              <a:t>from</a:t>
            </a:r>
            <a:r>
              <a:rPr lang="et-EE" sz="2000" dirty="0" smtClean="0"/>
              <a:t> </a:t>
            </a:r>
            <a:r>
              <a:rPr lang="et-EE" sz="2000" dirty="0" err="1" smtClean="0"/>
              <a:t>Norway</a:t>
            </a:r>
            <a:r>
              <a:rPr lang="et-EE" sz="2000" dirty="0" smtClean="0"/>
              <a:t>, </a:t>
            </a:r>
            <a:r>
              <a:rPr lang="en-US" sz="2000" dirty="0"/>
              <a:t>Faculty of Health </a:t>
            </a:r>
            <a:r>
              <a:rPr lang="en-US" sz="2000" dirty="0" smtClean="0"/>
              <a:t>Sciences</a:t>
            </a:r>
            <a:r>
              <a:rPr lang="et-EE" sz="2000" dirty="0" smtClean="0"/>
              <a:t>, </a:t>
            </a:r>
            <a:r>
              <a:rPr lang="en-US" sz="2000" dirty="0"/>
              <a:t>Dr. Willy-Tore Mørch, </a:t>
            </a:r>
            <a:r>
              <a:rPr lang="en-US" sz="2000" dirty="0" smtClean="0"/>
              <a:t>professor</a:t>
            </a:r>
            <a:endParaRPr lang="et-EE" sz="2000" dirty="0" smtClean="0"/>
          </a:p>
          <a:p>
            <a:pPr>
              <a:spcBef>
                <a:spcPts val="600"/>
              </a:spcBef>
              <a:spcAft>
                <a:spcPts val="600"/>
              </a:spcAft>
              <a:buClr>
                <a:srgbClr val="C00000"/>
              </a:buClr>
            </a:pPr>
            <a:r>
              <a:rPr lang="et-EE" sz="2000" dirty="0"/>
              <a:t>	</a:t>
            </a:r>
            <a:r>
              <a:rPr lang="et-EE" sz="2000" dirty="0" smtClean="0"/>
              <a:t>		</a:t>
            </a:r>
          </a:p>
          <a:p>
            <a:pPr>
              <a:spcBef>
                <a:spcPts val="600"/>
              </a:spcBef>
              <a:spcAft>
                <a:spcPts val="600"/>
              </a:spcAft>
              <a:buClr>
                <a:srgbClr val="C00000"/>
              </a:buClr>
            </a:pPr>
            <a:r>
              <a:rPr lang="et-EE" sz="2000" dirty="0"/>
              <a:t>	</a:t>
            </a:r>
            <a:r>
              <a:rPr lang="et-EE" sz="2000" dirty="0" smtClean="0"/>
              <a:t>			</a:t>
            </a:r>
            <a:endParaRPr lang="et-EE" sz="2000" dirty="0"/>
          </a:p>
        </p:txBody>
      </p:sp>
    </p:spTree>
    <p:extLst>
      <p:ext uri="{BB962C8B-B14F-4D97-AF65-F5344CB8AC3E}">
        <p14:creationId xmlns:p14="http://schemas.microsoft.com/office/powerpoint/2010/main" val="3224457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bwMode="auto">
          <a:xfrm>
            <a:off x="457200" y="1241425"/>
            <a:ext cx="8229600"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t-EE" sz="2800" b="1" dirty="0" err="1" smtClean="0">
                <a:latin typeface="Verdana" pitchFamily="34" charset="0"/>
                <a:cs typeface="Arial" pitchFamily="34" charset="0"/>
              </a:rPr>
              <a:t>Children</a:t>
            </a:r>
            <a:r>
              <a:rPr lang="et-EE" sz="2800" b="1" dirty="0" smtClean="0">
                <a:latin typeface="Verdana" pitchFamily="34" charset="0"/>
                <a:cs typeface="Arial" pitchFamily="34" charset="0"/>
              </a:rPr>
              <a:t> and </a:t>
            </a:r>
            <a:r>
              <a:rPr lang="et-EE" sz="2800" b="1" dirty="0" err="1" smtClean="0">
                <a:latin typeface="Verdana" pitchFamily="34" charset="0"/>
                <a:cs typeface="Arial" pitchFamily="34" charset="0"/>
              </a:rPr>
              <a:t>Youth</a:t>
            </a:r>
            <a:r>
              <a:rPr lang="et-EE" sz="2800" b="1" dirty="0" smtClean="0">
                <a:latin typeface="Verdana" pitchFamily="34" charset="0"/>
                <a:cs typeface="Arial" pitchFamily="34" charset="0"/>
              </a:rPr>
              <a:t> at Risk programme</a:t>
            </a:r>
            <a:endParaRPr lang="en-US" sz="2800" b="1" dirty="0" smtClean="0">
              <a:latin typeface="Verdana" pitchFamily="34" charset="0"/>
              <a:cs typeface="Arial" pitchFamily="34" charset="0"/>
            </a:endParaRPr>
          </a:p>
        </p:txBody>
      </p:sp>
      <p:sp>
        <p:nvSpPr>
          <p:cNvPr id="12" name="AutoShape 16"/>
          <p:cNvSpPr>
            <a:spLocks noChangeArrowheads="1"/>
          </p:cNvSpPr>
          <p:nvPr/>
        </p:nvSpPr>
        <p:spPr bwMode="auto">
          <a:xfrm rot="16200000" flipH="1" flipV="1">
            <a:off x="3852069" y="1650207"/>
            <a:ext cx="5113337" cy="3721100"/>
          </a:xfrm>
          <a:custGeom>
            <a:avLst/>
            <a:gdLst>
              <a:gd name="G0" fmla="+- 0 0 0"/>
              <a:gd name="G1" fmla="+- -7133013 0 0"/>
              <a:gd name="G2" fmla="+- 0 0 -7133013"/>
              <a:gd name="G3" fmla="+- 10800 0 0"/>
              <a:gd name="G4" fmla="+- 0 0 0"/>
              <a:gd name="T0" fmla="*/ 360 256 1"/>
              <a:gd name="T1" fmla="*/ 0 256 1"/>
              <a:gd name="G5" fmla="+- G2 T0 T1"/>
              <a:gd name="G6" fmla="?: G2 G2 G5"/>
              <a:gd name="G7" fmla="+- 0 0 G6"/>
              <a:gd name="G8" fmla="+- 5400 0 0"/>
              <a:gd name="G9" fmla="+- 0 0 -7133013"/>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133013"/>
              <a:gd name="G36" fmla="sin G34 -7133013"/>
              <a:gd name="G37" fmla="+/ -7133013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7083 w 21600"/>
              <a:gd name="T5" fmla="*/ 2016 h 21600"/>
              <a:gd name="T6" fmla="*/ 8184 w 21600"/>
              <a:gd name="T7" fmla="*/ 3134 h 21600"/>
              <a:gd name="T8" fmla="*/ 13941 w 21600"/>
              <a:gd name="T9" fmla="*/ 6408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206" y="5399"/>
                  <a:pt x="9617" y="5497"/>
                  <a:pt x="9056" y="5689"/>
                </a:cubicBezTo>
                <a:lnTo>
                  <a:pt x="7312" y="578"/>
                </a:lnTo>
                <a:cubicBezTo>
                  <a:pt x="8435" y="195"/>
                  <a:pt x="9613"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p:spPr>
        <p:txBody>
          <a:bodyPr/>
          <a:lstStyle/>
          <a:p>
            <a:pPr algn="ctr" defTabSz="914400" fontAlgn="auto">
              <a:spcBef>
                <a:spcPts val="0"/>
              </a:spcBef>
              <a:spcAft>
                <a:spcPts val="0"/>
              </a:spcAft>
              <a:defRPr/>
            </a:pPr>
            <a:endParaRPr lang="en-US" kern="0">
              <a:solidFill>
                <a:sysClr val="windowText" lastClr="000000"/>
              </a:solidFill>
            </a:endParaRPr>
          </a:p>
        </p:txBody>
      </p:sp>
      <p:sp>
        <p:nvSpPr>
          <p:cNvPr id="14" name="AutoShape 17"/>
          <p:cNvSpPr>
            <a:spLocks noChangeArrowheads="1"/>
          </p:cNvSpPr>
          <p:nvPr/>
        </p:nvSpPr>
        <p:spPr bwMode="auto">
          <a:xfrm>
            <a:off x="3670300" y="2701925"/>
            <a:ext cx="1909763" cy="1874838"/>
          </a:xfrm>
          <a:prstGeom prst="downArrow">
            <a:avLst>
              <a:gd name="adj1" fmla="val 50000"/>
              <a:gd name="adj2" fmla="val 2585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a:lstStyle/>
          <a:p>
            <a:pPr algn="ctr" defTabSz="914400" fontAlgn="auto">
              <a:spcBef>
                <a:spcPts val="0"/>
              </a:spcBef>
              <a:spcAft>
                <a:spcPts val="0"/>
              </a:spcAft>
              <a:defRPr/>
            </a:pPr>
            <a:endParaRPr lang="et-EE" kern="0">
              <a:solidFill>
                <a:sysClr val="windowText" lastClr="000000"/>
              </a:solidFill>
            </a:endParaRPr>
          </a:p>
        </p:txBody>
      </p:sp>
      <p:sp>
        <p:nvSpPr>
          <p:cNvPr id="15" name="AutoShape 18"/>
          <p:cNvSpPr>
            <a:spLocks noChangeArrowheads="1"/>
          </p:cNvSpPr>
          <p:nvPr/>
        </p:nvSpPr>
        <p:spPr bwMode="auto">
          <a:xfrm rot="5400000" flipV="1">
            <a:off x="440532" y="1783556"/>
            <a:ext cx="4821238" cy="3736975"/>
          </a:xfrm>
          <a:custGeom>
            <a:avLst/>
            <a:gdLst>
              <a:gd name="G0" fmla="+- 0 0 0"/>
              <a:gd name="G1" fmla="+- -7316761 0 0"/>
              <a:gd name="G2" fmla="+- 0 0 -7316761"/>
              <a:gd name="G3" fmla="+- 10800 0 0"/>
              <a:gd name="G4" fmla="+- 0 0 0"/>
              <a:gd name="T0" fmla="*/ 360 256 1"/>
              <a:gd name="T1" fmla="*/ 0 256 1"/>
              <a:gd name="G5" fmla="+- G2 T0 T1"/>
              <a:gd name="G6" fmla="?: G2 G2 G5"/>
              <a:gd name="G7" fmla="+- 0 0 G6"/>
              <a:gd name="G8" fmla="+- 5400 0 0"/>
              <a:gd name="G9" fmla="+- 0 0 -731676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316761"/>
              <a:gd name="G36" fmla="sin G34 -7316761"/>
              <a:gd name="G37" fmla="+/ -731676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867 w 21600"/>
              <a:gd name="T5" fmla="*/ 1865 h 21600"/>
              <a:gd name="T6" fmla="*/ 7812 w 21600"/>
              <a:gd name="T7" fmla="*/ 3271 h 21600"/>
              <a:gd name="T8" fmla="*/ 13833 w 21600"/>
              <a:gd name="T9" fmla="*/ 6332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17" y="5399"/>
                  <a:pt x="9442" y="5529"/>
                  <a:pt x="8808" y="5780"/>
                </a:cubicBezTo>
                <a:lnTo>
                  <a:pt x="6816" y="761"/>
                </a:lnTo>
                <a:cubicBezTo>
                  <a:pt x="8084" y="258"/>
                  <a:pt x="943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xtLst/>
        </p:spPr>
        <p:txBody>
          <a:bodyPr/>
          <a:lstStyle/>
          <a:p>
            <a:pPr algn="ctr" defTabSz="914400" fontAlgn="auto">
              <a:spcBef>
                <a:spcPts val="0"/>
              </a:spcBef>
              <a:spcAft>
                <a:spcPts val="0"/>
              </a:spcAft>
              <a:defRPr/>
            </a:pPr>
            <a:endParaRPr lang="en-US" kern="0">
              <a:solidFill>
                <a:sysClr val="windowText" lastClr="000000"/>
              </a:solidFill>
            </a:endParaRPr>
          </a:p>
        </p:txBody>
      </p:sp>
      <p:sp>
        <p:nvSpPr>
          <p:cNvPr id="16" name="Oval 21"/>
          <p:cNvSpPr>
            <a:spLocks noChangeArrowheads="1"/>
          </p:cNvSpPr>
          <p:nvPr/>
        </p:nvSpPr>
        <p:spPr bwMode="auto">
          <a:xfrm>
            <a:off x="3816350" y="4665663"/>
            <a:ext cx="1619250" cy="1619250"/>
          </a:xfrm>
          <a:prstGeom prst="ellipse">
            <a:avLst/>
          </a:prstGeom>
          <a:gradFill>
            <a:gsLst>
              <a:gs pos="0">
                <a:srgbClr val="0CC02A"/>
              </a:gs>
              <a:gs pos="50000">
                <a:srgbClr val="0CC02A"/>
              </a:gs>
              <a:gs pos="100000">
                <a:srgbClr val="0CC02A"/>
              </a:gs>
            </a:gsLst>
            <a:lin ang="5400000" scaled="0"/>
          </a:gradFill>
          <a:ln w="9525">
            <a:noFill/>
            <a:round/>
            <a:headEnd/>
            <a:tailEnd/>
          </a:ln>
        </p:spPr>
        <p:txBody>
          <a:bodyPr lIns="36000" tIns="36000" rIns="36000" bIns="36000"/>
          <a:lstStyle/>
          <a:p>
            <a:pPr algn="ctr" defTabSz="914400" fontAlgn="auto">
              <a:spcBef>
                <a:spcPts val="0"/>
              </a:spcBef>
              <a:spcAft>
                <a:spcPts val="0"/>
              </a:spcAft>
              <a:defRPr/>
            </a:pPr>
            <a:r>
              <a:rPr lang="en-US" sz="1100" kern="0" dirty="0">
                <a:solidFill>
                  <a:sysClr val="window" lastClr="FFFFFF"/>
                </a:solidFill>
                <a:latin typeface="Verdana" pitchFamily="34" charset="0"/>
              </a:rPr>
              <a:t>Preventing risks and improving the well-being of children and youth</a:t>
            </a:r>
          </a:p>
        </p:txBody>
      </p:sp>
      <p:sp>
        <p:nvSpPr>
          <p:cNvPr id="18" name="AutoShape 22"/>
          <p:cNvSpPr>
            <a:spLocks noChangeArrowheads="1"/>
          </p:cNvSpPr>
          <p:nvPr/>
        </p:nvSpPr>
        <p:spPr bwMode="auto">
          <a:xfrm>
            <a:off x="317500" y="2162175"/>
            <a:ext cx="2443163" cy="5397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46800" rIns="36000"/>
          <a:lstStyle/>
          <a:p>
            <a:pPr algn="ctr" defTabSz="914400" fontAlgn="auto">
              <a:spcBef>
                <a:spcPts val="0"/>
              </a:spcBef>
              <a:spcAft>
                <a:spcPts val="1000"/>
              </a:spcAft>
              <a:defRPr/>
            </a:pPr>
            <a:r>
              <a:rPr lang="et-EE" sz="1400" b="1" kern="0" dirty="0" err="1">
                <a:solidFill>
                  <a:srgbClr val="5F5F5F"/>
                </a:solidFill>
                <a:latin typeface="Verdana" pitchFamily="34" charset="0"/>
              </a:rPr>
              <a:t>Ministry</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of</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Education</a:t>
            </a:r>
            <a:r>
              <a:rPr lang="et-EE" sz="1400" b="1" kern="0" dirty="0">
                <a:solidFill>
                  <a:srgbClr val="5F5F5F"/>
                </a:solidFill>
                <a:latin typeface="Verdana" pitchFamily="34" charset="0"/>
              </a:rPr>
              <a:t> and </a:t>
            </a:r>
            <a:r>
              <a:rPr lang="et-EE" sz="1400" b="1" kern="0" dirty="0" err="1">
                <a:solidFill>
                  <a:srgbClr val="5F5F5F"/>
                </a:solidFill>
                <a:latin typeface="Verdana" pitchFamily="34" charset="0"/>
              </a:rPr>
              <a:t>Research</a:t>
            </a:r>
            <a:endParaRPr lang="et-EE" kern="0" dirty="0">
              <a:solidFill>
                <a:srgbClr val="5F5F5F"/>
              </a:solidFill>
              <a:latin typeface="Verdana" pitchFamily="34" charset="0"/>
            </a:endParaRPr>
          </a:p>
        </p:txBody>
      </p:sp>
      <p:sp>
        <p:nvSpPr>
          <p:cNvPr id="19" name="AutoShape 23"/>
          <p:cNvSpPr>
            <a:spLocks noChangeArrowheads="1"/>
          </p:cNvSpPr>
          <p:nvPr/>
        </p:nvSpPr>
        <p:spPr bwMode="auto">
          <a:xfrm>
            <a:off x="3313113" y="2035175"/>
            <a:ext cx="2776537" cy="5953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6000" tIns="154800" rIns="36000"/>
          <a:lstStyle/>
          <a:p>
            <a:pPr algn="ctr" defTabSz="914400" fontAlgn="auto">
              <a:spcBef>
                <a:spcPts val="0"/>
              </a:spcBef>
              <a:spcAft>
                <a:spcPts val="1000"/>
              </a:spcAft>
              <a:defRPr/>
            </a:pPr>
            <a:r>
              <a:rPr lang="et-EE" sz="1400" b="1" kern="0" dirty="0" err="1">
                <a:solidFill>
                  <a:srgbClr val="5F5F5F"/>
                </a:solidFill>
                <a:latin typeface="Verdana" pitchFamily="34" charset="0"/>
              </a:rPr>
              <a:t>Ministry</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of</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Social</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Affairs</a:t>
            </a:r>
            <a:endParaRPr lang="et-EE" kern="0" dirty="0">
              <a:solidFill>
                <a:srgbClr val="5F5F5F"/>
              </a:solidFill>
              <a:latin typeface="Verdana" pitchFamily="34" charset="0"/>
            </a:endParaRPr>
          </a:p>
        </p:txBody>
      </p:sp>
      <p:sp>
        <p:nvSpPr>
          <p:cNvPr id="20" name="AutoShape 25"/>
          <p:cNvSpPr>
            <a:spLocks noChangeArrowheads="1"/>
          </p:cNvSpPr>
          <p:nvPr/>
        </p:nvSpPr>
        <p:spPr bwMode="auto">
          <a:xfrm>
            <a:off x="6634163" y="2035175"/>
            <a:ext cx="2182812" cy="5953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Lst>
        </p:spPr>
        <p:txBody>
          <a:bodyPr lIns="36000" tIns="154800" rIns="36000"/>
          <a:lstStyle/>
          <a:p>
            <a:pPr algn="ctr" defTabSz="914400" fontAlgn="auto">
              <a:spcBef>
                <a:spcPts val="0"/>
              </a:spcBef>
              <a:spcAft>
                <a:spcPts val="1000"/>
              </a:spcAft>
              <a:defRPr/>
            </a:pPr>
            <a:r>
              <a:rPr lang="et-EE" sz="1400" b="1" kern="0" dirty="0" err="1">
                <a:solidFill>
                  <a:srgbClr val="5F5F5F"/>
                </a:solidFill>
                <a:latin typeface="Verdana" pitchFamily="34" charset="0"/>
              </a:rPr>
              <a:t>Ministry</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of</a:t>
            </a:r>
            <a:r>
              <a:rPr lang="et-EE" sz="1400" b="1" kern="0" dirty="0">
                <a:solidFill>
                  <a:srgbClr val="5F5F5F"/>
                </a:solidFill>
                <a:latin typeface="Verdana" pitchFamily="34" charset="0"/>
              </a:rPr>
              <a:t> </a:t>
            </a:r>
            <a:r>
              <a:rPr lang="et-EE" sz="1400" b="1" kern="0" dirty="0" err="1">
                <a:solidFill>
                  <a:srgbClr val="5F5F5F"/>
                </a:solidFill>
                <a:latin typeface="Verdana" pitchFamily="34" charset="0"/>
              </a:rPr>
              <a:t>Justice</a:t>
            </a:r>
            <a:endParaRPr lang="et-EE" kern="0" dirty="0">
              <a:solidFill>
                <a:srgbClr val="5F5F5F"/>
              </a:solidFill>
              <a:latin typeface="Verdana" pitchFamily="34" charset="0"/>
            </a:endParaRPr>
          </a:p>
        </p:txBody>
      </p:sp>
      <p:sp>
        <p:nvSpPr>
          <p:cNvPr id="21" name="Rectangle 26"/>
          <p:cNvSpPr>
            <a:spLocks noChangeArrowheads="1"/>
          </p:cNvSpPr>
          <p:nvPr/>
        </p:nvSpPr>
        <p:spPr bwMode="auto">
          <a:xfrm rot="5400000">
            <a:off x="4306091" y="2938290"/>
            <a:ext cx="6381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D0C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t-EE" sz="1000" b="1" kern="0" dirty="0" err="1">
                <a:latin typeface="Verdana" pitchFamily="34" charset="0"/>
              </a:rPr>
              <a:t>Developing</a:t>
            </a:r>
            <a:r>
              <a:rPr lang="et-EE" sz="1000" b="1" kern="0" dirty="0">
                <a:latin typeface="Verdana" pitchFamily="34" charset="0"/>
              </a:rPr>
              <a:t> </a:t>
            </a:r>
            <a:r>
              <a:rPr lang="et-EE" sz="1000" b="1" kern="0" dirty="0" err="1">
                <a:latin typeface="Verdana" pitchFamily="34" charset="0"/>
              </a:rPr>
              <a:t>an</a:t>
            </a:r>
            <a:r>
              <a:rPr lang="et-EE" sz="1000" b="1" kern="0" dirty="0">
                <a:latin typeface="Verdana" pitchFamily="34" charset="0"/>
              </a:rPr>
              <a:t> </a:t>
            </a:r>
            <a:r>
              <a:rPr lang="et-EE" sz="1000" b="1" kern="0" dirty="0" err="1">
                <a:latin typeface="Verdana" pitchFamily="34" charset="0"/>
              </a:rPr>
              <a:t>integrated</a:t>
            </a:r>
            <a:r>
              <a:rPr lang="et-EE" sz="1000" b="1" kern="0" dirty="0">
                <a:latin typeface="Verdana" pitchFamily="34" charset="0"/>
              </a:rPr>
              <a:t> </a:t>
            </a:r>
            <a:r>
              <a:rPr lang="et-EE" sz="1000" b="1" kern="0" dirty="0" err="1">
                <a:latin typeface="Verdana" pitchFamily="34" charset="0"/>
              </a:rPr>
              <a:t>system</a:t>
            </a:r>
            <a:r>
              <a:rPr lang="et-EE" sz="1000" b="1" kern="0" dirty="0">
                <a:latin typeface="Verdana" pitchFamily="34" charset="0"/>
              </a:rPr>
              <a:t> </a:t>
            </a:r>
            <a:r>
              <a:rPr lang="et-EE" sz="1000" b="1" kern="0" dirty="0" err="1">
                <a:latin typeface="Verdana" pitchFamily="34" charset="0"/>
              </a:rPr>
              <a:t>for</a:t>
            </a:r>
            <a:r>
              <a:rPr lang="et-EE" sz="1000" b="1" kern="0" dirty="0">
                <a:latin typeface="Verdana" pitchFamily="34" charset="0"/>
              </a:rPr>
              <a:t> </a:t>
            </a:r>
            <a:r>
              <a:rPr lang="et-EE" sz="1000" b="1" kern="0" dirty="0" err="1">
                <a:latin typeface="Verdana" pitchFamily="34" charset="0"/>
              </a:rPr>
              <a:t>supporting</a:t>
            </a:r>
            <a:r>
              <a:rPr lang="et-EE" sz="1000" b="1" kern="0" dirty="0">
                <a:latin typeface="Verdana" pitchFamily="34" charset="0"/>
              </a:rPr>
              <a:t> </a:t>
            </a:r>
            <a:r>
              <a:rPr lang="et-EE" sz="1000" b="1" kern="0" dirty="0" err="1">
                <a:latin typeface="Verdana" pitchFamily="34" charset="0"/>
              </a:rPr>
              <a:t>children</a:t>
            </a:r>
            <a:r>
              <a:rPr lang="et-EE" sz="1000" b="1" kern="0" dirty="0">
                <a:latin typeface="Verdana" pitchFamily="34" charset="0"/>
              </a:rPr>
              <a:t> and </a:t>
            </a:r>
            <a:r>
              <a:rPr lang="et-EE" sz="1000" b="1" kern="0" dirty="0" err="1">
                <a:latin typeface="Verdana" pitchFamily="34" charset="0"/>
              </a:rPr>
              <a:t>youth</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2" name="Text Box 27"/>
          <p:cNvSpPr txBox="1">
            <a:spLocks noChangeArrowheads="1"/>
          </p:cNvSpPr>
          <p:nvPr/>
        </p:nvSpPr>
        <p:spPr bwMode="auto">
          <a:xfrm>
            <a:off x="3433763" y="3011488"/>
            <a:ext cx="2382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defTabSz="914400" eaLnBrk="1" fontAlgn="auto" hangingPunct="1">
              <a:spcBef>
                <a:spcPts val="0"/>
              </a:spcBef>
              <a:spcAft>
                <a:spcPts val="1000"/>
              </a:spcAft>
              <a:defRPr/>
            </a:pPr>
            <a:r>
              <a:rPr lang="et-EE" sz="1000" b="1" kern="0" dirty="0" err="1" smtClean="0">
                <a:latin typeface="Verdana" pitchFamily="34" charset="0"/>
              </a:rPr>
              <a:t>Implementing</a:t>
            </a:r>
            <a:r>
              <a:rPr lang="et-EE" sz="1000" b="1" kern="0" dirty="0" smtClean="0">
                <a:latin typeface="Verdana" pitchFamily="34" charset="0"/>
              </a:rPr>
              <a:t> </a:t>
            </a:r>
            <a:r>
              <a:rPr lang="et-EE" sz="1000" b="1" kern="0" dirty="0" err="1">
                <a:latin typeface="Verdana" pitchFamily="34" charset="0"/>
              </a:rPr>
              <a:t>p</a:t>
            </a:r>
            <a:r>
              <a:rPr lang="et-EE" sz="1000" b="1" kern="0" dirty="0" err="1" smtClean="0">
                <a:latin typeface="Verdana" pitchFamily="34" charset="0"/>
              </a:rPr>
              <a:t>arenting</a:t>
            </a:r>
            <a:r>
              <a:rPr lang="et-EE" sz="1000" b="1" kern="0" dirty="0" smtClean="0">
                <a:latin typeface="Verdana" pitchFamily="34" charset="0"/>
              </a:rPr>
              <a:t> programme</a:t>
            </a:r>
          </a:p>
        </p:txBody>
      </p:sp>
      <p:sp>
        <p:nvSpPr>
          <p:cNvPr id="23" name="Rectangle 28"/>
          <p:cNvSpPr>
            <a:spLocks noChangeArrowheads="1"/>
          </p:cNvSpPr>
          <p:nvPr/>
        </p:nvSpPr>
        <p:spPr bwMode="auto">
          <a:xfrm rot="5400000">
            <a:off x="1169193" y="2329768"/>
            <a:ext cx="7921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n-US" sz="1000" b="1" kern="0" dirty="0">
                <a:latin typeface="Verdana" pitchFamily="34" charset="0"/>
              </a:rPr>
              <a:t>Develop</a:t>
            </a:r>
            <a:r>
              <a:rPr lang="et-EE" sz="1000" b="1" kern="0" dirty="0" err="1">
                <a:latin typeface="Verdana" pitchFamily="34" charset="0"/>
              </a:rPr>
              <a:t>ing</a:t>
            </a:r>
            <a:r>
              <a:rPr lang="en-US" sz="1000" b="1" kern="0" dirty="0">
                <a:latin typeface="Verdana" pitchFamily="34" charset="0"/>
              </a:rPr>
              <a:t> and  </a:t>
            </a:r>
            <a:r>
              <a:rPr lang="et-EE" sz="1000" b="1" kern="0" dirty="0" err="1">
                <a:latin typeface="Verdana" pitchFamily="34" charset="0"/>
              </a:rPr>
              <a:t>implementing</a:t>
            </a:r>
            <a:r>
              <a:rPr lang="en-US" sz="1000" b="1" kern="0" dirty="0">
                <a:latin typeface="Verdana" pitchFamily="34" charset="0"/>
              </a:rPr>
              <a:t> intervention strategies</a:t>
            </a:r>
            <a:r>
              <a:rPr lang="et-EE" sz="1000" b="1" kern="0" dirty="0">
                <a:latin typeface="Verdana" pitchFamily="34" charset="0"/>
              </a:rPr>
              <a:t> </a:t>
            </a:r>
            <a:r>
              <a:rPr lang="et-EE" sz="1000" b="1" kern="0" dirty="0" err="1">
                <a:latin typeface="Verdana" pitchFamily="34" charset="0"/>
              </a:rPr>
              <a:t>for</a:t>
            </a:r>
            <a:r>
              <a:rPr lang="et-EE" sz="1000" b="1" kern="0" dirty="0">
                <a:latin typeface="Verdana" pitchFamily="34" charset="0"/>
              </a:rPr>
              <a:t> </a:t>
            </a:r>
            <a:r>
              <a:rPr lang="et-EE" sz="1000" b="1" kern="0" dirty="0" err="1">
                <a:latin typeface="Verdana" pitchFamily="34" charset="0"/>
              </a:rPr>
              <a:t>children</a:t>
            </a:r>
            <a:r>
              <a:rPr lang="et-EE" sz="1000" b="1" kern="0" dirty="0">
                <a:latin typeface="Verdana" pitchFamily="34" charset="0"/>
              </a:rPr>
              <a:t> and </a:t>
            </a:r>
            <a:r>
              <a:rPr lang="et-EE" sz="1000" b="1" kern="0" dirty="0" err="1">
                <a:latin typeface="Verdana" pitchFamily="34" charset="0"/>
              </a:rPr>
              <a:t>youth</a:t>
            </a:r>
            <a:r>
              <a:rPr lang="et-EE" sz="1000" b="1" kern="0" dirty="0">
                <a:latin typeface="Verdana" pitchFamily="34" charset="0"/>
              </a:rPr>
              <a:t> at risk</a:t>
            </a:r>
            <a:r>
              <a:rPr lang="en-US" sz="1000" b="1" kern="0" dirty="0">
                <a:latin typeface="Verdana" pitchFamily="34" charset="0"/>
              </a:rPr>
              <a:t> in formal education system</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4" name="Rectangle 29"/>
          <p:cNvSpPr>
            <a:spLocks noChangeArrowheads="1"/>
          </p:cNvSpPr>
          <p:nvPr/>
        </p:nvSpPr>
        <p:spPr bwMode="auto">
          <a:xfrm rot="5400000">
            <a:off x="1016795" y="3679126"/>
            <a:ext cx="11525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D0C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t-EE" sz="1000" b="1" kern="0" dirty="0" err="1">
                <a:latin typeface="Verdana" pitchFamily="34" charset="0"/>
              </a:rPr>
              <a:t>Increasing</a:t>
            </a:r>
            <a:r>
              <a:rPr lang="et-EE" sz="1000" b="1" kern="0" dirty="0">
                <a:latin typeface="Verdana" pitchFamily="34" charset="0"/>
              </a:rPr>
              <a:t> </a:t>
            </a:r>
            <a:r>
              <a:rPr lang="et-EE" sz="1000" b="1" kern="0" dirty="0" err="1">
                <a:latin typeface="Verdana" pitchFamily="34" charset="0"/>
              </a:rPr>
              <a:t>the</a:t>
            </a:r>
            <a:r>
              <a:rPr lang="et-EE" sz="1000" b="1" kern="0" dirty="0">
                <a:latin typeface="Verdana" pitchFamily="34" charset="0"/>
              </a:rPr>
              <a:t> c</a:t>
            </a:r>
            <a:r>
              <a:rPr lang="en-US" sz="1000" b="1" kern="0" dirty="0" err="1">
                <a:latin typeface="Verdana" pitchFamily="34" charset="0"/>
              </a:rPr>
              <a:t>apability</a:t>
            </a:r>
            <a:r>
              <a:rPr lang="en-US" sz="1000" b="1" kern="0" dirty="0">
                <a:latin typeface="Verdana" pitchFamily="34" charset="0"/>
              </a:rPr>
              <a:t> of youth </a:t>
            </a:r>
            <a:r>
              <a:rPr lang="en-US" sz="1000" b="1" kern="0" dirty="0" err="1">
                <a:latin typeface="Verdana" pitchFamily="34" charset="0"/>
              </a:rPr>
              <a:t>organisations</a:t>
            </a:r>
            <a:r>
              <a:rPr lang="en-US" sz="1000" b="1" kern="0" dirty="0">
                <a:latin typeface="Verdana" pitchFamily="34" charset="0"/>
              </a:rPr>
              <a:t> and youth work </a:t>
            </a:r>
            <a:r>
              <a:rPr lang="en-US" sz="1000" b="1" kern="0" dirty="0" err="1">
                <a:latin typeface="Verdana" pitchFamily="34" charset="0"/>
              </a:rPr>
              <a:t>organisations</a:t>
            </a:r>
            <a:r>
              <a:rPr lang="et-EE" sz="1000" b="1" kern="0" dirty="0">
                <a:latin typeface="Verdana" pitchFamily="34" charset="0"/>
              </a:rPr>
              <a:t> </a:t>
            </a:r>
            <a:r>
              <a:rPr lang="et-EE" sz="1000" b="1" kern="0" dirty="0" err="1">
                <a:latin typeface="Verdana" pitchFamily="34" charset="0"/>
              </a:rPr>
              <a:t>in</a:t>
            </a:r>
            <a:r>
              <a:rPr lang="et-EE" sz="1000" b="1" kern="0" dirty="0">
                <a:latin typeface="Verdana" pitchFamily="34" charset="0"/>
              </a:rPr>
              <a:t> order</a:t>
            </a:r>
            <a:r>
              <a:rPr lang="en-US" sz="1000" b="1" kern="0" dirty="0">
                <a:latin typeface="Verdana" pitchFamily="34" charset="0"/>
              </a:rPr>
              <a:t> to involve children and youth at risk. </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5" name="Rectangle 30"/>
          <p:cNvSpPr>
            <a:spLocks noChangeArrowheads="1"/>
          </p:cNvSpPr>
          <p:nvPr/>
        </p:nvSpPr>
        <p:spPr bwMode="auto">
          <a:xfrm rot="16200000" flipV="1">
            <a:off x="2544774" y="4381988"/>
            <a:ext cx="612775" cy="205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n-US" sz="1000" b="1" kern="0" dirty="0">
                <a:latin typeface="Verdana" pitchFamily="34" charset="0"/>
              </a:rPr>
              <a:t>Develop</a:t>
            </a:r>
            <a:r>
              <a:rPr lang="et-EE" sz="1000" b="1" kern="0" dirty="0" err="1">
                <a:latin typeface="Verdana" pitchFamily="34" charset="0"/>
              </a:rPr>
              <a:t>ing</a:t>
            </a:r>
            <a:r>
              <a:rPr lang="en-US" sz="1000" b="1" kern="0" dirty="0">
                <a:latin typeface="Verdana" pitchFamily="34" charset="0"/>
              </a:rPr>
              <a:t> and </a:t>
            </a:r>
            <a:r>
              <a:rPr lang="et-EE" sz="1000" b="1" kern="0" dirty="0" err="1">
                <a:latin typeface="Verdana" pitchFamily="34" charset="0"/>
              </a:rPr>
              <a:t>impleme</a:t>
            </a:r>
            <a:r>
              <a:rPr lang="en-US" sz="1000" b="1" kern="0" dirty="0">
                <a:latin typeface="Verdana" pitchFamily="34" charset="0"/>
              </a:rPr>
              <a:t>n</a:t>
            </a:r>
            <a:r>
              <a:rPr lang="et-EE" sz="1000" b="1" kern="0" dirty="0">
                <a:latin typeface="Verdana" pitchFamily="34" charset="0"/>
              </a:rPr>
              <a:t>ting</a:t>
            </a:r>
            <a:r>
              <a:rPr lang="en-US" sz="1000" b="1" kern="0" dirty="0">
                <a:latin typeface="Verdana" pitchFamily="34" charset="0"/>
              </a:rPr>
              <a:t> inclusive educational organization model </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6" name="Rectangle 31"/>
          <p:cNvSpPr>
            <a:spLocks noChangeArrowheads="1"/>
          </p:cNvSpPr>
          <p:nvPr/>
        </p:nvSpPr>
        <p:spPr bwMode="auto">
          <a:xfrm rot="5400000">
            <a:off x="7560245" y="2395537"/>
            <a:ext cx="5032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t-EE" sz="1000" b="1" kern="0" dirty="0" err="1">
                <a:latin typeface="Verdana" pitchFamily="34" charset="0"/>
              </a:rPr>
              <a:t>Implementing</a:t>
            </a:r>
            <a:r>
              <a:rPr lang="et-EE" sz="1000" b="1" kern="0" dirty="0">
                <a:latin typeface="Verdana" pitchFamily="34" charset="0"/>
              </a:rPr>
              <a:t> </a:t>
            </a:r>
            <a:r>
              <a:rPr lang="et-EE" sz="1000" b="1" kern="0" dirty="0" err="1">
                <a:latin typeface="Verdana" pitchFamily="34" charset="0"/>
              </a:rPr>
              <a:t>community-based</a:t>
            </a:r>
            <a:r>
              <a:rPr lang="et-EE" sz="1000" b="1" kern="0" dirty="0">
                <a:latin typeface="Verdana" pitchFamily="34" charset="0"/>
              </a:rPr>
              <a:t> </a:t>
            </a:r>
            <a:r>
              <a:rPr lang="et-EE" sz="1000" b="1" kern="0" dirty="0" err="1">
                <a:latin typeface="Verdana" pitchFamily="34" charset="0"/>
              </a:rPr>
              <a:t>crime</a:t>
            </a:r>
            <a:r>
              <a:rPr lang="et-EE" sz="1000" b="1" kern="0" dirty="0">
                <a:latin typeface="Verdana" pitchFamily="34" charset="0"/>
              </a:rPr>
              <a:t> </a:t>
            </a:r>
            <a:r>
              <a:rPr lang="et-EE" sz="1000" b="1" kern="0" dirty="0" err="1">
                <a:latin typeface="Verdana" pitchFamily="34" charset="0"/>
              </a:rPr>
              <a:t>prevention</a:t>
            </a:r>
            <a:r>
              <a:rPr lang="et-EE" sz="1000" b="1" kern="0" dirty="0">
                <a:latin typeface="Verdana" pitchFamily="34" charset="0"/>
              </a:rPr>
              <a:t> </a:t>
            </a:r>
            <a:r>
              <a:rPr lang="et-EE" sz="1000" b="1" kern="0" dirty="0" err="1">
                <a:latin typeface="Verdana" pitchFamily="34" charset="0"/>
              </a:rPr>
              <a:t>measures</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7" name="Rectangle 32"/>
          <p:cNvSpPr>
            <a:spLocks noChangeArrowheads="1"/>
          </p:cNvSpPr>
          <p:nvPr/>
        </p:nvSpPr>
        <p:spPr bwMode="auto">
          <a:xfrm rot="5400000">
            <a:off x="7494508" y="3243263"/>
            <a:ext cx="6111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n-US" sz="1000" b="1" kern="0" dirty="0">
                <a:latin typeface="Verdana" pitchFamily="34" charset="0"/>
              </a:rPr>
              <a:t>Aftercare for incarcerated youth</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8" name="Rectangle 33"/>
          <p:cNvSpPr>
            <a:spLocks noChangeArrowheads="1"/>
          </p:cNvSpPr>
          <p:nvPr/>
        </p:nvSpPr>
        <p:spPr bwMode="auto">
          <a:xfrm rot="5400000">
            <a:off x="7207400" y="3844421"/>
            <a:ext cx="682625" cy="182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t-EE" sz="1000" b="1" kern="0" dirty="0" err="1">
                <a:latin typeface="Verdana" pitchFamily="34" charset="0"/>
              </a:rPr>
              <a:t>Implementing</a:t>
            </a:r>
            <a:r>
              <a:rPr lang="et-EE" sz="1000" b="1" kern="0" dirty="0">
                <a:latin typeface="Verdana" pitchFamily="34" charset="0"/>
              </a:rPr>
              <a:t> </a:t>
            </a:r>
            <a:r>
              <a:rPr lang="et-EE" sz="1000" b="1" kern="0" dirty="0" err="1">
                <a:latin typeface="Verdana" pitchFamily="34" charset="0"/>
              </a:rPr>
              <a:t>family-based</a:t>
            </a:r>
            <a:r>
              <a:rPr lang="et-EE" sz="1000" b="1" kern="0" dirty="0">
                <a:latin typeface="Verdana" pitchFamily="34" charset="0"/>
              </a:rPr>
              <a:t> programme </a:t>
            </a:r>
            <a:r>
              <a:rPr lang="et-EE" sz="1000" b="1" kern="0" dirty="0" err="1">
                <a:latin typeface="Verdana" pitchFamily="34" charset="0"/>
              </a:rPr>
              <a:t>for</a:t>
            </a:r>
            <a:r>
              <a:rPr lang="et-EE" sz="1000" b="1" kern="0" dirty="0">
                <a:latin typeface="Verdana" pitchFamily="34" charset="0"/>
              </a:rPr>
              <a:t> </a:t>
            </a:r>
            <a:r>
              <a:rPr lang="et-EE" sz="1000" b="1" kern="0" dirty="0" err="1">
                <a:latin typeface="Verdana" pitchFamily="34" charset="0"/>
              </a:rPr>
              <a:t>juvenile</a:t>
            </a:r>
            <a:r>
              <a:rPr lang="et-EE" sz="1000" b="1" kern="0" dirty="0">
                <a:latin typeface="Verdana" pitchFamily="34" charset="0"/>
              </a:rPr>
              <a:t> </a:t>
            </a:r>
            <a:r>
              <a:rPr lang="et-EE" sz="1000" b="1" kern="0" dirty="0" err="1">
                <a:latin typeface="Verdana" pitchFamily="34" charset="0"/>
              </a:rPr>
              <a:t>offenders</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
        <p:nvSpPr>
          <p:cNvPr id="29" name="Rectangle 34"/>
          <p:cNvSpPr>
            <a:spLocks noChangeArrowheads="1"/>
          </p:cNvSpPr>
          <p:nvPr/>
        </p:nvSpPr>
        <p:spPr bwMode="auto">
          <a:xfrm rot="5400000">
            <a:off x="6711151" y="4262553"/>
            <a:ext cx="575702" cy="23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36000" tIns="36000" rIns="36000" bIns="36000"/>
          <a:lstStyle/>
          <a:p>
            <a:pPr algn="ctr" defTabSz="914400" fontAlgn="auto">
              <a:spcBef>
                <a:spcPts val="0"/>
              </a:spcBef>
              <a:spcAft>
                <a:spcPts val="1000"/>
              </a:spcAft>
              <a:defRPr/>
            </a:pPr>
            <a:r>
              <a:rPr lang="et-EE" sz="1000" b="1" kern="0" dirty="0" err="1">
                <a:latin typeface="Verdana" pitchFamily="34" charset="0"/>
              </a:rPr>
              <a:t>Analysing</a:t>
            </a:r>
            <a:r>
              <a:rPr lang="et-EE" sz="1000" b="1" kern="0" dirty="0">
                <a:latin typeface="Verdana" pitchFamily="34" charset="0"/>
              </a:rPr>
              <a:t> </a:t>
            </a:r>
            <a:r>
              <a:rPr lang="et-EE" sz="1000" b="1" kern="0" dirty="0" err="1">
                <a:latin typeface="Verdana" pitchFamily="34" charset="0"/>
              </a:rPr>
              <a:t>support</a:t>
            </a:r>
            <a:r>
              <a:rPr lang="et-EE" sz="1000" b="1" kern="0" dirty="0">
                <a:latin typeface="Verdana" pitchFamily="34" charset="0"/>
              </a:rPr>
              <a:t> </a:t>
            </a:r>
            <a:r>
              <a:rPr lang="et-EE" sz="1000" b="1" kern="0" dirty="0" err="1">
                <a:latin typeface="Verdana" pitchFamily="34" charset="0"/>
              </a:rPr>
              <a:t>for</a:t>
            </a:r>
            <a:r>
              <a:rPr lang="et-EE" sz="1000" b="1" kern="0" dirty="0">
                <a:latin typeface="Verdana" pitchFamily="34" charset="0"/>
              </a:rPr>
              <a:t> </a:t>
            </a:r>
            <a:r>
              <a:rPr lang="et-EE" sz="1000" b="1" kern="0" dirty="0" err="1">
                <a:latin typeface="Verdana" pitchFamily="34" charset="0"/>
              </a:rPr>
              <a:t>children</a:t>
            </a:r>
            <a:r>
              <a:rPr lang="et-EE" sz="1000" b="1" kern="0" dirty="0">
                <a:latin typeface="Verdana" pitchFamily="34" charset="0"/>
              </a:rPr>
              <a:t> and </a:t>
            </a:r>
            <a:r>
              <a:rPr lang="et-EE" sz="1000" b="1" kern="0" dirty="0" err="1">
                <a:latin typeface="Verdana" pitchFamily="34" charset="0"/>
              </a:rPr>
              <a:t>youth</a:t>
            </a:r>
            <a:r>
              <a:rPr lang="et-EE" sz="1000" b="1" kern="0" dirty="0">
                <a:latin typeface="Verdana" pitchFamily="34" charset="0"/>
              </a:rPr>
              <a:t> on </a:t>
            </a:r>
            <a:r>
              <a:rPr lang="et-EE" sz="1000" b="1" kern="0" dirty="0" err="1">
                <a:latin typeface="Verdana" pitchFamily="34" charset="0"/>
              </a:rPr>
              <a:t>local</a:t>
            </a:r>
            <a:r>
              <a:rPr lang="et-EE" sz="1000" b="1" kern="0" dirty="0">
                <a:latin typeface="Verdana" pitchFamily="34" charset="0"/>
              </a:rPr>
              <a:t> </a:t>
            </a:r>
            <a:r>
              <a:rPr lang="et-EE" sz="1000" b="1" kern="0" dirty="0" err="1">
                <a:latin typeface="Verdana" pitchFamily="34" charset="0"/>
              </a:rPr>
              <a:t>level</a:t>
            </a:r>
            <a:endParaRPr lang="et-EE" sz="1000" b="1" kern="0" dirty="0">
              <a:latin typeface="Verdana" pitchFamily="34" charset="0"/>
            </a:endParaRPr>
          </a:p>
          <a:p>
            <a:pPr algn="ctr" defTabSz="914400" fontAlgn="auto">
              <a:spcBef>
                <a:spcPts val="0"/>
              </a:spcBef>
              <a:spcAft>
                <a:spcPts val="0"/>
              </a:spcAft>
              <a:defRPr/>
            </a:pPr>
            <a:endParaRPr lang="et-EE" sz="1000" b="1" kern="0" dirty="0">
              <a:latin typeface="Verdana" pitchFamily="34" charset="0"/>
            </a:endParaRPr>
          </a:p>
        </p:txBody>
      </p:sp>
    </p:spTree>
    <p:extLst>
      <p:ext uri="{BB962C8B-B14F-4D97-AF65-F5344CB8AC3E}">
        <p14:creationId xmlns:p14="http://schemas.microsoft.com/office/powerpoint/2010/main" val="364560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699214"/>
            <a:ext cx="8229600" cy="853239"/>
          </a:xfrm>
        </p:spPr>
        <p:txBody>
          <a:bodyPr/>
          <a:lstStyle/>
          <a:p>
            <a:r>
              <a:rPr lang="et-EE" dirty="0" err="1" smtClean="0"/>
              <a:t>Evidence</a:t>
            </a:r>
            <a:r>
              <a:rPr lang="et-EE" dirty="0" smtClean="0"/>
              <a:t> </a:t>
            </a:r>
            <a:r>
              <a:rPr lang="et-EE" dirty="0" err="1" smtClean="0"/>
              <a:t>based</a:t>
            </a:r>
            <a:r>
              <a:rPr lang="et-EE" dirty="0" smtClean="0"/>
              <a:t> </a:t>
            </a:r>
            <a:r>
              <a:rPr lang="et-EE" dirty="0" err="1" smtClean="0"/>
              <a:t>parenting</a:t>
            </a:r>
            <a:r>
              <a:rPr lang="et-EE" dirty="0" smtClean="0"/>
              <a:t> programme: </a:t>
            </a:r>
            <a:r>
              <a:rPr lang="et-EE" dirty="0" err="1" smtClean="0"/>
              <a:t>desk</a:t>
            </a:r>
            <a:r>
              <a:rPr lang="et-EE" dirty="0" smtClean="0"/>
              <a:t> </a:t>
            </a:r>
            <a:r>
              <a:rPr lang="et-EE" dirty="0" err="1" smtClean="0"/>
              <a:t>study</a:t>
            </a:r>
            <a:endParaRPr lang="et-EE" dirty="0"/>
          </a:p>
        </p:txBody>
      </p:sp>
      <p:sp>
        <p:nvSpPr>
          <p:cNvPr id="3" name="Sisu kohatäide 2"/>
          <p:cNvSpPr>
            <a:spLocks noGrp="1"/>
          </p:cNvSpPr>
          <p:nvPr>
            <p:ph idx="1"/>
          </p:nvPr>
        </p:nvSpPr>
        <p:spPr>
          <a:xfrm>
            <a:off x="599704" y="2806032"/>
            <a:ext cx="8229600" cy="3916363"/>
          </a:xfrm>
          <a:ln>
            <a:noFill/>
          </a:ln>
        </p:spPr>
        <p:txBody>
          <a:bodyPr/>
          <a:lstStyle/>
          <a:p>
            <a:pPr marL="342900" indent="-342900">
              <a:buClr>
                <a:srgbClr val="C00000"/>
              </a:buClr>
              <a:buFont typeface="Arial" panose="020B0604020202020204" pitchFamily="34" charset="0"/>
              <a:buChar char="•"/>
            </a:pPr>
            <a:r>
              <a:rPr lang="et-EE" sz="2000" u="sng" dirty="0" err="1" smtClean="0"/>
              <a:t>Purpose</a:t>
            </a:r>
            <a:r>
              <a:rPr lang="et-EE" sz="2000" u="sng" dirty="0" smtClean="0"/>
              <a:t>: </a:t>
            </a:r>
            <a:r>
              <a:rPr lang="et-EE" sz="2000" dirty="0" err="1" smtClean="0"/>
              <a:t>to</a:t>
            </a:r>
            <a:r>
              <a:rPr lang="et-EE" sz="2000" dirty="0" smtClean="0"/>
              <a:t> </a:t>
            </a:r>
            <a:r>
              <a:rPr lang="en-US" sz="2000" dirty="0" err="1" smtClean="0"/>
              <a:t>analy</a:t>
            </a:r>
            <a:r>
              <a:rPr lang="et-EE" sz="2000" dirty="0"/>
              <a:t>z</a:t>
            </a:r>
            <a:r>
              <a:rPr lang="en-US" sz="2000" dirty="0" smtClean="0"/>
              <a:t>e </a:t>
            </a:r>
            <a:r>
              <a:rPr lang="et-EE" sz="2000" dirty="0" err="1" smtClean="0"/>
              <a:t>relevant</a:t>
            </a:r>
            <a:r>
              <a:rPr lang="et-EE" sz="2000" dirty="0" smtClean="0"/>
              <a:t> </a:t>
            </a:r>
            <a:r>
              <a:rPr lang="en-US" sz="2000" dirty="0" smtClean="0"/>
              <a:t>evidence </a:t>
            </a:r>
            <a:r>
              <a:rPr lang="en-US" sz="2000" dirty="0"/>
              <a:t>based parenting </a:t>
            </a:r>
            <a:r>
              <a:rPr lang="en-US" sz="2000" dirty="0" smtClean="0"/>
              <a:t>programs </a:t>
            </a:r>
            <a:r>
              <a:rPr lang="en-US" sz="2000" dirty="0"/>
              <a:t>before </a:t>
            </a:r>
            <a:r>
              <a:rPr lang="et-EE" sz="2000" dirty="0" err="1" smtClean="0"/>
              <a:t>selecting</a:t>
            </a:r>
            <a:r>
              <a:rPr lang="en-US" sz="2000" dirty="0" smtClean="0"/>
              <a:t> </a:t>
            </a:r>
            <a:r>
              <a:rPr lang="en-US" sz="2000" dirty="0"/>
              <a:t>the </a:t>
            </a:r>
            <a:r>
              <a:rPr lang="en-US" sz="2000" dirty="0" smtClean="0"/>
              <a:t>program </a:t>
            </a:r>
            <a:r>
              <a:rPr lang="en-US" sz="2000" dirty="0"/>
              <a:t>to be </a:t>
            </a:r>
            <a:r>
              <a:rPr lang="en-US" sz="2000" dirty="0" smtClean="0"/>
              <a:t>implemented</a:t>
            </a:r>
            <a:endParaRPr lang="et-EE" sz="2000" dirty="0"/>
          </a:p>
          <a:p>
            <a:pPr marL="342900" indent="-342900">
              <a:buClr>
                <a:srgbClr val="C00000"/>
              </a:buClr>
              <a:buFont typeface="Arial" panose="020B0604020202020204" pitchFamily="34" charset="0"/>
              <a:buChar char="•"/>
            </a:pPr>
            <a:r>
              <a:rPr lang="en-US" sz="2000" dirty="0" smtClean="0"/>
              <a:t>Conduction of </a:t>
            </a:r>
            <a:r>
              <a:rPr lang="en-US" sz="2000" dirty="0"/>
              <a:t>feasibility </a:t>
            </a:r>
            <a:r>
              <a:rPr lang="en-US" sz="2000" dirty="0" smtClean="0"/>
              <a:t>stud</a:t>
            </a:r>
            <a:r>
              <a:rPr lang="et-EE" sz="2000" dirty="0" smtClean="0"/>
              <a:t>y</a:t>
            </a:r>
            <a:r>
              <a:rPr lang="en-US" sz="2000" dirty="0" smtClean="0"/>
              <a:t> </a:t>
            </a:r>
            <a:r>
              <a:rPr lang="en-US" sz="2000" dirty="0"/>
              <a:t>(e.g. compliance with Estonian needs, financial </a:t>
            </a:r>
            <a:r>
              <a:rPr lang="en-US" sz="2000" dirty="0" smtClean="0"/>
              <a:t>possibilities</a:t>
            </a:r>
            <a:r>
              <a:rPr lang="et-EE" sz="2000" dirty="0" smtClean="0"/>
              <a:t> </a:t>
            </a:r>
            <a:r>
              <a:rPr lang="et-EE" sz="2000" dirty="0" err="1" smtClean="0"/>
              <a:t>etc</a:t>
            </a:r>
            <a:r>
              <a:rPr lang="en-US" sz="2000" dirty="0" smtClean="0"/>
              <a:t>)</a:t>
            </a:r>
            <a:endParaRPr lang="et-EE" sz="2000" dirty="0"/>
          </a:p>
          <a:p>
            <a:pPr marL="342900" indent="-342900">
              <a:buClr>
                <a:srgbClr val="C00000"/>
              </a:buClr>
              <a:buFont typeface="Arial" panose="020B0604020202020204" pitchFamily="34" charset="0"/>
              <a:buChar char="•"/>
            </a:pPr>
            <a:r>
              <a:rPr lang="et-EE" sz="2000" dirty="0" err="1"/>
              <a:t>A</a:t>
            </a:r>
            <a:r>
              <a:rPr lang="et-EE" sz="2000" dirty="0" err="1" smtClean="0"/>
              <a:t>naly</a:t>
            </a:r>
            <a:r>
              <a:rPr lang="en-US" sz="2000" dirty="0" smtClean="0"/>
              <a:t>zing </a:t>
            </a:r>
            <a:r>
              <a:rPr lang="et-EE" sz="2000" dirty="0" err="1" smtClean="0"/>
              <a:t>the</a:t>
            </a:r>
            <a:r>
              <a:rPr lang="et-EE" sz="2000" dirty="0" smtClean="0"/>
              <a:t> </a:t>
            </a:r>
            <a:r>
              <a:rPr lang="et-EE" sz="2000" dirty="0" err="1" smtClean="0"/>
              <a:t>needs</a:t>
            </a:r>
            <a:r>
              <a:rPr lang="et-EE" sz="2000" dirty="0" smtClean="0"/>
              <a:t> </a:t>
            </a:r>
            <a:r>
              <a:rPr lang="et-EE" sz="2000" dirty="0" err="1" smtClean="0"/>
              <a:t>of</a:t>
            </a:r>
            <a:r>
              <a:rPr lang="et-EE" sz="2000" dirty="0" smtClean="0"/>
              <a:t> </a:t>
            </a:r>
            <a:r>
              <a:rPr lang="et-EE" sz="2000" dirty="0" err="1" smtClean="0"/>
              <a:t>Estonian</a:t>
            </a:r>
            <a:r>
              <a:rPr lang="et-EE" sz="2000" dirty="0" smtClean="0"/>
              <a:t> </a:t>
            </a:r>
            <a:r>
              <a:rPr lang="en-US" sz="2000" dirty="0" smtClean="0"/>
              <a:t>children</a:t>
            </a:r>
            <a:r>
              <a:rPr lang="et-EE" sz="2000" dirty="0" smtClean="0"/>
              <a:t> and</a:t>
            </a:r>
            <a:r>
              <a:rPr lang="en-US" sz="2000" dirty="0" smtClean="0"/>
              <a:t> parents, </a:t>
            </a:r>
            <a:r>
              <a:rPr lang="en-US" sz="2000" dirty="0"/>
              <a:t>on-going practices, developments, legislation </a:t>
            </a:r>
          </a:p>
          <a:p>
            <a:pPr marL="342900" indent="-342900">
              <a:buClr>
                <a:srgbClr val="C00000"/>
              </a:buClr>
              <a:buFont typeface="Arial" panose="020B0604020202020204" pitchFamily="34" charset="0"/>
              <a:buChar char="•"/>
            </a:pPr>
            <a:r>
              <a:rPr lang="et-EE" sz="2000" dirty="0" err="1" smtClean="0"/>
              <a:t>Assessment</a:t>
            </a:r>
            <a:r>
              <a:rPr lang="et-EE" sz="2000" dirty="0" smtClean="0"/>
              <a:t> </a:t>
            </a:r>
            <a:r>
              <a:rPr lang="et-EE" sz="2000" dirty="0" err="1" smtClean="0"/>
              <a:t>of</a:t>
            </a:r>
            <a:r>
              <a:rPr lang="et-EE" sz="2000" dirty="0" smtClean="0"/>
              <a:t> </a:t>
            </a:r>
            <a:r>
              <a:rPr lang="et-EE" sz="2000" dirty="0" err="1" smtClean="0"/>
              <a:t>the</a:t>
            </a:r>
            <a:r>
              <a:rPr lang="en-US" sz="2000" dirty="0" smtClean="0"/>
              <a:t> system </a:t>
            </a:r>
            <a:r>
              <a:rPr lang="en-US" sz="2000" dirty="0"/>
              <a:t>readiness to support families with positive parenting skills and address children and youth with serious behavioral problems and </a:t>
            </a:r>
            <a:r>
              <a:rPr lang="en-US" sz="2000" dirty="0" smtClean="0"/>
              <a:t>delinquency</a:t>
            </a:r>
            <a:endParaRPr lang="et-EE" sz="2000" dirty="0" smtClean="0"/>
          </a:p>
          <a:p>
            <a:pPr marL="342900" indent="-342900">
              <a:buClr>
                <a:srgbClr val="C00000"/>
              </a:buClr>
              <a:buFont typeface="Arial" panose="020B0604020202020204" pitchFamily="34" charset="0"/>
              <a:buChar char="•"/>
            </a:pPr>
            <a:endParaRPr lang="et-EE" sz="2000" dirty="0"/>
          </a:p>
          <a:p>
            <a:pPr marL="342900" indent="-342900">
              <a:buClr>
                <a:srgbClr val="C00000"/>
              </a:buClr>
              <a:buFont typeface="Arial" panose="020B0604020202020204" pitchFamily="34" charset="0"/>
              <a:buChar char="•"/>
            </a:pPr>
            <a:r>
              <a:rPr lang="en-US" sz="1400" dirty="0">
                <a:hlinkClick r:id="rId3"/>
              </a:rPr>
              <a:t>http://</a:t>
            </a:r>
            <a:r>
              <a:rPr lang="en-US" sz="1400" dirty="0" smtClean="0">
                <a:hlinkClick r:id="rId3"/>
              </a:rPr>
              <a:t>lapsedjapered.sm.ee/fileadmin/Sisu_laadimine/Lapsed_ja_pered/Uued_dokumendid/Vanemlusprogrammide_vordlev_analueues_Loppraport.pdf</a:t>
            </a:r>
            <a:r>
              <a:rPr lang="et-EE" sz="1400" dirty="0" smtClean="0"/>
              <a:t> </a:t>
            </a:r>
            <a:r>
              <a:rPr lang="en-US" sz="1400" dirty="0" smtClean="0"/>
              <a:t> </a:t>
            </a:r>
            <a:endParaRPr lang="et-EE" sz="1400" dirty="0"/>
          </a:p>
          <a:p>
            <a:pPr marL="457200" indent="-457200">
              <a:buClr>
                <a:srgbClr val="C00000"/>
              </a:buClr>
              <a:buFont typeface="Wingdings" panose="05000000000000000000" pitchFamily="2" charset="2"/>
              <a:buChar char="§"/>
            </a:pPr>
            <a:endParaRPr lang="et-EE" sz="2000" dirty="0"/>
          </a:p>
        </p:txBody>
      </p:sp>
    </p:spTree>
    <p:extLst>
      <p:ext uri="{BB962C8B-B14F-4D97-AF65-F5344CB8AC3E}">
        <p14:creationId xmlns:p14="http://schemas.microsoft.com/office/powerpoint/2010/main" val="3266872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130629" y="1543050"/>
            <a:ext cx="8556171" cy="1342654"/>
          </a:xfrm>
        </p:spPr>
        <p:txBody>
          <a:bodyPr/>
          <a:lstStyle/>
          <a:p>
            <a:r>
              <a:rPr lang="et-EE" dirty="0" err="1" smtClean="0"/>
              <a:t>Selecting</a:t>
            </a:r>
            <a:r>
              <a:rPr lang="et-EE" dirty="0" smtClean="0"/>
              <a:t> </a:t>
            </a:r>
            <a:r>
              <a:rPr lang="et-EE" dirty="0" err="1" smtClean="0"/>
              <a:t>the</a:t>
            </a:r>
            <a:r>
              <a:rPr lang="et-EE" dirty="0" smtClean="0"/>
              <a:t> </a:t>
            </a:r>
            <a:r>
              <a:rPr lang="et-EE" dirty="0" err="1" smtClean="0"/>
              <a:t>program</a:t>
            </a:r>
            <a:r>
              <a:rPr lang="et-EE" dirty="0" smtClean="0"/>
              <a:t> </a:t>
            </a:r>
            <a:r>
              <a:rPr lang="et-EE" dirty="0" err="1" smtClean="0"/>
              <a:t>Incredible</a:t>
            </a:r>
            <a:r>
              <a:rPr lang="et-EE" dirty="0" smtClean="0"/>
              <a:t>  </a:t>
            </a:r>
            <a:r>
              <a:rPr lang="et-EE" dirty="0" err="1" smtClean="0"/>
              <a:t>Years</a:t>
            </a:r>
            <a:r>
              <a:rPr lang="et-EE" dirty="0" smtClean="0"/>
              <a:t> (IY)</a:t>
            </a:r>
            <a:r>
              <a:rPr lang="en-US" dirty="0" smtClean="0"/>
              <a:t> </a:t>
            </a:r>
            <a:r>
              <a:rPr lang="en-US" dirty="0"/>
              <a:t>series to the Estonian </a:t>
            </a:r>
            <a:r>
              <a:rPr lang="en-US" dirty="0" smtClean="0"/>
              <a:t>context</a:t>
            </a:r>
            <a:r>
              <a:rPr lang="et-EE" dirty="0" smtClean="0"/>
              <a:t/>
            </a:r>
            <a:br>
              <a:rPr lang="et-EE" dirty="0" smtClean="0"/>
            </a:br>
            <a:endParaRPr lang="et-EE" dirty="0"/>
          </a:p>
        </p:txBody>
      </p:sp>
      <p:sp>
        <p:nvSpPr>
          <p:cNvPr id="3" name="Sisu kohatäide 2"/>
          <p:cNvSpPr>
            <a:spLocks noGrp="1"/>
          </p:cNvSpPr>
          <p:nvPr>
            <p:ph idx="1"/>
          </p:nvPr>
        </p:nvSpPr>
        <p:spPr>
          <a:xfrm>
            <a:off x="457200" y="2496864"/>
            <a:ext cx="8229600" cy="3916363"/>
          </a:xfrm>
        </p:spPr>
        <p:txBody>
          <a:bodyPr/>
          <a:lstStyle/>
          <a:p>
            <a:r>
              <a:rPr lang="et-EE" sz="2000" dirty="0" smtClean="0"/>
              <a:t>M</a:t>
            </a:r>
            <a:r>
              <a:rPr lang="en-US" sz="2000" dirty="0" err="1" smtClean="0"/>
              <a:t>ain</a:t>
            </a:r>
            <a:r>
              <a:rPr lang="en-US" sz="2000" dirty="0" smtClean="0"/>
              <a:t> arguments</a:t>
            </a:r>
            <a:r>
              <a:rPr lang="et-EE" sz="2000" dirty="0"/>
              <a:t> </a:t>
            </a:r>
            <a:r>
              <a:rPr lang="et-EE" sz="2000" dirty="0" err="1" smtClean="0"/>
              <a:t>for</a:t>
            </a:r>
            <a:r>
              <a:rPr lang="et-EE" sz="2000" dirty="0" smtClean="0"/>
              <a:t> </a:t>
            </a:r>
            <a:r>
              <a:rPr lang="et-EE" sz="2000" dirty="0" err="1" smtClean="0"/>
              <a:t>selection</a:t>
            </a:r>
            <a:r>
              <a:rPr lang="et-EE" sz="2000" dirty="0" smtClean="0"/>
              <a:t>:</a:t>
            </a:r>
          </a:p>
          <a:p>
            <a:endParaRPr lang="et-EE" sz="2000" dirty="0" smtClean="0"/>
          </a:p>
          <a:p>
            <a:pPr marL="342900" indent="-342900">
              <a:buClr>
                <a:srgbClr val="C00000"/>
              </a:buClr>
              <a:buFont typeface="Wingdings" panose="05000000000000000000" pitchFamily="2" charset="2"/>
              <a:buChar char="§"/>
            </a:pPr>
            <a:r>
              <a:rPr lang="en-US" sz="2000" dirty="0" smtClean="0"/>
              <a:t>consistently </a:t>
            </a:r>
            <a:r>
              <a:rPr lang="en-US" sz="2000" dirty="0"/>
              <a:t>achieved positive </a:t>
            </a:r>
            <a:r>
              <a:rPr lang="en-US" sz="2000" dirty="0" smtClean="0"/>
              <a:t>effects</a:t>
            </a:r>
            <a:endParaRPr lang="et-EE" sz="2000" dirty="0"/>
          </a:p>
          <a:p>
            <a:pPr marL="342900" indent="-342900">
              <a:buClr>
                <a:srgbClr val="C00000"/>
              </a:buClr>
              <a:buFont typeface="Wingdings" panose="05000000000000000000" pitchFamily="2" charset="2"/>
              <a:buChar char="§"/>
            </a:pPr>
            <a:endParaRPr lang="et-EE" sz="2000" dirty="0" smtClean="0"/>
          </a:p>
          <a:p>
            <a:pPr marL="342900" indent="-342900">
              <a:buClr>
                <a:srgbClr val="C00000"/>
              </a:buClr>
              <a:buFont typeface="Wingdings" panose="05000000000000000000" pitchFamily="2" charset="2"/>
              <a:buChar char="§"/>
            </a:pPr>
            <a:r>
              <a:rPr lang="en-US" sz="2000" dirty="0" smtClean="0"/>
              <a:t>relatively </a:t>
            </a:r>
            <a:r>
              <a:rPr lang="en-US" sz="2000" dirty="0"/>
              <a:t>long follow-up periods in impact </a:t>
            </a:r>
            <a:r>
              <a:rPr lang="en-US" sz="2000" dirty="0" smtClean="0"/>
              <a:t>studies </a:t>
            </a:r>
            <a:endParaRPr lang="et-EE" sz="2000" dirty="0"/>
          </a:p>
          <a:p>
            <a:pPr marL="342900" indent="-342900">
              <a:buClr>
                <a:srgbClr val="C00000"/>
              </a:buClr>
              <a:buFont typeface="Wingdings" panose="05000000000000000000" pitchFamily="2" charset="2"/>
              <a:buChar char="§"/>
            </a:pPr>
            <a:endParaRPr lang="et-EE" sz="2000" dirty="0" smtClean="0"/>
          </a:p>
          <a:p>
            <a:pPr marL="342900" indent="-342900">
              <a:buClr>
                <a:srgbClr val="C00000"/>
              </a:buClr>
              <a:buFont typeface="Wingdings" panose="05000000000000000000" pitchFamily="2" charset="2"/>
              <a:buChar char="§"/>
            </a:pPr>
            <a:r>
              <a:rPr lang="en-US" sz="2000" dirty="0" smtClean="0"/>
              <a:t>rigorous </a:t>
            </a:r>
            <a:r>
              <a:rPr lang="en-US" sz="2000" dirty="0"/>
              <a:t>support system for implementation </a:t>
            </a:r>
            <a:r>
              <a:rPr lang="en-US" sz="2000" dirty="0" smtClean="0"/>
              <a:t>fidelity </a:t>
            </a:r>
            <a:endParaRPr lang="et-EE" sz="2000" dirty="0"/>
          </a:p>
          <a:p>
            <a:pPr marL="342900" indent="-342900">
              <a:buClr>
                <a:srgbClr val="C00000"/>
              </a:buClr>
              <a:buFont typeface="Wingdings" panose="05000000000000000000" pitchFamily="2" charset="2"/>
              <a:buChar char="§"/>
            </a:pPr>
            <a:endParaRPr lang="et-EE" sz="2000" dirty="0" smtClean="0"/>
          </a:p>
          <a:p>
            <a:pPr marL="342900" indent="-342900">
              <a:buClr>
                <a:srgbClr val="C00000"/>
              </a:buClr>
              <a:buFont typeface="Wingdings" panose="05000000000000000000" pitchFamily="2" charset="2"/>
              <a:buChar char="§"/>
            </a:pPr>
            <a:r>
              <a:rPr lang="en-US" sz="2000" dirty="0" smtClean="0"/>
              <a:t>availability </a:t>
            </a:r>
            <a:r>
              <a:rPr lang="en-US" sz="2000" dirty="0"/>
              <a:t>of the Russian </a:t>
            </a:r>
            <a:r>
              <a:rPr lang="en-US" sz="2000" dirty="0" smtClean="0"/>
              <a:t>version </a:t>
            </a:r>
            <a:endParaRPr lang="et-EE" sz="2000" dirty="0" smtClean="0"/>
          </a:p>
          <a:p>
            <a:pPr marL="342900" indent="-342900">
              <a:buClr>
                <a:srgbClr val="C00000"/>
              </a:buClr>
              <a:buFont typeface="Wingdings" panose="05000000000000000000" pitchFamily="2" charset="2"/>
              <a:buChar char="§"/>
            </a:pPr>
            <a:endParaRPr lang="et-EE" sz="2000" dirty="0"/>
          </a:p>
          <a:p>
            <a:pPr marL="342900" indent="-342900">
              <a:buClr>
                <a:srgbClr val="C00000"/>
              </a:buClr>
              <a:buFont typeface="Wingdings" panose="05000000000000000000" pitchFamily="2" charset="2"/>
              <a:buChar char="§"/>
            </a:pPr>
            <a:r>
              <a:rPr lang="en-US" sz="2000" dirty="0" smtClean="0"/>
              <a:t>opportunity to</a:t>
            </a:r>
            <a:r>
              <a:rPr lang="et-EE" sz="2000" dirty="0" smtClean="0"/>
              <a:t> </a:t>
            </a:r>
            <a:r>
              <a:rPr lang="en-US" sz="2000" dirty="0" smtClean="0"/>
              <a:t>expand </a:t>
            </a:r>
            <a:r>
              <a:rPr lang="en-US" sz="2000" dirty="0"/>
              <a:t>the </a:t>
            </a:r>
            <a:r>
              <a:rPr lang="en-US" sz="2000" dirty="0" smtClean="0"/>
              <a:t>program </a:t>
            </a:r>
            <a:r>
              <a:rPr lang="en-US" sz="2000" dirty="0"/>
              <a:t>to children and teachers in the future.</a:t>
            </a:r>
            <a:endParaRPr lang="et-EE" sz="2000" dirty="0"/>
          </a:p>
          <a:p>
            <a:endParaRPr lang="et-EE" sz="2000" dirty="0"/>
          </a:p>
        </p:txBody>
      </p:sp>
    </p:spTree>
    <p:extLst>
      <p:ext uri="{BB962C8B-B14F-4D97-AF65-F5344CB8AC3E}">
        <p14:creationId xmlns:p14="http://schemas.microsoft.com/office/powerpoint/2010/main" val="114870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Study</a:t>
            </a:r>
            <a:r>
              <a:rPr lang="et-EE" dirty="0" smtClean="0"/>
              <a:t> </a:t>
            </a:r>
            <a:r>
              <a:rPr lang="et-EE" dirty="0" err="1" smtClean="0"/>
              <a:t>also</a:t>
            </a:r>
            <a:r>
              <a:rPr lang="et-EE" dirty="0" smtClean="0"/>
              <a:t> </a:t>
            </a:r>
            <a:r>
              <a:rPr lang="et-EE" dirty="0" err="1" smtClean="0"/>
              <a:t>indicated</a:t>
            </a:r>
            <a:r>
              <a:rPr lang="et-EE" dirty="0" smtClean="0"/>
              <a:t>:</a:t>
            </a:r>
            <a:endParaRPr lang="et-EE" dirty="0"/>
          </a:p>
        </p:txBody>
      </p:sp>
      <p:sp>
        <p:nvSpPr>
          <p:cNvPr id="3" name="Sisu kohatäide 2"/>
          <p:cNvSpPr>
            <a:spLocks noGrp="1"/>
          </p:cNvSpPr>
          <p:nvPr>
            <p:ph idx="1"/>
          </p:nvPr>
        </p:nvSpPr>
        <p:spPr/>
        <p:txBody>
          <a:bodyPr/>
          <a:lstStyle/>
          <a:p>
            <a:pPr marL="342900" indent="-342900">
              <a:buFont typeface="Arial" panose="020B0604020202020204" pitchFamily="34" charset="0"/>
              <a:buChar char="•"/>
            </a:pPr>
            <a:r>
              <a:rPr lang="et-EE" sz="2400" dirty="0"/>
              <a:t>p</a:t>
            </a:r>
            <a:r>
              <a:rPr lang="en-US" sz="2400" dirty="0" err="1" smtClean="0"/>
              <a:t>arents</a:t>
            </a:r>
            <a:r>
              <a:rPr lang="en-US" sz="2400" dirty="0" smtClean="0"/>
              <a:t> </a:t>
            </a:r>
            <a:r>
              <a:rPr lang="en-US" sz="2400" dirty="0"/>
              <a:t>need information, advice and guidance about parenting </a:t>
            </a:r>
            <a:r>
              <a:rPr lang="en-US" sz="2400" dirty="0" smtClean="0"/>
              <a:t>issues</a:t>
            </a:r>
            <a:endParaRPr lang="et-EE" sz="2400" dirty="0" smtClean="0"/>
          </a:p>
          <a:p>
            <a:pPr marL="342900" indent="-342900">
              <a:buFont typeface="Arial" panose="020B0604020202020204" pitchFamily="34" charset="0"/>
              <a:buChar char="•"/>
            </a:pPr>
            <a:endParaRPr lang="et-EE" sz="2400" dirty="0" smtClean="0"/>
          </a:p>
          <a:p>
            <a:pPr marL="342900" indent="-342900">
              <a:buFont typeface="Arial" panose="020B0604020202020204" pitchFamily="34" charset="0"/>
              <a:buChar char="•"/>
            </a:pPr>
            <a:r>
              <a:rPr lang="et-EE" sz="2400" dirty="0" smtClean="0"/>
              <a:t>p</a:t>
            </a:r>
            <a:r>
              <a:rPr lang="en-US" sz="2400" dirty="0" err="1" smtClean="0"/>
              <a:t>arents</a:t>
            </a:r>
            <a:r>
              <a:rPr lang="en-US" sz="2400" dirty="0" smtClean="0"/>
              <a:t> </a:t>
            </a:r>
            <a:r>
              <a:rPr lang="en-US" sz="2400" dirty="0"/>
              <a:t>are interested in improving their parenting skills but are reluctant to ask </a:t>
            </a:r>
            <a:r>
              <a:rPr lang="en-US" sz="2400" dirty="0" smtClean="0"/>
              <a:t>for</a:t>
            </a:r>
            <a:r>
              <a:rPr lang="et-EE" sz="2400" dirty="0" smtClean="0"/>
              <a:t> </a:t>
            </a:r>
            <a:r>
              <a:rPr lang="et-EE" sz="2400" dirty="0" err="1" smtClean="0"/>
              <a:t>it</a:t>
            </a:r>
            <a:r>
              <a:rPr lang="en-US" sz="2400" dirty="0" smtClean="0"/>
              <a:t> </a:t>
            </a:r>
            <a:endParaRPr lang="et-EE" sz="2400" dirty="0" smtClean="0"/>
          </a:p>
          <a:p>
            <a:pPr marL="342900" indent="-342900">
              <a:buFont typeface="Arial" panose="020B0604020202020204" pitchFamily="34" charset="0"/>
              <a:buChar char="•"/>
            </a:pPr>
            <a:endParaRPr lang="et-EE" sz="2400" dirty="0" smtClean="0"/>
          </a:p>
          <a:p>
            <a:pPr marL="342900" indent="-342900">
              <a:buFont typeface="Arial" panose="020B0604020202020204" pitchFamily="34" charset="0"/>
              <a:buChar char="•"/>
            </a:pPr>
            <a:r>
              <a:rPr lang="et-EE" sz="2400" dirty="0" err="1"/>
              <a:t>significant</a:t>
            </a:r>
            <a:r>
              <a:rPr lang="et-EE" sz="2400" dirty="0"/>
              <a:t> </a:t>
            </a:r>
            <a:r>
              <a:rPr lang="et-EE" sz="2400" dirty="0" err="1"/>
              <a:t>proportion</a:t>
            </a:r>
            <a:r>
              <a:rPr lang="et-EE" sz="2400" dirty="0"/>
              <a:t> </a:t>
            </a:r>
            <a:r>
              <a:rPr lang="et-EE" sz="2400" dirty="0" err="1"/>
              <a:t>of</a:t>
            </a:r>
            <a:r>
              <a:rPr lang="et-EE" sz="2400" dirty="0"/>
              <a:t> </a:t>
            </a:r>
            <a:r>
              <a:rPr lang="et-EE" sz="2400" dirty="0" err="1"/>
              <a:t>parents</a:t>
            </a:r>
            <a:r>
              <a:rPr lang="et-EE" sz="2400" dirty="0"/>
              <a:t> </a:t>
            </a:r>
            <a:r>
              <a:rPr lang="et-EE" sz="2400" dirty="0" err="1"/>
              <a:t>experience</a:t>
            </a:r>
            <a:r>
              <a:rPr lang="et-EE" sz="2400" dirty="0"/>
              <a:t> stress </a:t>
            </a:r>
            <a:r>
              <a:rPr lang="et-EE" sz="2400" dirty="0" smtClean="0"/>
              <a:t>– need </a:t>
            </a:r>
            <a:r>
              <a:rPr lang="et-EE" sz="2400" dirty="0" err="1" smtClean="0"/>
              <a:t>for</a:t>
            </a:r>
            <a:r>
              <a:rPr lang="et-EE" sz="2400" dirty="0" smtClean="0"/>
              <a:t> </a:t>
            </a:r>
            <a:r>
              <a:rPr lang="et-EE" sz="2400" dirty="0" err="1" smtClean="0"/>
              <a:t>mental</a:t>
            </a:r>
            <a:r>
              <a:rPr lang="et-EE" sz="2400" dirty="0" smtClean="0"/>
              <a:t> </a:t>
            </a:r>
            <a:r>
              <a:rPr lang="et-EE" sz="2400" dirty="0" err="1" smtClean="0"/>
              <a:t>health</a:t>
            </a:r>
            <a:r>
              <a:rPr lang="et-EE" sz="2400" dirty="0" smtClean="0"/>
              <a:t> </a:t>
            </a:r>
            <a:r>
              <a:rPr lang="et-EE" sz="2400" dirty="0" err="1" smtClean="0"/>
              <a:t>services</a:t>
            </a:r>
            <a:endParaRPr lang="et-EE" sz="2400" dirty="0" smtClean="0"/>
          </a:p>
          <a:p>
            <a:pPr marL="342900" indent="-342900">
              <a:buFont typeface="Arial" panose="020B0604020202020204" pitchFamily="34" charset="0"/>
              <a:buChar char="•"/>
            </a:pPr>
            <a:endParaRPr lang="et-EE" sz="2200" dirty="0"/>
          </a:p>
        </p:txBody>
      </p:sp>
    </p:spTree>
    <p:extLst>
      <p:ext uri="{BB962C8B-B14F-4D97-AF65-F5344CB8AC3E}">
        <p14:creationId xmlns:p14="http://schemas.microsoft.com/office/powerpoint/2010/main" val="63713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830" y="1232345"/>
            <a:ext cx="8229600" cy="789676"/>
          </a:xfrm>
        </p:spPr>
        <p:txBody>
          <a:bodyPr/>
          <a:lstStyle/>
          <a:p>
            <a:r>
              <a:rPr lang="en-US" dirty="0"/>
              <a:t>The Incredible </a:t>
            </a:r>
            <a:r>
              <a:rPr lang="en-US" dirty="0" smtClean="0"/>
              <a:t>Years </a:t>
            </a:r>
            <a:r>
              <a:rPr lang="en-US" dirty="0"/>
              <a:t>components</a:t>
            </a:r>
            <a:endParaRPr lang="et-E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66" y="2196775"/>
            <a:ext cx="8393502" cy="451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stkülik 3"/>
          <p:cNvSpPr/>
          <p:nvPr/>
        </p:nvSpPr>
        <p:spPr>
          <a:xfrm>
            <a:off x="3147235" y="3254367"/>
            <a:ext cx="1435395" cy="830997"/>
          </a:xfrm>
          <a:prstGeom prst="rect">
            <a:avLst/>
          </a:prstGeom>
        </p:spPr>
        <p:txBody>
          <a:bodyPr wrap="square">
            <a:spAutoFit/>
          </a:bodyPr>
          <a:lstStyle/>
          <a:p>
            <a:pPr algn="ctr">
              <a:defRPr/>
            </a:pPr>
            <a:r>
              <a:rPr lang="et-EE" sz="1200" b="1" dirty="0" err="1">
                <a:solidFill>
                  <a:srgbClr val="000000"/>
                </a:solidFill>
              </a:rPr>
              <a:t>Teacher</a:t>
            </a:r>
            <a:r>
              <a:rPr lang="et-EE" sz="1200" b="1" dirty="0">
                <a:solidFill>
                  <a:srgbClr val="000000"/>
                </a:solidFill>
              </a:rPr>
              <a:t> </a:t>
            </a:r>
            <a:r>
              <a:rPr lang="et-EE" sz="1200" b="1" dirty="0" err="1">
                <a:solidFill>
                  <a:srgbClr val="000000"/>
                </a:solidFill>
              </a:rPr>
              <a:t>Classroom</a:t>
            </a:r>
            <a:r>
              <a:rPr lang="et-EE" sz="1200" b="1" dirty="0">
                <a:solidFill>
                  <a:srgbClr val="000000"/>
                </a:solidFill>
              </a:rPr>
              <a:t> </a:t>
            </a:r>
            <a:r>
              <a:rPr lang="et-EE" sz="1200" b="1" dirty="0" err="1">
                <a:solidFill>
                  <a:srgbClr val="000000"/>
                </a:solidFill>
              </a:rPr>
              <a:t>Management</a:t>
            </a:r>
            <a:r>
              <a:rPr lang="et-EE" sz="1200" b="1" dirty="0">
                <a:solidFill>
                  <a:srgbClr val="000000"/>
                </a:solidFill>
              </a:rPr>
              <a:t> </a:t>
            </a:r>
            <a:r>
              <a:rPr lang="et-EE" sz="1200" b="1" dirty="0" err="1">
                <a:solidFill>
                  <a:srgbClr val="000000"/>
                </a:solidFill>
              </a:rPr>
              <a:t>Program</a:t>
            </a:r>
            <a:endParaRPr lang="nb-NO" sz="1200" b="1" dirty="0">
              <a:solidFill>
                <a:srgbClr val="000000"/>
              </a:solidFill>
            </a:endParaRPr>
          </a:p>
        </p:txBody>
      </p:sp>
      <p:sp>
        <p:nvSpPr>
          <p:cNvPr id="5" name="Ristkülik 4"/>
          <p:cNvSpPr/>
          <p:nvPr/>
        </p:nvSpPr>
        <p:spPr>
          <a:xfrm>
            <a:off x="2456972" y="4382823"/>
            <a:ext cx="1380525" cy="646331"/>
          </a:xfrm>
          <a:prstGeom prst="rect">
            <a:avLst/>
          </a:prstGeom>
        </p:spPr>
        <p:txBody>
          <a:bodyPr wrap="square">
            <a:spAutoFit/>
          </a:bodyPr>
          <a:lstStyle/>
          <a:p>
            <a:pPr lvl="0"/>
            <a:r>
              <a:rPr lang="et-EE" sz="1200" b="1" dirty="0" err="1">
                <a:solidFill>
                  <a:prstClr val="black"/>
                </a:solidFill>
              </a:rPr>
              <a:t>Child</a:t>
            </a:r>
            <a:r>
              <a:rPr lang="et-EE" sz="1200" b="1" dirty="0">
                <a:solidFill>
                  <a:prstClr val="black"/>
                </a:solidFill>
              </a:rPr>
              <a:t> </a:t>
            </a:r>
            <a:r>
              <a:rPr lang="et-EE" sz="1200" b="1" dirty="0" err="1">
                <a:solidFill>
                  <a:prstClr val="black"/>
                </a:solidFill>
              </a:rPr>
              <a:t>Dinosaur</a:t>
            </a:r>
            <a:r>
              <a:rPr lang="et-EE" sz="1200" b="1" dirty="0">
                <a:solidFill>
                  <a:prstClr val="black"/>
                </a:solidFill>
              </a:rPr>
              <a:t> </a:t>
            </a:r>
            <a:r>
              <a:rPr lang="et-EE" sz="1200" b="1" dirty="0" err="1">
                <a:solidFill>
                  <a:prstClr val="black"/>
                </a:solidFill>
              </a:rPr>
              <a:t>Treatment</a:t>
            </a:r>
            <a:r>
              <a:rPr lang="et-EE" sz="1200" b="1" dirty="0">
                <a:solidFill>
                  <a:prstClr val="black"/>
                </a:solidFill>
              </a:rPr>
              <a:t> </a:t>
            </a:r>
            <a:r>
              <a:rPr lang="et-EE" sz="1200" b="1" dirty="0" err="1">
                <a:solidFill>
                  <a:prstClr val="black"/>
                </a:solidFill>
              </a:rPr>
              <a:t>Program</a:t>
            </a:r>
            <a:r>
              <a:rPr lang="et-EE" sz="1200" b="1" dirty="0">
                <a:solidFill>
                  <a:prstClr val="black"/>
                </a:solidFill>
              </a:rPr>
              <a:t> 4-8</a:t>
            </a:r>
          </a:p>
        </p:txBody>
      </p:sp>
      <p:sp>
        <p:nvSpPr>
          <p:cNvPr id="6" name="Ristkülik 5"/>
          <p:cNvSpPr/>
          <p:nvPr/>
        </p:nvSpPr>
        <p:spPr>
          <a:xfrm>
            <a:off x="4141380" y="4228936"/>
            <a:ext cx="1265276" cy="830997"/>
          </a:xfrm>
          <a:prstGeom prst="rect">
            <a:avLst/>
          </a:prstGeom>
        </p:spPr>
        <p:txBody>
          <a:bodyPr wrap="square">
            <a:spAutoFit/>
          </a:bodyPr>
          <a:lstStyle/>
          <a:p>
            <a:pPr lvl="0" algn="ctr">
              <a:defRPr/>
            </a:pPr>
            <a:r>
              <a:rPr lang="et-EE" sz="1200" b="1" dirty="0" err="1">
                <a:solidFill>
                  <a:srgbClr val="000000"/>
                </a:solidFill>
              </a:rPr>
              <a:t>Child</a:t>
            </a:r>
            <a:r>
              <a:rPr lang="et-EE" sz="1200" b="1" dirty="0">
                <a:solidFill>
                  <a:srgbClr val="000000"/>
                </a:solidFill>
              </a:rPr>
              <a:t> </a:t>
            </a:r>
            <a:r>
              <a:rPr lang="nb-NO" sz="1200" b="1" dirty="0">
                <a:solidFill>
                  <a:srgbClr val="000000"/>
                </a:solidFill>
              </a:rPr>
              <a:t>Dino</a:t>
            </a:r>
            <a:r>
              <a:rPr lang="et-EE" sz="1200" b="1" dirty="0">
                <a:solidFill>
                  <a:srgbClr val="000000"/>
                </a:solidFill>
              </a:rPr>
              <a:t>s</a:t>
            </a:r>
            <a:r>
              <a:rPr lang="nb-NO" sz="1200" b="1" dirty="0">
                <a:solidFill>
                  <a:srgbClr val="000000"/>
                </a:solidFill>
              </a:rPr>
              <a:t>aur </a:t>
            </a:r>
            <a:r>
              <a:rPr lang="et-EE" sz="1200" b="1" dirty="0" err="1">
                <a:solidFill>
                  <a:srgbClr val="000000"/>
                </a:solidFill>
              </a:rPr>
              <a:t>Classroom</a:t>
            </a:r>
            <a:r>
              <a:rPr lang="et-EE" sz="1200" b="1" dirty="0">
                <a:solidFill>
                  <a:srgbClr val="000000"/>
                </a:solidFill>
              </a:rPr>
              <a:t> </a:t>
            </a:r>
            <a:r>
              <a:rPr lang="et-EE" sz="1200" b="1" dirty="0" err="1">
                <a:solidFill>
                  <a:srgbClr val="000000"/>
                </a:solidFill>
              </a:rPr>
              <a:t>Program</a:t>
            </a:r>
            <a:r>
              <a:rPr lang="et-EE" sz="1200" b="1" dirty="0">
                <a:solidFill>
                  <a:srgbClr val="000000"/>
                </a:solidFill>
              </a:rPr>
              <a:t> 3-8</a:t>
            </a:r>
            <a:endParaRPr lang="nb-NO" sz="1200" b="1" dirty="0">
              <a:solidFill>
                <a:srgbClr val="000000"/>
              </a:solidFill>
            </a:endParaRPr>
          </a:p>
        </p:txBody>
      </p:sp>
      <p:sp>
        <p:nvSpPr>
          <p:cNvPr id="7" name="Ristkülik 6"/>
          <p:cNvSpPr/>
          <p:nvPr/>
        </p:nvSpPr>
        <p:spPr>
          <a:xfrm>
            <a:off x="577266" y="5315299"/>
            <a:ext cx="1650253" cy="830997"/>
          </a:xfrm>
          <a:prstGeom prst="rect">
            <a:avLst/>
          </a:prstGeom>
        </p:spPr>
        <p:txBody>
          <a:bodyPr wrap="square">
            <a:spAutoFit/>
          </a:bodyPr>
          <a:lstStyle/>
          <a:p>
            <a:pPr algn="ctr">
              <a:defRPr/>
            </a:pPr>
            <a:r>
              <a:rPr lang="et-EE" sz="1200" b="1" dirty="0" err="1">
                <a:solidFill>
                  <a:srgbClr val="000000"/>
                </a:solidFill>
              </a:rPr>
              <a:t>Baby</a:t>
            </a:r>
            <a:r>
              <a:rPr lang="et-EE" sz="1200" b="1" dirty="0">
                <a:solidFill>
                  <a:srgbClr val="000000"/>
                </a:solidFill>
              </a:rPr>
              <a:t> </a:t>
            </a:r>
            <a:r>
              <a:rPr lang="et-EE" sz="1200" b="1" dirty="0" err="1">
                <a:solidFill>
                  <a:srgbClr val="000000"/>
                </a:solidFill>
              </a:rPr>
              <a:t>Parent</a:t>
            </a:r>
            <a:r>
              <a:rPr lang="et-EE" sz="1200" b="1" dirty="0">
                <a:solidFill>
                  <a:srgbClr val="000000"/>
                </a:solidFill>
              </a:rPr>
              <a:t> </a:t>
            </a:r>
            <a:r>
              <a:rPr lang="et-EE" sz="1200" b="1" dirty="0" err="1" smtClean="0">
                <a:solidFill>
                  <a:srgbClr val="000000"/>
                </a:solidFill>
              </a:rPr>
              <a:t>Program</a:t>
            </a:r>
            <a:r>
              <a:rPr lang="et-EE" sz="1200" b="1" dirty="0" smtClean="0">
                <a:solidFill>
                  <a:srgbClr val="000000"/>
                </a:solidFill>
              </a:rPr>
              <a:t> 0-2</a:t>
            </a:r>
            <a:endParaRPr lang="et-EE" sz="1200" b="1" dirty="0">
              <a:solidFill>
                <a:srgbClr val="000000"/>
              </a:solidFill>
            </a:endParaRPr>
          </a:p>
          <a:p>
            <a:pPr algn="ctr">
              <a:defRPr/>
            </a:pPr>
            <a:r>
              <a:rPr lang="et-EE" sz="1200" b="1" dirty="0" err="1">
                <a:solidFill>
                  <a:srgbClr val="000000"/>
                </a:solidFill>
              </a:rPr>
              <a:t>Toddlers</a:t>
            </a:r>
            <a:r>
              <a:rPr lang="et-EE" sz="1200" b="1" dirty="0">
                <a:solidFill>
                  <a:srgbClr val="000000"/>
                </a:solidFill>
              </a:rPr>
              <a:t> </a:t>
            </a:r>
            <a:r>
              <a:rPr lang="et-EE" sz="1200" b="1" dirty="0" err="1">
                <a:solidFill>
                  <a:srgbClr val="000000"/>
                </a:solidFill>
              </a:rPr>
              <a:t>Parent</a:t>
            </a:r>
            <a:r>
              <a:rPr lang="et-EE" sz="1200" b="1" dirty="0">
                <a:solidFill>
                  <a:srgbClr val="000000"/>
                </a:solidFill>
              </a:rPr>
              <a:t> Programm 0-3</a:t>
            </a:r>
            <a:endParaRPr lang="nb-NO" sz="1200" b="1" dirty="0">
              <a:solidFill>
                <a:srgbClr val="000000"/>
              </a:solidFill>
            </a:endParaRPr>
          </a:p>
        </p:txBody>
      </p:sp>
      <p:sp>
        <p:nvSpPr>
          <p:cNvPr id="8" name="Ristkülik 7"/>
          <p:cNvSpPr/>
          <p:nvPr/>
        </p:nvSpPr>
        <p:spPr>
          <a:xfrm>
            <a:off x="2080870" y="5330687"/>
            <a:ext cx="1507718" cy="830997"/>
          </a:xfrm>
          <a:prstGeom prst="rect">
            <a:avLst/>
          </a:prstGeom>
        </p:spPr>
        <p:txBody>
          <a:bodyPr wrap="square">
            <a:spAutoFit/>
          </a:bodyPr>
          <a:lstStyle/>
          <a:p>
            <a:pPr algn="ctr">
              <a:defRPr/>
            </a:pPr>
            <a:r>
              <a:rPr lang="et-EE" sz="1200" b="1" dirty="0" err="1" smtClean="0">
                <a:solidFill>
                  <a:srgbClr val="000000"/>
                </a:solidFill>
              </a:rPr>
              <a:t>Attentive</a:t>
            </a:r>
            <a:r>
              <a:rPr lang="et-EE" sz="1200" b="1" dirty="0" smtClean="0">
                <a:solidFill>
                  <a:srgbClr val="000000"/>
                </a:solidFill>
              </a:rPr>
              <a:t> </a:t>
            </a:r>
            <a:r>
              <a:rPr lang="et-EE" sz="1200" b="1" dirty="0" err="1">
                <a:solidFill>
                  <a:srgbClr val="000000"/>
                </a:solidFill>
              </a:rPr>
              <a:t>parenting</a:t>
            </a:r>
            <a:r>
              <a:rPr lang="et-EE" sz="1200" b="1" dirty="0">
                <a:solidFill>
                  <a:srgbClr val="000000"/>
                </a:solidFill>
              </a:rPr>
              <a:t> </a:t>
            </a:r>
            <a:r>
              <a:rPr lang="et-EE" sz="1200" b="1" dirty="0" err="1">
                <a:solidFill>
                  <a:srgbClr val="000000"/>
                </a:solidFill>
              </a:rPr>
              <a:t>Universal</a:t>
            </a:r>
            <a:r>
              <a:rPr lang="et-EE" sz="1200" b="1" dirty="0">
                <a:solidFill>
                  <a:srgbClr val="000000"/>
                </a:solidFill>
              </a:rPr>
              <a:t> </a:t>
            </a:r>
            <a:r>
              <a:rPr lang="et-EE" sz="1200" b="1" dirty="0" err="1">
                <a:solidFill>
                  <a:srgbClr val="000000"/>
                </a:solidFill>
              </a:rPr>
              <a:t>Program</a:t>
            </a:r>
            <a:r>
              <a:rPr lang="et-EE" sz="1200" b="1" dirty="0">
                <a:solidFill>
                  <a:srgbClr val="000000"/>
                </a:solidFill>
              </a:rPr>
              <a:t> 2-6</a:t>
            </a:r>
            <a:endParaRPr lang="nb-NO" sz="1200" b="1" dirty="0">
              <a:solidFill>
                <a:srgbClr val="000000"/>
              </a:solidFill>
            </a:endParaRPr>
          </a:p>
        </p:txBody>
      </p:sp>
      <p:sp>
        <p:nvSpPr>
          <p:cNvPr id="9" name="Ristkülik 8"/>
          <p:cNvSpPr/>
          <p:nvPr/>
        </p:nvSpPr>
        <p:spPr>
          <a:xfrm>
            <a:off x="3650098" y="5423020"/>
            <a:ext cx="1232453" cy="646331"/>
          </a:xfrm>
          <a:prstGeom prst="rect">
            <a:avLst/>
          </a:prstGeom>
        </p:spPr>
        <p:txBody>
          <a:bodyPr wrap="square">
            <a:spAutoFit/>
          </a:bodyPr>
          <a:lstStyle/>
          <a:p>
            <a:pPr algn="ctr">
              <a:defRPr/>
            </a:pPr>
            <a:r>
              <a:rPr lang="et-EE" sz="1200" b="1" dirty="0" err="1">
                <a:solidFill>
                  <a:srgbClr val="000000"/>
                </a:solidFill>
              </a:rPr>
              <a:t>Preschool</a:t>
            </a:r>
            <a:r>
              <a:rPr lang="et-EE" sz="1200" b="1" dirty="0">
                <a:solidFill>
                  <a:srgbClr val="000000"/>
                </a:solidFill>
              </a:rPr>
              <a:t> Basic </a:t>
            </a:r>
            <a:r>
              <a:rPr lang="et-EE" sz="1200" b="1" dirty="0" err="1">
                <a:solidFill>
                  <a:srgbClr val="000000"/>
                </a:solidFill>
              </a:rPr>
              <a:t>Parent</a:t>
            </a:r>
            <a:r>
              <a:rPr lang="et-EE" sz="1200" b="1" dirty="0">
                <a:solidFill>
                  <a:srgbClr val="000000"/>
                </a:solidFill>
              </a:rPr>
              <a:t> </a:t>
            </a:r>
            <a:r>
              <a:rPr lang="et-EE" sz="1200" b="1" dirty="0" err="1">
                <a:solidFill>
                  <a:srgbClr val="000000"/>
                </a:solidFill>
              </a:rPr>
              <a:t>Program</a:t>
            </a:r>
            <a:r>
              <a:rPr lang="et-EE" sz="1200" b="1" dirty="0">
                <a:solidFill>
                  <a:srgbClr val="000000"/>
                </a:solidFill>
              </a:rPr>
              <a:t> 3-6</a:t>
            </a:r>
            <a:endParaRPr lang="nb-NO" sz="1200" b="1" dirty="0">
              <a:solidFill>
                <a:srgbClr val="000000"/>
              </a:solidFill>
            </a:endParaRPr>
          </a:p>
        </p:txBody>
      </p:sp>
      <p:sp>
        <p:nvSpPr>
          <p:cNvPr id="10" name="Ristkülik 9"/>
          <p:cNvSpPr/>
          <p:nvPr/>
        </p:nvSpPr>
        <p:spPr>
          <a:xfrm>
            <a:off x="5063705" y="5200144"/>
            <a:ext cx="1233577" cy="830997"/>
          </a:xfrm>
          <a:prstGeom prst="rect">
            <a:avLst/>
          </a:prstGeom>
        </p:spPr>
        <p:txBody>
          <a:bodyPr wrap="square">
            <a:spAutoFit/>
          </a:bodyPr>
          <a:lstStyle/>
          <a:p>
            <a:pPr algn="ctr">
              <a:defRPr/>
            </a:pPr>
            <a:r>
              <a:rPr lang="nb-NO" sz="1200" b="1" dirty="0">
                <a:solidFill>
                  <a:srgbClr val="000000"/>
                </a:solidFill>
              </a:rPr>
              <a:t>School </a:t>
            </a:r>
            <a:r>
              <a:rPr lang="et-EE" sz="1200" b="1" dirty="0">
                <a:solidFill>
                  <a:srgbClr val="000000"/>
                </a:solidFill>
              </a:rPr>
              <a:t>A</a:t>
            </a:r>
            <a:r>
              <a:rPr lang="nb-NO" sz="1200" b="1" dirty="0">
                <a:solidFill>
                  <a:srgbClr val="000000"/>
                </a:solidFill>
              </a:rPr>
              <a:t>ge</a:t>
            </a:r>
            <a:r>
              <a:rPr lang="et-EE" sz="1200" b="1" dirty="0">
                <a:solidFill>
                  <a:srgbClr val="000000"/>
                </a:solidFill>
              </a:rPr>
              <a:t> Basic</a:t>
            </a:r>
            <a:r>
              <a:rPr lang="nb-NO" sz="1200" b="1" dirty="0">
                <a:solidFill>
                  <a:srgbClr val="000000"/>
                </a:solidFill>
              </a:rPr>
              <a:t> </a:t>
            </a:r>
            <a:r>
              <a:rPr lang="et-EE" sz="1200" b="1" dirty="0" err="1">
                <a:solidFill>
                  <a:srgbClr val="000000"/>
                </a:solidFill>
              </a:rPr>
              <a:t>Parent</a:t>
            </a:r>
            <a:endParaRPr lang="nb-NO" sz="1200" b="1" dirty="0">
              <a:solidFill>
                <a:srgbClr val="000000"/>
              </a:solidFill>
            </a:endParaRPr>
          </a:p>
          <a:p>
            <a:pPr algn="ctr">
              <a:defRPr/>
            </a:pPr>
            <a:r>
              <a:rPr lang="nb-NO" sz="1200" b="1" dirty="0">
                <a:solidFill>
                  <a:srgbClr val="000000"/>
                </a:solidFill>
              </a:rPr>
              <a:t>Program</a:t>
            </a:r>
          </a:p>
          <a:p>
            <a:pPr algn="ctr">
              <a:defRPr/>
            </a:pPr>
            <a:r>
              <a:rPr lang="nb-NO" sz="1200" b="1" dirty="0">
                <a:solidFill>
                  <a:srgbClr val="000000"/>
                </a:solidFill>
              </a:rPr>
              <a:t>6-12</a:t>
            </a:r>
            <a:endParaRPr lang="nb-NO" sz="1200" dirty="0">
              <a:solidFill>
                <a:srgbClr val="000000"/>
              </a:solidFill>
            </a:endParaRPr>
          </a:p>
        </p:txBody>
      </p:sp>
      <p:sp>
        <p:nvSpPr>
          <p:cNvPr id="11" name="Ristkülik 10"/>
          <p:cNvSpPr/>
          <p:nvPr/>
        </p:nvSpPr>
        <p:spPr>
          <a:xfrm>
            <a:off x="6684052" y="5148537"/>
            <a:ext cx="1097273" cy="830997"/>
          </a:xfrm>
          <a:prstGeom prst="rect">
            <a:avLst/>
          </a:prstGeom>
        </p:spPr>
        <p:txBody>
          <a:bodyPr wrap="square">
            <a:spAutoFit/>
          </a:bodyPr>
          <a:lstStyle/>
          <a:p>
            <a:pPr algn="ctr">
              <a:defRPr/>
            </a:pPr>
            <a:r>
              <a:rPr lang="et-EE" sz="1200" b="1" dirty="0" err="1">
                <a:solidFill>
                  <a:srgbClr val="000000"/>
                </a:solidFill>
              </a:rPr>
              <a:t>Advanced</a:t>
            </a:r>
            <a:r>
              <a:rPr lang="et-EE" sz="1200" b="1" dirty="0">
                <a:solidFill>
                  <a:srgbClr val="000000"/>
                </a:solidFill>
              </a:rPr>
              <a:t> </a:t>
            </a:r>
            <a:r>
              <a:rPr lang="et-EE" sz="1200" b="1" dirty="0" err="1">
                <a:solidFill>
                  <a:srgbClr val="000000"/>
                </a:solidFill>
              </a:rPr>
              <a:t>Parent</a:t>
            </a:r>
            <a:r>
              <a:rPr lang="et-EE" sz="1200" b="1" dirty="0">
                <a:solidFill>
                  <a:srgbClr val="000000"/>
                </a:solidFill>
              </a:rPr>
              <a:t> </a:t>
            </a:r>
            <a:r>
              <a:rPr lang="et-EE" sz="1200" b="1" dirty="0" err="1">
                <a:solidFill>
                  <a:srgbClr val="000000"/>
                </a:solidFill>
              </a:rPr>
              <a:t>Program</a:t>
            </a:r>
            <a:r>
              <a:rPr lang="et-EE" sz="1200" b="1" dirty="0">
                <a:solidFill>
                  <a:srgbClr val="000000"/>
                </a:solidFill>
              </a:rPr>
              <a:t> 4-12</a:t>
            </a:r>
            <a:endParaRPr lang="nb-NO" sz="1200" b="1" dirty="0">
              <a:solidFill>
                <a:srgbClr val="000000"/>
              </a:solidFill>
            </a:endParaRPr>
          </a:p>
        </p:txBody>
      </p:sp>
    </p:spTree>
    <p:extLst>
      <p:ext uri="{BB962C8B-B14F-4D97-AF65-F5344CB8AC3E}">
        <p14:creationId xmlns:p14="http://schemas.microsoft.com/office/powerpoint/2010/main" val="1266404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Programme </a:t>
            </a:r>
            <a:r>
              <a:rPr lang="et-EE" dirty="0" err="1"/>
              <a:t>Targets</a:t>
            </a:r>
            <a:r>
              <a:rPr lang="et-EE" dirty="0"/>
              <a:t> </a:t>
            </a:r>
            <a:r>
              <a:rPr lang="et-EE" dirty="0" err="1"/>
              <a:t>in</a:t>
            </a:r>
            <a:r>
              <a:rPr lang="et-EE" dirty="0"/>
              <a:t> </a:t>
            </a:r>
            <a:r>
              <a:rPr lang="et-EE" dirty="0" smtClean="0"/>
              <a:t>Estonia</a:t>
            </a:r>
            <a:endParaRPr lang="en-GB" noProof="0" dirty="0"/>
          </a:p>
        </p:txBody>
      </p:sp>
      <p:sp>
        <p:nvSpPr>
          <p:cNvPr id="3" name="Sisu kohatäide 2"/>
          <p:cNvSpPr>
            <a:spLocks noGrp="1"/>
          </p:cNvSpPr>
          <p:nvPr>
            <p:ph idx="1"/>
          </p:nvPr>
        </p:nvSpPr>
        <p:spPr>
          <a:xfrm>
            <a:off x="457200" y="2487445"/>
            <a:ext cx="8229600" cy="3916363"/>
          </a:xfrm>
        </p:spPr>
        <p:txBody>
          <a:bodyPr/>
          <a:lstStyle/>
          <a:p>
            <a:pPr marL="342900" indent="-342900">
              <a:spcBef>
                <a:spcPts val="600"/>
              </a:spcBef>
              <a:spcAft>
                <a:spcPts val="600"/>
              </a:spcAft>
              <a:buClr>
                <a:srgbClr val="C00000"/>
              </a:buClr>
              <a:buFont typeface="Wingdings" panose="05000000000000000000" pitchFamily="2" charset="2"/>
              <a:buChar char="§"/>
            </a:pPr>
            <a:r>
              <a:rPr lang="et-EE" sz="2000" dirty="0"/>
              <a:t>S</a:t>
            </a:r>
            <a:r>
              <a:rPr lang="en-GB" sz="2000" noProof="0" dirty="0" err="1" smtClean="0"/>
              <a:t>ocioeconomically</a:t>
            </a:r>
            <a:r>
              <a:rPr lang="en-GB" sz="2000" noProof="0" dirty="0" smtClean="0"/>
              <a:t> disadvantaged families</a:t>
            </a:r>
          </a:p>
          <a:p>
            <a:pPr marL="342900" indent="-342900">
              <a:spcBef>
                <a:spcPts val="600"/>
              </a:spcBef>
              <a:spcAft>
                <a:spcPts val="600"/>
              </a:spcAft>
              <a:buClr>
                <a:srgbClr val="C00000"/>
              </a:buClr>
              <a:buFont typeface="Wingdings" panose="05000000000000000000" pitchFamily="2" charset="2"/>
              <a:buChar char="§"/>
            </a:pPr>
            <a:r>
              <a:rPr lang="et-EE" sz="2000" noProof="0" dirty="0" smtClean="0"/>
              <a:t>F</a:t>
            </a:r>
            <a:r>
              <a:rPr lang="en-GB" sz="2000" noProof="0" dirty="0" err="1" smtClean="0"/>
              <a:t>amilies</a:t>
            </a:r>
            <a:r>
              <a:rPr lang="en-GB" sz="2000" noProof="0" dirty="0" smtClean="0"/>
              <a:t> and foster parents</a:t>
            </a:r>
            <a:r>
              <a:rPr lang="et-EE" sz="2000" noProof="0" dirty="0" smtClean="0"/>
              <a:t> </a:t>
            </a:r>
            <a:r>
              <a:rPr lang="et-EE" sz="2000" noProof="0" dirty="0" err="1" smtClean="0"/>
              <a:t>referred</a:t>
            </a:r>
            <a:r>
              <a:rPr lang="et-EE" sz="2000" noProof="0" dirty="0" smtClean="0"/>
              <a:t> </a:t>
            </a:r>
            <a:r>
              <a:rPr lang="et-EE" sz="2000" noProof="0" dirty="0" err="1" smtClean="0"/>
              <a:t>to</a:t>
            </a:r>
            <a:r>
              <a:rPr lang="et-EE" sz="2000" noProof="0" dirty="0" smtClean="0"/>
              <a:t> c</a:t>
            </a:r>
            <a:r>
              <a:rPr lang="en-GB" sz="2000" dirty="0" err="1" smtClean="0"/>
              <a:t>hild</a:t>
            </a:r>
            <a:r>
              <a:rPr lang="en-GB" sz="2000" dirty="0" smtClean="0"/>
              <a:t> </a:t>
            </a:r>
            <a:r>
              <a:rPr lang="en-GB" sz="2000" dirty="0" err="1" smtClean="0"/>
              <a:t>protecti</a:t>
            </a:r>
            <a:r>
              <a:rPr lang="et-EE" sz="2000" dirty="0" smtClean="0"/>
              <a:t>on </a:t>
            </a:r>
            <a:r>
              <a:rPr lang="en-GB" sz="2000" dirty="0" smtClean="0"/>
              <a:t>service</a:t>
            </a:r>
            <a:r>
              <a:rPr lang="et-EE" sz="2000" dirty="0" smtClean="0"/>
              <a:t>s</a:t>
            </a:r>
            <a:endParaRPr lang="en-GB"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Children with social and emotional behaviour problems, including conduct problems, ADHD, and internalizing problems</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t-EE" sz="2000" noProof="0" dirty="0" err="1" smtClean="0"/>
              <a:t>Universal</a:t>
            </a:r>
            <a:r>
              <a:rPr lang="et-EE" sz="2000" noProof="0" dirty="0" smtClean="0"/>
              <a:t> </a:t>
            </a:r>
            <a:r>
              <a:rPr lang="et-EE" sz="2000" noProof="0" dirty="0" err="1" smtClean="0"/>
              <a:t>prevention</a:t>
            </a:r>
            <a:r>
              <a:rPr lang="et-EE" sz="2000" noProof="0" dirty="0" smtClean="0"/>
              <a:t> </a:t>
            </a:r>
            <a:r>
              <a:rPr lang="et-EE" sz="2000" noProof="0" dirty="0" err="1" smtClean="0"/>
              <a:t>targets</a:t>
            </a:r>
            <a:endParaRPr lang="et-EE" sz="2000" noProof="0" dirty="0" smtClean="0"/>
          </a:p>
        </p:txBody>
      </p:sp>
    </p:spTree>
    <p:extLst>
      <p:ext uri="{BB962C8B-B14F-4D97-AF65-F5344CB8AC3E}">
        <p14:creationId xmlns:p14="http://schemas.microsoft.com/office/powerpoint/2010/main" val="1586490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dirty="0" smtClean="0"/>
              <a:t>IY </a:t>
            </a:r>
            <a:r>
              <a:rPr lang="en-US" dirty="0" err="1" smtClean="0"/>
              <a:t>subprogra</a:t>
            </a:r>
            <a:r>
              <a:rPr lang="et-EE" dirty="0" err="1" smtClean="0"/>
              <a:t>mmes</a:t>
            </a:r>
            <a:endParaRPr lang="et-EE" dirty="0"/>
          </a:p>
        </p:txBody>
      </p:sp>
      <p:sp>
        <p:nvSpPr>
          <p:cNvPr id="3" name="Sisu kohatäide 2"/>
          <p:cNvSpPr>
            <a:spLocks noGrp="1"/>
          </p:cNvSpPr>
          <p:nvPr>
            <p:ph idx="1"/>
          </p:nvPr>
        </p:nvSpPr>
        <p:spPr/>
        <p:txBody>
          <a:bodyPr/>
          <a:lstStyle/>
          <a:p>
            <a:pPr marL="342900" indent="-342900">
              <a:buClr>
                <a:srgbClr val="C00000"/>
              </a:buClr>
              <a:buFont typeface="Wingdings" panose="05000000000000000000" pitchFamily="2" charset="2"/>
              <a:buChar char="§"/>
            </a:pPr>
            <a:r>
              <a:rPr lang="en-US" sz="2000" dirty="0" smtClean="0"/>
              <a:t>Taking into consideration desk study and experts opinions in field, then the </a:t>
            </a:r>
            <a:r>
              <a:rPr lang="et-EE" sz="2000" dirty="0" smtClean="0"/>
              <a:t>IY </a:t>
            </a:r>
            <a:r>
              <a:rPr lang="en-US" sz="2000" dirty="0" smtClean="0"/>
              <a:t>subprogram</a:t>
            </a:r>
            <a:r>
              <a:rPr lang="et-EE" sz="2000" dirty="0" smtClean="0"/>
              <a:t>me</a:t>
            </a:r>
            <a:r>
              <a:rPr lang="en-US" sz="2000" dirty="0" smtClean="0"/>
              <a:t>s to </a:t>
            </a:r>
            <a:r>
              <a:rPr lang="et-EE" sz="2000" dirty="0" err="1" smtClean="0"/>
              <a:t>meet</a:t>
            </a:r>
            <a:r>
              <a:rPr lang="en-US" sz="2000" dirty="0" smtClean="0"/>
              <a:t> the Estonian needs </a:t>
            </a:r>
            <a:r>
              <a:rPr lang="et-EE" sz="2000" dirty="0" smtClean="0"/>
              <a:t>are</a:t>
            </a:r>
            <a:r>
              <a:rPr lang="en-US" sz="2000" dirty="0" smtClean="0"/>
              <a:t> </a:t>
            </a:r>
            <a:r>
              <a:rPr lang="en-US" sz="2000" b="1" dirty="0" smtClean="0"/>
              <a:t>Preschool Basic Parent </a:t>
            </a:r>
            <a:r>
              <a:rPr lang="en-US" sz="2000" dirty="0" smtClean="0"/>
              <a:t>Program</a:t>
            </a:r>
            <a:r>
              <a:rPr lang="et-EE" sz="2000" dirty="0" smtClean="0"/>
              <a:t>me</a:t>
            </a:r>
            <a:r>
              <a:rPr lang="en-US" sz="2000" dirty="0" smtClean="0"/>
              <a:t>, </a:t>
            </a:r>
            <a:r>
              <a:rPr lang="en-US" sz="2000" b="1" dirty="0" smtClean="0"/>
              <a:t>Advance Parent </a:t>
            </a:r>
            <a:r>
              <a:rPr lang="en-US" sz="2000" dirty="0" smtClean="0"/>
              <a:t>Program</a:t>
            </a:r>
            <a:r>
              <a:rPr lang="et-EE" sz="2000" dirty="0" smtClean="0"/>
              <a:t>me</a:t>
            </a:r>
          </a:p>
          <a:p>
            <a:pPr marL="342900" indent="-342900">
              <a:buClr>
                <a:srgbClr val="C00000"/>
              </a:buClr>
              <a:buFont typeface="Wingdings" panose="05000000000000000000" pitchFamily="2" charset="2"/>
              <a:buChar char="§"/>
            </a:pPr>
            <a:endParaRPr lang="et-EE" sz="2000" b="1" dirty="0"/>
          </a:p>
          <a:p>
            <a:pPr marL="342900" indent="-342900">
              <a:buClr>
                <a:srgbClr val="C00000"/>
              </a:buClr>
              <a:buFont typeface="Wingdings" panose="05000000000000000000" pitchFamily="2" charset="2"/>
              <a:buChar char="§"/>
            </a:pPr>
            <a:r>
              <a:rPr lang="en-US" sz="2000" b="1" dirty="0" smtClean="0"/>
              <a:t>The </a:t>
            </a:r>
            <a:r>
              <a:rPr lang="en-US" sz="2000" b="1" dirty="0"/>
              <a:t>Preschool Basic </a:t>
            </a:r>
            <a:r>
              <a:rPr lang="en-US" sz="2000" dirty="0"/>
              <a:t>parenting </a:t>
            </a:r>
            <a:r>
              <a:rPr lang="et-EE" sz="2000" dirty="0" smtClean="0"/>
              <a:t>programme </a:t>
            </a:r>
            <a:r>
              <a:rPr lang="en-US" sz="2000" dirty="0" smtClean="0"/>
              <a:t>strengthens </a:t>
            </a:r>
            <a:r>
              <a:rPr lang="en-US" sz="2000" dirty="0"/>
              <a:t>parent-child interactions and attachment, reducing harsh discipline and fostering parents’ ability to promote children’s social, emotional, and language </a:t>
            </a:r>
            <a:r>
              <a:rPr lang="en-US" sz="2000" dirty="0" smtClean="0"/>
              <a:t>development</a:t>
            </a:r>
          </a:p>
        </p:txBody>
      </p:sp>
    </p:spTree>
    <p:extLst>
      <p:ext uri="{BB962C8B-B14F-4D97-AF65-F5344CB8AC3E}">
        <p14:creationId xmlns:p14="http://schemas.microsoft.com/office/powerpoint/2010/main" val="618519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noProof="0" dirty="0" smtClean="0"/>
              <a:t>Structure of the presentation</a:t>
            </a:r>
            <a:endParaRPr lang="en-GB" noProof="0" dirty="0"/>
          </a:p>
        </p:txBody>
      </p:sp>
      <p:sp>
        <p:nvSpPr>
          <p:cNvPr id="3" name="Sisu kohatäide 2"/>
          <p:cNvSpPr>
            <a:spLocks noGrp="1"/>
          </p:cNvSpPr>
          <p:nvPr>
            <p:ph idx="1"/>
          </p:nvPr>
        </p:nvSpPr>
        <p:spPr/>
        <p:txBody>
          <a:bodyPr/>
          <a:lstStyle/>
          <a:p>
            <a:pPr marL="457200" indent="-457200">
              <a:spcBef>
                <a:spcPts val="600"/>
              </a:spcBef>
              <a:spcAft>
                <a:spcPts val="600"/>
              </a:spcAft>
              <a:buFont typeface="+mj-lt"/>
              <a:buAutoNum type="arabicPeriod"/>
            </a:pPr>
            <a:r>
              <a:rPr lang="en-GB" sz="2000" dirty="0" smtClean="0"/>
              <a:t>Strategy of Children and Families 2012-2020</a:t>
            </a:r>
          </a:p>
          <a:p>
            <a:pPr marL="457200" indent="-457200">
              <a:spcBef>
                <a:spcPts val="600"/>
              </a:spcBef>
              <a:spcAft>
                <a:spcPts val="600"/>
              </a:spcAft>
              <a:buFont typeface="+mj-lt"/>
              <a:buAutoNum type="arabicPeriod"/>
            </a:pPr>
            <a:r>
              <a:rPr lang="et-EE" sz="2000" dirty="0" err="1" smtClean="0"/>
              <a:t>Challenges</a:t>
            </a:r>
            <a:r>
              <a:rPr lang="et-EE" sz="2000" dirty="0" smtClean="0"/>
              <a:t> </a:t>
            </a:r>
            <a:endParaRPr lang="en-GB" sz="2000" dirty="0" smtClean="0"/>
          </a:p>
          <a:p>
            <a:pPr marL="457200" indent="-457200">
              <a:spcBef>
                <a:spcPts val="600"/>
              </a:spcBef>
              <a:spcAft>
                <a:spcPts val="600"/>
              </a:spcAft>
              <a:buFont typeface="+mj-lt"/>
              <a:buAutoNum type="arabicPeriod"/>
            </a:pPr>
            <a:r>
              <a:rPr lang="en-GB" sz="2000" dirty="0" smtClean="0"/>
              <a:t>Children and Youth at Risk program pre-defined project</a:t>
            </a:r>
            <a:endParaRPr lang="et-EE" sz="2000" dirty="0" smtClean="0"/>
          </a:p>
          <a:p>
            <a:pPr marL="457200" indent="-457200">
              <a:spcBef>
                <a:spcPts val="600"/>
              </a:spcBef>
              <a:spcAft>
                <a:spcPts val="600"/>
              </a:spcAft>
              <a:buFont typeface="+mj-lt"/>
              <a:buAutoNum type="arabicPeriod"/>
            </a:pPr>
            <a:r>
              <a:rPr lang="et-EE" sz="2000" dirty="0" err="1"/>
              <a:t>S</a:t>
            </a:r>
            <a:r>
              <a:rPr lang="et-EE" sz="2000" dirty="0" err="1" smtClean="0"/>
              <a:t>electing</a:t>
            </a:r>
            <a:r>
              <a:rPr lang="et-EE" sz="2000" dirty="0" smtClean="0"/>
              <a:t> </a:t>
            </a:r>
            <a:r>
              <a:rPr lang="et-EE" sz="2000" dirty="0" err="1" smtClean="0"/>
              <a:t>evidence</a:t>
            </a:r>
            <a:r>
              <a:rPr lang="et-EE" sz="2000" dirty="0" smtClean="0"/>
              <a:t> </a:t>
            </a:r>
            <a:r>
              <a:rPr lang="et-EE" sz="2000" dirty="0" err="1" smtClean="0"/>
              <a:t>based</a:t>
            </a:r>
            <a:r>
              <a:rPr lang="et-EE" sz="2000" dirty="0" smtClean="0"/>
              <a:t> </a:t>
            </a:r>
            <a:r>
              <a:rPr lang="et-EE" sz="2000" dirty="0" err="1" smtClean="0"/>
              <a:t>parenting</a:t>
            </a:r>
            <a:r>
              <a:rPr lang="et-EE" sz="2000" dirty="0" smtClean="0"/>
              <a:t> </a:t>
            </a:r>
            <a:r>
              <a:rPr lang="et-EE" sz="2000" dirty="0" err="1" smtClean="0"/>
              <a:t>program</a:t>
            </a:r>
            <a:r>
              <a:rPr lang="et-EE" sz="2000" dirty="0" smtClean="0"/>
              <a:t> meeting </a:t>
            </a:r>
            <a:r>
              <a:rPr lang="et-EE" sz="2000" dirty="0" err="1" smtClean="0"/>
              <a:t>the</a:t>
            </a:r>
            <a:r>
              <a:rPr lang="et-EE" sz="2000" dirty="0" smtClean="0"/>
              <a:t> </a:t>
            </a:r>
            <a:r>
              <a:rPr lang="et-EE" sz="2000" dirty="0" err="1" smtClean="0"/>
              <a:t>needs</a:t>
            </a:r>
            <a:r>
              <a:rPr lang="et-EE" sz="2000" dirty="0" smtClean="0"/>
              <a:t> </a:t>
            </a:r>
            <a:r>
              <a:rPr lang="et-EE" sz="2000" dirty="0" err="1" smtClean="0"/>
              <a:t>of</a:t>
            </a:r>
            <a:r>
              <a:rPr lang="et-EE" sz="2000" dirty="0" smtClean="0"/>
              <a:t> </a:t>
            </a:r>
            <a:r>
              <a:rPr lang="et-EE" sz="2000" dirty="0" err="1" smtClean="0"/>
              <a:t>Estonian</a:t>
            </a:r>
            <a:r>
              <a:rPr lang="et-EE" sz="2000" dirty="0" smtClean="0"/>
              <a:t> </a:t>
            </a:r>
            <a:r>
              <a:rPr lang="et-EE" sz="2000" dirty="0" err="1" smtClean="0"/>
              <a:t>children</a:t>
            </a:r>
            <a:r>
              <a:rPr lang="et-EE" sz="2000" dirty="0" smtClean="0"/>
              <a:t> and </a:t>
            </a:r>
            <a:r>
              <a:rPr lang="et-EE" sz="2000" dirty="0" err="1" smtClean="0"/>
              <a:t>parents</a:t>
            </a:r>
            <a:endParaRPr lang="en-GB" sz="2000" dirty="0" smtClean="0"/>
          </a:p>
          <a:p>
            <a:pPr marL="457200" indent="-457200">
              <a:spcBef>
                <a:spcPts val="600"/>
              </a:spcBef>
              <a:spcAft>
                <a:spcPts val="600"/>
              </a:spcAft>
              <a:buFont typeface="+mj-lt"/>
              <a:buAutoNum type="arabicPeriod"/>
            </a:pPr>
            <a:r>
              <a:rPr lang="et-EE" sz="2000" dirty="0" err="1" smtClean="0"/>
              <a:t>The</a:t>
            </a:r>
            <a:r>
              <a:rPr lang="et-EE" sz="2000" dirty="0" smtClean="0"/>
              <a:t> </a:t>
            </a:r>
            <a:r>
              <a:rPr lang="et-EE" sz="2000" dirty="0" err="1" smtClean="0"/>
              <a:t>process</a:t>
            </a:r>
            <a:r>
              <a:rPr lang="et-EE" sz="2000" dirty="0" smtClean="0"/>
              <a:t> </a:t>
            </a:r>
            <a:r>
              <a:rPr lang="et-EE" sz="2000" dirty="0" err="1" smtClean="0"/>
              <a:t>of</a:t>
            </a:r>
            <a:r>
              <a:rPr lang="et-EE" sz="2000" dirty="0" smtClean="0"/>
              <a:t> i</a:t>
            </a:r>
            <a:r>
              <a:rPr lang="en-GB" sz="2000" dirty="0" err="1" smtClean="0"/>
              <a:t>mplementing</a:t>
            </a:r>
            <a:r>
              <a:rPr lang="en-GB" sz="2000" dirty="0" smtClean="0"/>
              <a:t> </a:t>
            </a:r>
            <a:r>
              <a:rPr lang="et-EE" sz="2000" dirty="0" smtClean="0"/>
              <a:t>and </a:t>
            </a:r>
            <a:r>
              <a:rPr lang="et-EE" sz="2000" dirty="0" err="1" smtClean="0"/>
              <a:t>piloting</a:t>
            </a:r>
            <a:r>
              <a:rPr lang="et-EE" sz="2000" dirty="0" smtClean="0"/>
              <a:t> </a:t>
            </a:r>
            <a:r>
              <a:rPr lang="et-EE" sz="2000" dirty="0" err="1" smtClean="0"/>
              <a:t>The</a:t>
            </a:r>
            <a:r>
              <a:rPr lang="et-EE" sz="2000" dirty="0" smtClean="0"/>
              <a:t> </a:t>
            </a:r>
            <a:r>
              <a:rPr lang="et-EE" sz="2000" dirty="0" err="1" smtClean="0"/>
              <a:t>Incredible</a:t>
            </a:r>
            <a:r>
              <a:rPr lang="et-EE" sz="2000" dirty="0" smtClean="0"/>
              <a:t> </a:t>
            </a:r>
            <a:r>
              <a:rPr lang="et-EE" sz="2000" dirty="0" err="1" smtClean="0"/>
              <a:t>Years</a:t>
            </a:r>
            <a:r>
              <a:rPr lang="et-EE" sz="2000" dirty="0" smtClean="0"/>
              <a:t> </a:t>
            </a:r>
            <a:r>
              <a:rPr lang="en-GB" sz="2000" dirty="0" smtClean="0"/>
              <a:t>parenting program</a:t>
            </a:r>
          </a:p>
        </p:txBody>
      </p:sp>
    </p:spTree>
    <p:extLst>
      <p:ext uri="{BB962C8B-B14F-4D97-AF65-F5344CB8AC3E}">
        <p14:creationId xmlns:p14="http://schemas.microsoft.com/office/powerpoint/2010/main" val="3362642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dirty="0"/>
              <a:t>IY </a:t>
            </a:r>
            <a:r>
              <a:rPr lang="en-US" dirty="0" smtClean="0"/>
              <a:t>subprogram</a:t>
            </a:r>
            <a:r>
              <a:rPr lang="et-EE" dirty="0" err="1" smtClean="0"/>
              <a:t>mes</a:t>
            </a:r>
            <a:endParaRPr lang="et-EE" dirty="0"/>
          </a:p>
        </p:txBody>
      </p:sp>
      <p:sp>
        <p:nvSpPr>
          <p:cNvPr id="3" name="Sisu kohatäide 2"/>
          <p:cNvSpPr>
            <a:spLocks noGrp="1"/>
          </p:cNvSpPr>
          <p:nvPr>
            <p:ph idx="1"/>
          </p:nvPr>
        </p:nvSpPr>
        <p:spPr>
          <a:xfrm>
            <a:off x="457200" y="2920113"/>
            <a:ext cx="8229600" cy="3916363"/>
          </a:xfrm>
        </p:spPr>
        <p:txBody>
          <a:bodyPr/>
          <a:lstStyle/>
          <a:p>
            <a:pPr marL="342900" indent="-342900">
              <a:buClr>
                <a:srgbClr val="C00000"/>
              </a:buClr>
              <a:buFont typeface="Wingdings" panose="05000000000000000000" pitchFamily="2" charset="2"/>
              <a:buChar char="§"/>
            </a:pPr>
            <a:r>
              <a:rPr lang="en-US" sz="2000" b="1" dirty="0" smtClean="0"/>
              <a:t>Advance Parent </a:t>
            </a:r>
            <a:r>
              <a:rPr lang="et-EE" sz="2000" dirty="0"/>
              <a:t>P</a:t>
            </a:r>
            <a:r>
              <a:rPr lang="en-US" sz="2000" dirty="0" err="1" smtClean="0"/>
              <a:t>rogram</a:t>
            </a:r>
            <a:r>
              <a:rPr lang="et-EE" sz="2000" dirty="0" smtClean="0"/>
              <a:t>me</a:t>
            </a:r>
            <a:r>
              <a:rPr lang="en-US" sz="2000" dirty="0" smtClean="0"/>
              <a:t> builds </a:t>
            </a:r>
            <a:r>
              <a:rPr lang="en-US" sz="2000" dirty="0"/>
              <a:t>on the </a:t>
            </a:r>
            <a:r>
              <a:rPr lang="en-US" sz="2000" dirty="0" smtClean="0"/>
              <a:t>Preschool Basic Program</a:t>
            </a:r>
            <a:r>
              <a:rPr lang="et-EE" sz="2000" dirty="0" smtClean="0"/>
              <a:t>me</a:t>
            </a:r>
            <a:r>
              <a:rPr lang="en-US" sz="2000" dirty="0" smtClean="0"/>
              <a:t> </a:t>
            </a:r>
            <a:r>
              <a:rPr lang="en-US" sz="2000" dirty="0"/>
              <a:t>by focusing on parents’ interpersonal issues such as effective communication and problem solving skills, anger and depression management, and </a:t>
            </a:r>
            <a:r>
              <a:rPr lang="et-EE" sz="2000" dirty="0" err="1" smtClean="0"/>
              <a:t>ways</a:t>
            </a:r>
            <a:r>
              <a:rPr lang="en-US" sz="2000" dirty="0" smtClean="0"/>
              <a:t> </a:t>
            </a:r>
            <a:r>
              <a:rPr lang="en-US" sz="2000" dirty="0"/>
              <a:t>to give and get </a:t>
            </a:r>
            <a:r>
              <a:rPr lang="en-US" sz="2000" dirty="0" smtClean="0"/>
              <a:t>support</a:t>
            </a:r>
            <a:endParaRPr lang="et-EE" sz="2000" dirty="0"/>
          </a:p>
        </p:txBody>
      </p:sp>
    </p:spTree>
    <p:extLst>
      <p:ext uri="{BB962C8B-B14F-4D97-AF65-F5344CB8AC3E}">
        <p14:creationId xmlns:p14="http://schemas.microsoft.com/office/powerpoint/2010/main" val="29903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IY Estonian </a:t>
            </a:r>
            <a:r>
              <a:rPr lang="et-EE" dirty="0" err="1" smtClean="0"/>
              <a:t>pilot</a:t>
            </a:r>
            <a:r>
              <a:rPr lang="et-EE" dirty="0" smtClean="0"/>
              <a:t> - </a:t>
            </a:r>
            <a:r>
              <a:rPr lang="et-EE" dirty="0" err="1" smtClean="0"/>
              <a:t>Activities</a:t>
            </a:r>
            <a:r>
              <a:rPr lang="et-EE" dirty="0" smtClean="0"/>
              <a:t/>
            </a:r>
            <a:br>
              <a:rPr lang="et-EE" dirty="0" smtClean="0"/>
            </a:br>
            <a:r>
              <a:rPr lang="et-EE" dirty="0" smtClean="0"/>
              <a:t/>
            </a:r>
            <a:br>
              <a:rPr lang="et-EE" dirty="0" smtClean="0"/>
            </a:br>
            <a:endParaRPr lang="et-EE" dirty="0"/>
          </a:p>
        </p:txBody>
      </p:sp>
      <p:sp>
        <p:nvSpPr>
          <p:cNvPr id="3" name="Sisu kohatäide 2"/>
          <p:cNvSpPr>
            <a:spLocks noGrp="1"/>
          </p:cNvSpPr>
          <p:nvPr>
            <p:ph idx="1"/>
          </p:nvPr>
        </p:nvSpPr>
        <p:spPr>
          <a:xfrm>
            <a:off x="457200" y="2457450"/>
            <a:ext cx="8229600" cy="3916363"/>
          </a:xfrm>
        </p:spPr>
        <p:txBody>
          <a:bodyPr/>
          <a:lstStyle/>
          <a:p>
            <a:endParaRPr lang="et-EE" sz="2000" dirty="0" smtClean="0"/>
          </a:p>
          <a:p>
            <a:pPr marL="457200" indent="-457200">
              <a:buClr>
                <a:srgbClr val="C00000"/>
              </a:buClr>
              <a:buFont typeface="Wingdings" panose="05000000000000000000" pitchFamily="2" charset="2"/>
              <a:buChar char="§"/>
            </a:pPr>
            <a:r>
              <a:rPr lang="et-EE" sz="2000" dirty="0" err="1"/>
              <a:t>Program</a:t>
            </a:r>
            <a:r>
              <a:rPr lang="et-EE" sz="2000" dirty="0"/>
              <a:t> </a:t>
            </a:r>
            <a:r>
              <a:rPr lang="et-EE" sz="2000" dirty="0" err="1"/>
              <a:t>will</a:t>
            </a:r>
            <a:r>
              <a:rPr lang="et-EE" sz="2000" dirty="0"/>
              <a:t> </a:t>
            </a:r>
            <a:r>
              <a:rPr lang="et-EE" sz="2000" dirty="0" err="1"/>
              <a:t>be</a:t>
            </a:r>
            <a:r>
              <a:rPr lang="et-EE" sz="2000" dirty="0"/>
              <a:t> </a:t>
            </a:r>
            <a:r>
              <a:rPr lang="et-EE" sz="2000" dirty="0" err="1"/>
              <a:t>piloted</a:t>
            </a:r>
            <a:r>
              <a:rPr lang="et-EE" sz="2000" dirty="0"/>
              <a:t> </a:t>
            </a:r>
            <a:r>
              <a:rPr lang="et-EE" sz="2000" dirty="0" err="1"/>
              <a:t>among</a:t>
            </a:r>
            <a:r>
              <a:rPr lang="et-EE" sz="2000" dirty="0"/>
              <a:t> </a:t>
            </a:r>
            <a:r>
              <a:rPr lang="et-EE" sz="2000" dirty="0" err="1"/>
              <a:t>Estonian</a:t>
            </a:r>
            <a:r>
              <a:rPr lang="et-EE" sz="2000" dirty="0"/>
              <a:t> and </a:t>
            </a:r>
            <a:r>
              <a:rPr lang="et-EE" sz="2000" dirty="0" err="1"/>
              <a:t>Russian</a:t>
            </a:r>
            <a:r>
              <a:rPr lang="et-EE" sz="2000" dirty="0"/>
              <a:t> </a:t>
            </a:r>
            <a:r>
              <a:rPr lang="et-EE" sz="2000" dirty="0" err="1"/>
              <a:t>speaking</a:t>
            </a:r>
            <a:r>
              <a:rPr lang="et-EE" sz="2000" dirty="0"/>
              <a:t> </a:t>
            </a:r>
            <a:r>
              <a:rPr lang="et-EE" sz="2000" dirty="0" err="1" smtClean="0"/>
              <a:t>parents</a:t>
            </a:r>
            <a:endParaRPr lang="et-EE" sz="2000" dirty="0" smtClean="0"/>
          </a:p>
          <a:p>
            <a:pPr>
              <a:buClr>
                <a:srgbClr val="C00000"/>
              </a:buClr>
            </a:pPr>
            <a:endParaRPr lang="et-EE" sz="2000" dirty="0"/>
          </a:p>
          <a:p>
            <a:pPr marL="457200" indent="-457200">
              <a:buClr>
                <a:srgbClr val="C00000"/>
              </a:buClr>
              <a:buFont typeface="Wingdings" panose="05000000000000000000" pitchFamily="2" charset="2"/>
              <a:buChar char="§"/>
            </a:pPr>
            <a:r>
              <a:rPr lang="et-EE" sz="2000" dirty="0" err="1" smtClean="0"/>
              <a:t>Piloting</a:t>
            </a:r>
            <a:r>
              <a:rPr lang="et-EE" sz="2000" dirty="0" smtClean="0"/>
              <a:t> </a:t>
            </a:r>
            <a:r>
              <a:rPr lang="et-EE" sz="2000" dirty="0" err="1"/>
              <a:t>the</a:t>
            </a:r>
            <a:r>
              <a:rPr lang="et-EE" sz="2000" dirty="0"/>
              <a:t> </a:t>
            </a:r>
            <a:r>
              <a:rPr lang="et-EE" sz="2000" dirty="0" err="1"/>
              <a:t>system</a:t>
            </a:r>
            <a:r>
              <a:rPr lang="et-EE" sz="2000" dirty="0"/>
              <a:t> </a:t>
            </a:r>
            <a:r>
              <a:rPr lang="et-EE" sz="2000" dirty="0" err="1" smtClean="0"/>
              <a:t>readiness</a:t>
            </a:r>
            <a:r>
              <a:rPr lang="et-EE" sz="2000" dirty="0" smtClean="0"/>
              <a:t> and </a:t>
            </a:r>
            <a:r>
              <a:rPr lang="et-EE" sz="2000" dirty="0" err="1" smtClean="0"/>
              <a:t>effectiveness</a:t>
            </a:r>
            <a:r>
              <a:rPr lang="et-EE" sz="2000" dirty="0" smtClean="0"/>
              <a:t> </a:t>
            </a:r>
            <a:r>
              <a:rPr lang="et-EE" sz="2000" dirty="0" err="1" smtClean="0"/>
              <a:t>in</a:t>
            </a:r>
            <a:r>
              <a:rPr lang="et-EE" sz="2000" dirty="0" smtClean="0"/>
              <a:t> Estonia</a:t>
            </a:r>
          </a:p>
          <a:p>
            <a:pPr>
              <a:buClr>
                <a:srgbClr val="C00000"/>
              </a:buClr>
            </a:pPr>
            <a:endParaRPr lang="et-EE" sz="2000" dirty="0"/>
          </a:p>
          <a:p>
            <a:pPr marL="457200" indent="-457200">
              <a:buClr>
                <a:srgbClr val="C00000"/>
              </a:buClr>
              <a:buFont typeface="Wingdings" panose="05000000000000000000" pitchFamily="2" charset="2"/>
              <a:buChar char="§"/>
            </a:pPr>
            <a:r>
              <a:rPr lang="et-EE" sz="2000" dirty="0" err="1"/>
              <a:t>I</a:t>
            </a:r>
            <a:r>
              <a:rPr lang="et-EE" sz="2000" dirty="0" err="1" smtClean="0"/>
              <a:t>mplementation</a:t>
            </a:r>
            <a:r>
              <a:rPr lang="et-EE" sz="2000" dirty="0" smtClean="0"/>
              <a:t> </a:t>
            </a:r>
            <a:r>
              <a:rPr lang="et-EE" sz="2000" dirty="0" err="1"/>
              <a:t>will</a:t>
            </a:r>
            <a:r>
              <a:rPr lang="et-EE" sz="2000" dirty="0"/>
              <a:t> </a:t>
            </a:r>
            <a:r>
              <a:rPr lang="et-EE" sz="2000" dirty="0" err="1"/>
              <a:t>be</a:t>
            </a:r>
            <a:r>
              <a:rPr lang="et-EE" sz="2000" dirty="0"/>
              <a:t> </a:t>
            </a:r>
            <a:r>
              <a:rPr lang="et-EE" sz="2000" dirty="0" err="1"/>
              <a:t>monitored</a:t>
            </a:r>
            <a:r>
              <a:rPr lang="et-EE" sz="2000" dirty="0"/>
              <a:t> and </a:t>
            </a:r>
            <a:r>
              <a:rPr lang="et-EE" sz="2000" dirty="0" err="1"/>
              <a:t>supervised</a:t>
            </a:r>
            <a:r>
              <a:rPr lang="et-EE" sz="2000" dirty="0"/>
              <a:t> </a:t>
            </a:r>
            <a:r>
              <a:rPr lang="et-EE" sz="2000" dirty="0" err="1" smtClean="0"/>
              <a:t>systemically</a:t>
            </a:r>
            <a:endParaRPr lang="et-EE" sz="2000" dirty="0" smtClean="0"/>
          </a:p>
          <a:p>
            <a:pPr>
              <a:buClr>
                <a:srgbClr val="C00000"/>
              </a:buClr>
            </a:pPr>
            <a:endParaRPr lang="et-EE" sz="2000" dirty="0" smtClean="0"/>
          </a:p>
          <a:p>
            <a:pPr marL="457200" indent="-457200">
              <a:buClr>
                <a:srgbClr val="C00000"/>
              </a:buClr>
              <a:buFont typeface="Wingdings" panose="05000000000000000000" pitchFamily="2" charset="2"/>
              <a:buChar char="§"/>
            </a:pPr>
            <a:r>
              <a:rPr lang="et-EE" sz="2000" dirty="0" err="1" smtClean="0"/>
              <a:t>National</a:t>
            </a:r>
            <a:r>
              <a:rPr lang="et-EE" sz="2000" dirty="0" smtClean="0"/>
              <a:t> </a:t>
            </a:r>
            <a:r>
              <a:rPr lang="et-EE" sz="2000" dirty="0" err="1" smtClean="0"/>
              <a:t>Institute</a:t>
            </a:r>
            <a:r>
              <a:rPr lang="et-EE" sz="2000" dirty="0" smtClean="0"/>
              <a:t> </a:t>
            </a:r>
            <a:r>
              <a:rPr lang="et-EE" sz="2000" dirty="0" err="1" smtClean="0"/>
              <a:t>for</a:t>
            </a:r>
            <a:r>
              <a:rPr lang="et-EE" sz="2000" dirty="0" smtClean="0"/>
              <a:t> </a:t>
            </a:r>
            <a:r>
              <a:rPr lang="et-EE" sz="2000" dirty="0" err="1" smtClean="0"/>
              <a:t>Health</a:t>
            </a:r>
            <a:r>
              <a:rPr lang="et-EE" sz="2000" dirty="0" smtClean="0"/>
              <a:t> </a:t>
            </a:r>
            <a:r>
              <a:rPr lang="et-EE" sz="2000" dirty="0" err="1" smtClean="0"/>
              <a:t>Development</a:t>
            </a:r>
            <a:r>
              <a:rPr lang="et-EE" sz="2000" dirty="0" smtClean="0"/>
              <a:t> </a:t>
            </a:r>
            <a:r>
              <a:rPr lang="et-EE" sz="2000" dirty="0" err="1" smtClean="0"/>
              <a:t>is</a:t>
            </a:r>
            <a:r>
              <a:rPr lang="et-EE" sz="2000" dirty="0" smtClean="0"/>
              <a:t> </a:t>
            </a:r>
            <a:r>
              <a:rPr lang="et-EE" sz="2000" dirty="0" err="1" smtClean="0"/>
              <a:t>responsible</a:t>
            </a:r>
            <a:r>
              <a:rPr lang="et-EE" sz="2000" dirty="0" smtClean="0"/>
              <a:t> </a:t>
            </a:r>
            <a:r>
              <a:rPr lang="et-EE" sz="2000" dirty="0" err="1"/>
              <a:t>f</a:t>
            </a:r>
            <a:r>
              <a:rPr lang="et-EE" sz="2000" dirty="0" err="1" smtClean="0"/>
              <a:t>or</a:t>
            </a:r>
            <a:r>
              <a:rPr lang="et-EE" sz="2000" dirty="0" smtClean="0"/>
              <a:t> </a:t>
            </a:r>
            <a:r>
              <a:rPr lang="et-EE" sz="2000" dirty="0" err="1" smtClean="0"/>
              <a:t>carrying</a:t>
            </a:r>
            <a:r>
              <a:rPr lang="et-EE" sz="2000" dirty="0" smtClean="0"/>
              <a:t> </a:t>
            </a:r>
            <a:r>
              <a:rPr lang="et-EE" sz="2000" dirty="0" err="1" smtClean="0"/>
              <a:t>out</a:t>
            </a:r>
            <a:r>
              <a:rPr lang="et-EE" sz="2000" dirty="0" smtClean="0"/>
              <a:t> </a:t>
            </a:r>
            <a:r>
              <a:rPr lang="et-EE" sz="2000" dirty="0" err="1" smtClean="0"/>
              <a:t>main</a:t>
            </a:r>
            <a:r>
              <a:rPr lang="et-EE" sz="2000" dirty="0" smtClean="0"/>
              <a:t> </a:t>
            </a:r>
            <a:r>
              <a:rPr lang="et-EE" sz="2000" dirty="0" err="1" smtClean="0"/>
              <a:t>pilot</a:t>
            </a:r>
            <a:r>
              <a:rPr lang="et-EE" sz="2000" dirty="0" smtClean="0"/>
              <a:t> </a:t>
            </a:r>
            <a:r>
              <a:rPr lang="et-EE" sz="2000" dirty="0" err="1" smtClean="0"/>
              <a:t>activities</a:t>
            </a:r>
            <a:r>
              <a:rPr lang="et-EE" sz="2000" dirty="0" smtClean="0"/>
              <a:t> </a:t>
            </a:r>
            <a:r>
              <a:rPr lang="et-EE" sz="2000" dirty="0" err="1" smtClean="0"/>
              <a:t>during</a:t>
            </a:r>
            <a:r>
              <a:rPr lang="et-EE" sz="2000" dirty="0" smtClean="0"/>
              <a:t> </a:t>
            </a:r>
            <a:r>
              <a:rPr lang="et-EE" sz="2000" dirty="0" err="1" smtClean="0"/>
              <a:t>the</a:t>
            </a:r>
            <a:r>
              <a:rPr lang="et-EE" sz="2000" dirty="0" smtClean="0"/>
              <a:t> </a:t>
            </a:r>
            <a:r>
              <a:rPr lang="et-EE" sz="2000" dirty="0" err="1" smtClean="0"/>
              <a:t>period</a:t>
            </a:r>
            <a:r>
              <a:rPr lang="et-EE" sz="2000" dirty="0" smtClean="0"/>
              <a:t> </a:t>
            </a:r>
            <a:r>
              <a:rPr lang="et-EE" sz="2000" dirty="0" err="1" smtClean="0"/>
              <a:t>of</a:t>
            </a:r>
            <a:r>
              <a:rPr lang="et-EE" sz="2000" dirty="0" smtClean="0"/>
              <a:t> </a:t>
            </a:r>
            <a:r>
              <a:rPr lang="et-EE" sz="2000" dirty="0" err="1" smtClean="0"/>
              <a:t>October</a:t>
            </a:r>
            <a:r>
              <a:rPr lang="et-EE" sz="2000" dirty="0" smtClean="0"/>
              <a:t> 2014 </a:t>
            </a:r>
            <a:r>
              <a:rPr lang="et-EE" sz="2000" dirty="0" err="1" smtClean="0"/>
              <a:t>until</a:t>
            </a:r>
            <a:r>
              <a:rPr lang="et-EE" sz="2000" dirty="0" smtClean="0"/>
              <a:t> </a:t>
            </a:r>
            <a:r>
              <a:rPr lang="et-EE" sz="2000" dirty="0" err="1" smtClean="0"/>
              <a:t>april</a:t>
            </a:r>
            <a:r>
              <a:rPr lang="et-EE" sz="2000" dirty="0" smtClean="0"/>
              <a:t> 2016</a:t>
            </a:r>
          </a:p>
          <a:p>
            <a:pPr marL="342900" indent="-342900">
              <a:buFontTx/>
              <a:buChar char="-"/>
            </a:pPr>
            <a:endParaRPr lang="et-EE" sz="2000" dirty="0"/>
          </a:p>
        </p:txBody>
      </p:sp>
    </p:spTree>
    <p:extLst>
      <p:ext uri="{BB962C8B-B14F-4D97-AF65-F5344CB8AC3E}">
        <p14:creationId xmlns:p14="http://schemas.microsoft.com/office/powerpoint/2010/main" val="40902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sz="2400" dirty="0"/>
              <a:t>National Institute for Health </a:t>
            </a:r>
            <a:r>
              <a:rPr lang="en-US" sz="2400" dirty="0" err="1" smtClean="0"/>
              <a:t>Develo</a:t>
            </a:r>
            <a:r>
              <a:rPr lang="et-EE" sz="2400" dirty="0" smtClean="0"/>
              <a:t>p</a:t>
            </a:r>
            <a:r>
              <a:rPr lang="en-US" sz="2400" dirty="0" err="1" smtClean="0"/>
              <a:t>ment</a:t>
            </a:r>
            <a:r>
              <a:rPr lang="et-EE" sz="2400" dirty="0" smtClean="0"/>
              <a:t> </a:t>
            </a:r>
            <a:r>
              <a:rPr lang="et-EE" sz="2400" dirty="0" err="1" smtClean="0"/>
              <a:t>tasks</a:t>
            </a:r>
            <a:endParaRPr lang="et-EE" sz="2400" dirty="0"/>
          </a:p>
        </p:txBody>
      </p:sp>
      <p:sp>
        <p:nvSpPr>
          <p:cNvPr id="3" name="Sisu kohatäide 2"/>
          <p:cNvSpPr>
            <a:spLocks noGrp="1"/>
          </p:cNvSpPr>
          <p:nvPr>
            <p:ph idx="1"/>
          </p:nvPr>
        </p:nvSpPr>
        <p:spPr/>
        <p:txBody>
          <a:bodyPr/>
          <a:lstStyle/>
          <a:p>
            <a:pPr marL="342900" lvl="0" indent="-342900">
              <a:buClr>
                <a:srgbClr val="C00000"/>
              </a:buClr>
              <a:buFont typeface="Wingdings" panose="05000000000000000000" pitchFamily="2" charset="2"/>
              <a:buChar char="§"/>
            </a:pPr>
            <a:r>
              <a:rPr lang="et-EE" sz="2000" dirty="0" err="1" smtClean="0">
                <a:solidFill>
                  <a:prstClr val="black"/>
                </a:solidFill>
              </a:rPr>
              <a:t>to</a:t>
            </a:r>
            <a:r>
              <a:rPr lang="et-EE" sz="2000" dirty="0" smtClean="0">
                <a:solidFill>
                  <a:prstClr val="black"/>
                </a:solidFill>
              </a:rPr>
              <a:t> </a:t>
            </a:r>
            <a:r>
              <a:rPr lang="et-EE" sz="2000" dirty="0" err="1" smtClean="0">
                <a:solidFill>
                  <a:prstClr val="black"/>
                </a:solidFill>
              </a:rPr>
              <a:t>prepare</a:t>
            </a:r>
            <a:r>
              <a:rPr lang="et-EE" sz="2000" dirty="0" smtClean="0">
                <a:solidFill>
                  <a:prstClr val="black"/>
                </a:solidFill>
              </a:rPr>
              <a:t> </a:t>
            </a:r>
            <a:r>
              <a:rPr lang="et-EE" sz="2000" dirty="0">
                <a:solidFill>
                  <a:prstClr val="black"/>
                </a:solidFill>
              </a:rPr>
              <a:t>all </a:t>
            </a:r>
            <a:r>
              <a:rPr lang="et-EE" sz="2000" dirty="0" err="1">
                <a:solidFill>
                  <a:prstClr val="black"/>
                </a:solidFill>
              </a:rPr>
              <a:t>the</a:t>
            </a:r>
            <a:r>
              <a:rPr lang="et-EE" sz="2000" dirty="0">
                <a:solidFill>
                  <a:prstClr val="black"/>
                </a:solidFill>
              </a:rPr>
              <a:t> </a:t>
            </a:r>
            <a:r>
              <a:rPr lang="et-EE" sz="2000" dirty="0" err="1">
                <a:solidFill>
                  <a:prstClr val="black"/>
                </a:solidFill>
              </a:rPr>
              <a:t>studyes</a:t>
            </a:r>
            <a:r>
              <a:rPr lang="et-EE" sz="2000" dirty="0">
                <a:solidFill>
                  <a:prstClr val="black"/>
                </a:solidFill>
              </a:rPr>
              <a:t> and </a:t>
            </a:r>
            <a:r>
              <a:rPr lang="et-EE" sz="2000" dirty="0" err="1">
                <a:solidFill>
                  <a:prstClr val="black"/>
                </a:solidFill>
              </a:rPr>
              <a:t>assesments</a:t>
            </a:r>
            <a:r>
              <a:rPr lang="et-EE" sz="2000" dirty="0">
                <a:solidFill>
                  <a:prstClr val="black"/>
                </a:solidFill>
              </a:rPr>
              <a:t> </a:t>
            </a:r>
            <a:r>
              <a:rPr lang="et-EE" sz="2000" dirty="0" err="1" smtClean="0">
                <a:solidFill>
                  <a:prstClr val="black"/>
                </a:solidFill>
              </a:rPr>
              <a:t>necessary</a:t>
            </a:r>
            <a:r>
              <a:rPr lang="et-EE" sz="2000" dirty="0" smtClean="0">
                <a:solidFill>
                  <a:prstClr val="black"/>
                </a:solidFill>
              </a:rPr>
              <a:t> </a:t>
            </a:r>
            <a:r>
              <a:rPr lang="et-EE" sz="2000" dirty="0" err="1" smtClean="0">
                <a:solidFill>
                  <a:prstClr val="black"/>
                </a:solidFill>
              </a:rPr>
              <a:t>to</a:t>
            </a:r>
            <a:r>
              <a:rPr lang="et-EE" sz="2000" dirty="0" smtClean="0">
                <a:solidFill>
                  <a:prstClr val="black"/>
                </a:solidFill>
              </a:rPr>
              <a:t> </a:t>
            </a:r>
            <a:r>
              <a:rPr lang="et-EE" sz="2000" dirty="0" err="1">
                <a:solidFill>
                  <a:prstClr val="black"/>
                </a:solidFill>
              </a:rPr>
              <a:t>measure</a:t>
            </a:r>
            <a:r>
              <a:rPr lang="et-EE" sz="2000" dirty="0">
                <a:solidFill>
                  <a:prstClr val="black"/>
                </a:solidFill>
              </a:rPr>
              <a:t> </a:t>
            </a:r>
            <a:r>
              <a:rPr lang="et-EE" sz="2000" dirty="0" err="1">
                <a:solidFill>
                  <a:prstClr val="black"/>
                </a:solidFill>
              </a:rPr>
              <a:t>outcomes</a:t>
            </a:r>
            <a:r>
              <a:rPr lang="et-EE" sz="2000" dirty="0">
                <a:solidFill>
                  <a:prstClr val="black"/>
                </a:solidFill>
              </a:rPr>
              <a:t> </a:t>
            </a:r>
          </a:p>
          <a:p>
            <a:pPr marL="342900" lvl="0" indent="-342900">
              <a:buClr>
                <a:srgbClr val="C00000"/>
              </a:buClr>
              <a:buFont typeface="Wingdings" panose="05000000000000000000" pitchFamily="2" charset="2"/>
              <a:buChar char="§"/>
            </a:pPr>
            <a:endParaRPr lang="et-EE" sz="2000" dirty="0" smtClean="0">
              <a:solidFill>
                <a:prstClr val="black"/>
              </a:solidFill>
            </a:endParaRPr>
          </a:p>
          <a:p>
            <a:pPr marL="342900" lvl="0" indent="-342900">
              <a:buClr>
                <a:srgbClr val="C00000"/>
              </a:buClr>
              <a:buFont typeface="Wingdings" panose="05000000000000000000" pitchFamily="2" charset="2"/>
              <a:buChar char="§"/>
            </a:pPr>
            <a:r>
              <a:rPr lang="et-EE" sz="2000" dirty="0" err="1" smtClean="0">
                <a:solidFill>
                  <a:prstClr val="black"/>
                </a:solidFill>
              </a:rPr>
              <a:t>coordinates</a:t>
            </a:r>
            <a:r>
              <a:rPr lang="et-EE" sz="2000" dirty="0" smtClean="0">
                <a:solidFill>
                  <a:prstClr val="black"/>
                </a:solidFill>
              </a:rPr>
              <a:t> </a:t>
            </a:r>
            <a:r>
              <a:rPr lang="et-EE" sz="2000" dirty="0">
                <a:solidFill>
                  <a:prstClr val="black"/>
                </a:solidFill>
              </a:rPr>
              <a:t>IY </a:t>
            </a:r>
            <a:r>
              <a:rPr lang="et-EE" sz="2000" dirty="0" err="1">
                <a:solidFill>
                  <a:prstClr val="black"/>
                </a:solidFill>
              </a:rPr>
              <a:t>group</a:t>
            </a:r>
            <a:r>
              <a:rPr lang="et-EE" sz="2000" dirty="0">
                <a:solidFill>
                  <a:prstClr val="black"/>
                </a:solidFill>
              </a:rPr>
              <a:t> </a:t>
            </a:r>
            <a:r>
              <a:rPr lang="et-EE" sz="2000" dirty="0" err="1">
                <a:solidFill>
                  <a:prstClr val="black"/>
                </a:solidFill>
              </a:rPr>
              <a:t>leaders</a:t>
            </a:r>
            <a:r>
              <a:rPr lang="et-EE" sz="2000" dirty="0">
                <a:solidFill>
                  <a:prstClr val="black"/>
                </a:solidFill>
              </a:rPr>
              <a:t> </a:t>
            </a:r>
            <a:r>
              <a:rPr lang="et-EE" sz="2000" dirty="0" err="1" smtClean="0">
                <a:solidFill>
                  <a:prstClr val="black"/>
                </a:solidFill>
              </a:rPr>
              <a:t>trainings</a:t>
            </a:r>
            <a:endParaRPr lang="et-EE" sz="2000" dirty="0">
              <a:solidFill>
                <a:prstClr val="black"/>
              </a:solidFill>
            </a:endParaRPr>
          </a:p>
          <a:p>
            <a:pPr marL="342900" lvl="0" indent="-342900">
              <a:buClr>
                <a:srgbClr val="C00000"/>
              </a:buClr>
              <a:buFont typeface="Wingdings" panose="05000000000000000000" pitchFamily="2" charset="2"/>
              <a:buChar char="§"/>
            </a:pPr>
            <a:endParaRPr lang="et-EE" sz="2000" dirty="0" smtClean="0">
              <a:solidFill>
                <a:prstClr val="black"/>
              </a:solidFill>
            </a:endParaRPr>
          </a:p>
          <a:p>
            <a:pPr marL="342900" lvl="0" indent="-342900">
              <a:buClr>
                <a:srgbClr val="C00000"/>
              </a:buClr>
              <a:buFont typeface="Wingdings" panose="05000000000000000000" pitchFamily="2" charset="2"/>
              <a:buChar char="§"/>
            </a:pPr>
            <a:r>
              <a:rPr lang="et-EE" sz="2000" dirty="0" err="1" smtClean="0">
                <a:solidFill>
                  <a:prstClr val="black"/>
                </a:solidFill>
              </a:rPr>
              <a:t>coordinates</a:t>
            </a:r>
            <a:r>
              <a:rPr lang="et-EE" sz="2000" dirty="0" smtClean="0">
                <a:solidFill>
                  <a:prstClr val="black"/>
                </a:solidFill>
              </a:rPr>
              <a:t> </a:t>
            </a:r>
            <a:r>
              <a:rPr lang="en-US" sz="2000" dirty="0" smtClean="0">
                <a:solidFill>
                  <a:prstClr val="black"/>
                </a:solidFill>
              </a:rPr>
              <a:t>group leaders</a:t>
            </a:r>
            <a:r>
              <a:rPr lang="et-EE" sz="2000" dirty="0" smtClean="0">
                <a:solidFill>
                  <a:prstClr val="black"/>
                </a:solidFill>
              </a:rPr>
              <a:t> </a:t>
            </a:r>
            <a:r>
              <a:rPr lang="et-EE" sz="2000" dirty="0" err="1">
                <a:solidFill>
                  <a:prstClr val="black"/>
                </a:solidFill>
              </a:rPr>
              <a:t>supervison</a:t>
            </a:r>
            <a:r>
              <a:rPr lang="et-EE" sz="2000" dirty="0">
                <a:solidFill>
                  <a:prstClr val="black"/>
                </a:solidFill>
              </a:rPr>
              <a:t> </a:t>
            </a:r>
            <a:r>
              <a:rPr lang="et-EE" sz="2000" dirty="0" err="1">
                <a:solidFill>
                  <a:prstClr val="black"/>
                </a:solidFill>
              </a:rPr>
              <a:t>system</a:t>
            </a:r>
            <a:r>
              <a:rPr lang="et-EE" sz="2000" dirty="0">
                <a:solidFill>
                  <a:prstClr val="black"/>
                </a:solidFill>
              </a:rPr>
              <a:t> </a:t>
            </a:r>
          </a:p>
          <a:p>
            <a:pPr marL="342900" lvl="0" indent="-342900">
              <a:buClr>
                <a:srgbClr val="C00000"/>
              </a:buClr>
              <a:buFont typeface="Wingdings" panose="05000000000000000000" pitchFamily="2" charset="2"/>
              <a:buChar char="§"/>
            </a:pPr>
            <a:endParaRPr lang="et-EE" sz="2000" dirty="0" smtClean="0">
              <a:solidFill>
                <a:prstClr val="black"/>
              </a:solidFill>
            </a:endParaRPr>
          </a:p>
          <a:p>
            <a:pPr marL="342900" lvl="0" indent="-342900">
              <a:buClr>
                <a:srgbClr val="C00000"/>
              </a:buClr>
              <a:buFont typeface="Wingdings" panose="05000000000000000000" pitchFamily="2" charset="2"/>
              <a:buChar char="§"/>
            </a:pPr>
            <a:r>
              <a:rPr lang="et-EE" sz="2000" dirty="0" err="1" smtClean="0">
                <a:solidFill>
                  <a:prstClr val="black"/>
                </a:solidFill>
              </a:rPr>
              <a:t>communication</a:t>
            </a:r>
            <a:r>
              <a:rPr lang="et-EE" sz="2000" dirty="0" smtClean="0">
                <a:solidFill>
                  <a:prstClr val="black"/>
                </a:solidFill>
              </a:rPr>
              <a:t> </a:t>
            </a:r>
            <a:r>
              <a:rPr lang="et-EE" sz="2000" dirty="0" err="1">
                <a:solidFill>
                  <a:prstClr val="black"/>
                </a:solidFill>
              </a:rPr>
              <a:t>with</a:t>
            </a:r>
            <a:r>
              <a:rPr lang="et-EE" sz="2000" dirty="0">
                <a:solidFill>
                  <a:prstClr val="black"/>
                </a:solidFill>
              </a:rPr>
              <a:t> </a:t>
            </a:r>
            <a:r>
              <a:rPr lang="en-US" sz="2000" dirty="0" err="1" smtClean="0">
                <a:solidFill>
                  <a:prstClr val="black"/>
                </a:solidFill>
              </a:rPr>
              <a:t>L</a:t>
            </a:r>
            <a:r>
              <a:rPr lang="et-EE" sz="2000" dirty="0" err="1" smtClean="0">
                <a:solidFill>
                  <a:prstClr val="black"/>
                </a:solidFill>
              </a:rPr>
              <a:t>ocal</a:t>
            </a:r>
            <a:r>
              <a:rPr lang="et-EE" sz="2000" dirty="0" smtClean="0">
                <a:solidFill>
                  <a:prstClr val="black"/>
                </a:solidFill>
              </a:rPr>
              <a:t> </a:t>
            </a:r>
            <a:r>
              <a:rPr lang="en-US" sz="2000" dirty="0">
                <a:solidFill>
                  <a:prstClr val="black"/>
                </a:solidFill>
              </a:rPr>
              <a:t>G</a:t>
            </a:r>
            <a:r>
              <a:rPr lang="et-EE" sz="2000" dirty="0" err="1" smtClean="0">
                <a:solidFill>
                  <a:prstClr val="black"/>
                </a:solidFill>
              </a:rPr>
              <a:t>over</a:t>
            </a:r>
            <a:r>
              <a:rPr lang="en-US" sz="2000" dirty="0" smtClean="0">
                <a:solidFill>
                  <a:prstClr val="black"/>
                </a:solidFill>
              </a:rPr>
              <a:t>n</a:t>
            </a:r>
            <a:r>
              <a:rPr lang="et-EE" sz="2000" dirty="0" err="1" smtClean="0">
                <a:solidFill>
                  <a:prstClr val="black"/>
                </a:solidFill>
              </a:rPr>
              <a:t>ments</a:t>
            </a:r>
            <a:endParaRPr lang="et-EE" sz="2000" dirty="0">
              <a:solidFill>
                <a:prstClr val="black"/>
              </a:solidFill>
            </a:endParaRPr>
          </a:p>
        </p:txBody>
      </p:sp>
    </p:spTree>
    <p:extLst>
      <p:ext uri="{BB962C8B-B14F-4D97-AF65-F5344CB8AC3E}">
        <p14:creationId xmlns:p14="http://schemas.microsoft.com/office/powerpoint/2010/main" val="108688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a:t>Ministry</a:t>
            </a:r>
            <a:r>
              <a:rPr lang="et-EE" dirty="0"/>
              <a:t> </a:t>
            </a:r>
            <a:r>
              <a:rPr lang="et-EE" dirty="0" err="1"/>
              <a:t>of</a:t>
            </a:r>
            <a:r>
              <a:rPr lang="et-EE" dirty="0"/>
              <a:t> </a:t>
            </a:r>
            <a:r>
              <a:rPr lang="et-EE" dirty="0" err="1"/>
              <a:t>Social</a:t>
            </a:r>
            <a:r>
              <a:rPr lang="et-EE" dirty="0"/>
              <a:t> </a:t>
            </a:r>
            <a:r>
              <a:rPr lang="et-EE" dirty="0" err="1"/>
              <a:t>Affairs</a:t>
            </a:r>
            <a:r>
              <a:rPr lang="et-EE" dirty="0"/>
              <a:t> </a:t>
            </a:r>
            <a:r>
              <a:rPr lang="et-EE" dirty="0" err="1" smtClean="0"/>
              <a:t>main</a:t>
            </a:r>
            <a:r>
              <a:rPr lang="et-EE" dirty="0" smtClean="0"/>
              <a:t> </a:t>
            </a:r>
            <a:r>
              <a:rPr lang="et-EE" dirty="0" err="1" smtClean="0"/>
              <a:t>responsibilities</a:t>
            </a:r>
            <a:endParaRPr lang="et-EE" dirty="0"/>
          </a:p>
        </p:txBody>
      </p:sp>
      <p:sp>
        <p:nvSpPr>
          <p:cNvPr id="3" name="Sisu kohatäide 2"/>
          <p:cNvSpPr>
            <a:spLocks noGrp="1"/>
          </p:cNvSpPr>
          <p:nvPr>
            <p:ph idx="1"/>
          </p:nvPr>
        </p:nvSpPr>
        <p:spPr/>
        <p:txBody>
          <a:bodyPr/>
          <a:lstStyle/>
          <a:p>
            <a:pPr marL="342900" indent="-342900">
              <a:buFont typeface="Wingdings" panose="05000000000000000000" pitchFamily="2" charset="2"/>
              <a:buChar char="§"/>
            </a:pPr>
            <a:endParaRPr lang="et-EE" sz="2400" dirty="0" smtClean="0"/>
          </a:p>
          <a:p>
            <a:pPr marL="342900" indent="-342900">
              <a:buClr>
                <a:srgbClr val="FF0000"/>
              </a:buClr>
              <a:buFont typeface="Wingdings" panose="05000000000000000000" pitchFamily="2" charset="2"/>
              <a:buChar char="§"/>
            </a:pPr>
            <a:r>
              <a:rPr lang="et-EE" sz="2000" dirty="0" err="1" smtClean="0"/>
              <a:t>Preparations</a:t>
            </a:r>
            <a:r>
              <a:rPr lang="et-EE" sz="2000" dirty="0" smtClean="0"/>
              <a:t> and </a:t>
            </a:r>
            <a:r>
              <a:rPr lang="et-EE" sz="2000" dirty="0" err="1" smtClean="0"/>
              <a:t>coordination</a:t>
            </a:r>
            <a:r>
              <a:rPr lang="et-EE" sz="2000" dirty="0" smtClean="0"/>
              <a:t> </a:t>
            </a:r>
            <a:r>
              <a:rPr lang="et-EE" sz="2000" dirty="0" err="1" smtClean="0"/>
              <a:t>of</a:t>
            </a:r>
            <a:r>
              <a:rPr lang="et-EE" sz="2000" dirty="0" smtClean="0"/>
              <a:t> </a:t>
            </a:r>
            <a:r>
              <a:rPr lang="et-EE" sz="2000" dirty="0" err="1" smtClean="0"/>
              <a:t>activities</a:t>
            </a:r>
            <a:endParaRPr lang="et-EE" sz="2000" dirty="0"/>
          </a:p>
          <a:p>
            <a:pPr marL="342900" indent="-342900">
              <a:buClr>
                <a:srgbClr val="FF0000"/>
              </a:buClr>
              <a:buFont typeface="Wingdings" panose="05000000000000000000" pitchFamily="2" charset="2"/>
              <a:buChar char="§"/>
            </a:pPr>
            <a:endParaRPr lang="et-EE" sz="2000" dirty="0" smtClean="0"/>
          </a:p>
          <a:p>
            <a:pPr marL="342900" indent="-342900">
              <a:buClr>
                <a:srgbClr val="FF0000"/>
              </a:buClr>
              <a:buFont typeface="Wingdings" panose="05000000000000000000" pitchFamily="2" charset="2"/>
              <a:buChar char="§"/>
            </a:pPr>
            <a:r>
              <a:rPr lang="et-EE" sz="2000" dirty="0" err="1" smtClean="0"/>
              <a:t>Preparing</a:t>
            </a:r>
            <a:r>
              <a:rPr lang="et-EE" sz="2000" dirty="0" smtClean="0"/>
              <a:t> </a:t>
            </a:r>
            <a:r>
              <a:rPr lang="et-EE" sz="2000" dirty="0" err="1" smtClean="0"/>
              <a:t>the</a:t>
            </a:r>
            <a:r>
              <a:rPr lang="et-EE" sz="2000" dirty="0" smtClean="0"/>
              <a:t> </a:t>
            </a:r>
            <a:r>
              <a:rPr lang="en-US" sz="2000" dirty="0" smtClean="0"/>
              <a:t>cooperation agreement</a:t>
            </a:r>
            <a:r>
              <a:rPr lang="et-EE" sz="2000" dirty="0" smtClean="0"/>
              <a:t> and </a:t>
            </a:r>
            <a:r>
              <a:rPr lang="et-EE" sz="2000" dirty="0" err="1" smtClean="0"/>
              <a:t>monitoring</a:t>
            </a:r>
            <a:r>
              <a:rPr lang="et-EE" sz="2000" dirty="0" smtClean="0"/>
              <a:t> </a:t>
            </a:r>
            <a:r>
              <a:rPr lang="et-EE" sz="2000" dirty="0" err="1" smtClean="0"/>
              <a:t>the</a:t>
            </a:r>
            <a:r>
              <a:rPr lang="et-EE" sz="2000" dirty="0" smtClean="0"/>
              <a:t> </a:t>
            </a:r>
            <a:r>
              <a:rPr lang="et-EE" sz="2000" dirty="0" err="1" smtClean="0"/>
              <a:t>implementation</a:t>
            </a:r>
            <a:endParaRPr lang="et-EE" sz="2000" dirty="0"/>
          </a:p>
          <a:p>
            <a:pPr marL="342900" indent="-342900">
              <a:buClr>
                <a:srgbClr val="FF0000"/>
              </a:buClr>
              <a:buFont typeface="Wingdings" panose="05000000000000000000" pitchFamily="2" charset="2"/>
              <a:buChar char="§"/>
            </a:pPr>
            <a:endParaRPr lang="et-EE" sz="2000" dirty="0" smtClean="0"/>
          </a:p>
          <a:p>
            <a:pPr marL="342900" indent="-342900">
              <a:buClr>
                <a:srgbClr val="FF0000"/>
              </a:buClr>
              <a:buFont typeface="Wingdings" panose="05000000000000000000" pitchFamily="2" charset="2"/>
              <a:buChar char="§"/>
            </a:pPr>
            <a:r>
              <a:rPr lang="et-EE" sz="2000" dirty="0" err="1"/>
              <a:t>T</a:t>
            </a:r>
            <a:r>
              <a:rPr lang="et-EE" sz="2000" dirty="0" err="1" smtClean="0"/>
              <a:t>ranslations</a:t>
            </a:r>
            <a:r>
              <a:rPr lang="et-EE" sz="2000" dirty="0" smtClean="0"/>
              <a:t>, </a:t>
            </a:r>
            <a:r>
              <a:rPr lang="et-EE" sz="2000" dirty="0" err="1" smtClean="0"/>
              <a:t>adaptations</a:t>
            </a:r>
            <a:r>
              <a:rPr lang="et-EE" sz="2000" dirty="0" smtClean="0"/>
              <a:t> and </a:t>
            </a:r>
            <a:r>
              <a:rPr lang="et-EE" sz="2000" dirty="0" err="1" smtClean="0"/>
              <a:t>production</a:t>
            </a:r>
            <a:r>
              <a:rPr lang="et-EE" sz="2000" dirty="0" smtClean="0"/>
              <a:t> </a:t>
            </a:r>
            <a:r>
              <a:rPr lang="et-EE" sz="2000" dirty="0" err="1" smtClean="0"/>
              <a:t>of</a:t>
            </a:r>
            <a:r>
              <a:rPr lang="et-EE" sz="2000" dirty="0" smtClean="0"/>
              <a:t> </a:t>
            </a:r>
            <a:r>
              <a:rPr lang="et-EE" sz="2000" dirty="0" err="1" smtClean="0"/>
              <a:t>materials</a:t>
            </a:r>
            <a:endParaRPr lang="et-EE" sz="2000" dirty="0" smtClean="0"/>
          </a:p>
          <a:p>
            <a:endParaRPr lang="et-EE" sz="2400" dirty="0" smtClean="0"/>
          </a:p>
        </p:txBody>
      </p:sp>
    </p:spTree>
    <p:extLst>
      <p:ext uri="{BB962C8B-B14F-4D97-AF65-F5344CB8AC3E}">
        <p14:creationId xmlns:p14="http://schemas.microsoft.com/office/powerpoint/2010/main" val="881083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noProof="0" dirty="0" smtClean="0"/>
              <a:t>Program delivery settings</a:t>
            </a:r>
            <a:endParaRPr lang="en-GB" noProof="0" dirty="0"/>
          </a:p>
        </p:txBody>
      </p:sp>
      <p:sp>
        <p:nvSpPr>
          <p:cNvPr id="3" name="Sisu kohatäide 2"/>
          <p:cNvSpPr>
            <a:spLocks noGrp="1"/>
          </p:cNvSpPr>
          <p:nvPr>
            <p:ph idx="1"/>
          </p:nvPr>
        </p:nvSpPr>
        <p:spPr/>
        <p:txBody>
          <a:bodyPr/>
          <a:lstStyle/>
          <a:p>
            <a:pPr marL="342900" indent="-342900">
              <a:spcBef>
                <a:spcPts val="600"/>
              </a:spcBef>
              <a:spcAft>
                <a:spcPts val="600"/>
              </a:spcAft>
              <a:buClr>
                <a:srgbClr val="C00000"/>
              </a:buClr>
              <a:buFont typeface="Wingdings" panose="05000000000000000000" pitchFamily="2" charset="2"/>
              <a:buChar char="§"/>
            </a:pPr>
            <a:r>
              <a:rPr lang="en-GB" sz="2000" dirty="0"/>
              <a:t>Local </a:t>
            </a:r>
            <a:r>
              <a:rPr lang="en-GB" sz="2000" dirty="0" smtClean="0"/>
              <a:t>Governments</a:t>
            </a:r>
            <a:r>
              <a:rPr lang="et-EE" sz="2000" dirty="0" smtClean="0"/>
              <a:t> (LG): </a:t>
            </a:r>
            <a:r>
              <a:rPr lang="en-US" sz="2000" dirty="0"/>
              <a:t>National Institute for Health </a:t>
            </a:r>
            <a:r>
              <a:rPr lang="en-US" sz="2000" dirty="0" err="1" smtClean="0"/>
              <a:t>Develpoment</a:t>
            </a:r>
            <a:r>
              <a:rPr lang="et-EE" sz="2000" dirty="0" smtClean="0"/>
              <a:t> </a:t>
            </a:r>
            <a:r>
              <a:rPr lang="et-EE" sz="2000" dirty="0" err="1" smtClean="0"/>
              <a:t>will</a:t>
            </a:r>
            <a:r>
              <a:rPr lang="et-EE" sz="2000" dirty="0" smtClean="0"/>
              <a:t> </a:t>
            </a:r>
            <a:r>
              <a:rPr lang="et-EE" sz="2000" dirty="0" err="1" smtClean="0"/>
              <a:t>sign</a:t>
            </a:r>
            <a:r>
              <a:rPr lang="et-EE" sz="2000" dirty="0" smtClean="0"/>
              <a:t> a </a:t>
            </a:r>
            <a:r>
              <a:rPr lang="et-EE" sz="2000" dirty="0" err="1"/>
              <a:t>cooperation</a:t>
            </a:r>
            <a:r>
              <a:rPr lang="et-EE" sz="2000" dirty="0"/>
              <a:t> </a:t>
            </a:r>
            <a:r>
              <a:rPr lang="et-EE" sz="2000" dirty="0" err="1" smtClean="0"/>
              <a:t>agreement</a:t>
            </a:r>
            <a:r>
              <a:rPr lang="et-EE" sz="2000" dirty="0" smtClean="0"/>
              <a:t> </a:t>
            </a:r>
            <a:r>
              <a:rPr lang="et-EE" sz="2000" dirty="0" err="1"/>
              <a:t>w</a:t>
            </a:r>
            <a:r>
              <a:rPr lang="et-EE" sz="2000" dirty="0" err="1" smtClean="0"/>
              <a:t>ith</a:t>
            </a:r>
            <a:r>
              <a:rPr lang="et-EE" sz="2000" dirty="0" smtClean="0"/>
              <a:t> LG </a:t>
            </a:r>
            <a:r>
              <a:rPr lang="et-EE" sz="2000" dirty="0" err="1" smtClean="0"/>
              <a:t>representitives</a:t>
            </a:r>
            <a:endParaRPr lang="et-EE" sz="2000" dirty="0" smtClean="0"/>
          </a:p>
          <a:p>
            <a:pPr marL="342900" indent="-342900">
              <a:spcBef>
                <a:spcPts val="600"/>
              </a:spcBef>
              <a:spcAft>
                <a:spcPts val="600"/>
              </a:spcAft>
              <a:buClr>
                <a:srgbClr val="C00000"/>
              </a:buClr>
              <a:buFont typeface="Wingdings" panose="05000000000000000000" pitchFamily="2" charset="2"/>
              <a:buChar char="§"/>
            </a:pPr>
            <a:r>
              <a:rPr lang="et-EE" sz="2000" noProof="0" dirty="0" smtClean="0"/>
              <a:t>LG </a:t>
            </a:r>
            <a:r>
              <a:rPr lang="et-EE" sz="2000" dirty="0" smtClean="0"/>
              <a:t>(</a:t>
            </a:r>
            <a:r>
              <a:rPr lang="et-EE" sz="2000" dirty="0" err="1" smtClean="0"/>
              <a:t>child</a:t>
            </a:r>
            <a:r>
              <a:rPr lang="et-EE" sz="2000" dirty="0" smtClean="0"/>
              <a:t> </a:t>
            </a:r>
            <a:r>
              <a:rPr lang="et-EE" sz="2000" dirty="0" err="1"/>
              <a:t>protection</a:t>
            </a:r>
            <a:r>
              <a:rPr lang="et-EE" sz="2000" dirty="0"/>
              <a:t> </a:t>
            </a:r>
            <a:r>
              <a:rPr lang="et-EE" sz="2000" dirty="0" err="1" smtClean="0"/>
              <a:t>specialists/health</a:t>
            </a:r>
            <a:r>
              <a:rPr lang="et-EE" sz="2000" dirty="0" smtClean="0"/>
              <a:t> </a:t>
            </a:r>
            <a:r>
              <a:rPr lang="et-EE" sz="2000" dirty="0" err="1"/>
              <a:t>promotion</a:t>
            </a:r>
            <a:r>
              <a:rPr lang="et-EE" sz="2000" dirty="0"/>
              <a:t> </a:t>
            </a:r>
            <a:r>
              <a:rPr lang="et-EE" sz="2000" dirty="0" err="1"/>
              <a:t>specialists</a:t>
            </a:r>
            <a:r>
              <a:rPr lang="et-EE" sz="2000" dirty="0" smtClean="0"/>
              <a:t>)</a:t>
            </a:r>
            <a:r>
              <a:rPr lang="et-EE" sz="2000" noProof="0" dirty="0" smtClean="0"/>
              <a:t> </a:t>
            </a:r>
            <a:r>
              <a:rPr lang="et-EE" sz="2000" noProof="0" dirty="0" err="1" smtClean="0"/>
              <a:t>will</a:t>
            </a:r>
            <a:r>
              <a:rPr lang="et-EE" sz="2000" noProof="0" dirty="0" smtClean="0"/>
              <a:t> </a:t>
            </a:r>
            <a:r>
              <a:rPr lang="et-EE" sz="2000" noProof="0" dirty="0" err="1" smtClean="0"/>
              <a:t>cooperate</a:t>
            </a:r>
            <a:r>
              <a:rPr lang="et-EE" sz="2000" noProof="0" dirty="0" smtClean="0"/>
              <a:t> </a:t>
            </a:r>
            <a:r>
              <a:rPr lang="et-EE" sz="2000" noProof="0" dirty="0" err="1" smtClean="0"/>
              <a:t>to</a:t>
            </a:r>
            <a:r>
              <a:rPr lang="et-EE" sz="2000" noProof="0" dirty="0" smtClean="0"/>
              <a:t> </a:t>
            </a:r>
            <a:r>
              <a:rPr lang="et-EE" sz="2000" noProof="0" dirty="0" err="1" smtClean="0"/>
              <a:t>reach</a:t>
            </a:r>
            <a:r>
              <a:rPr lang="et-EE" sz="2000" noProof="0" dirty="0" smtClean="0"/>
              <a:t> </a:t>
            </a:r>
            <a:r>
              <a:rPr lang="et-EE" sz="2000" noProof="0" dirty="0" err="1" smtClean="0"/>
              <a:t>parents</a:t>
            </a:r>
            <a:r>
              <a:rPr lang="et-EE" sz="2000" dirty="0" smtClean="0"/>
              <a:t>:</a:t>
            </a:r>
            <a:endParaRPr lang="et-EE" sz="2000" noProof="0" dirty="0" smtClean="0"/>
          </a:p>
          <a:p>
            <a:pPr>
              <a:spcBef>
                <a:spcPts val="600"/>
              </a:spcBef>
              <a:spcAft>
                <a:spcPts val="600"/>
              </a:spcAft>
              <a:buClr>
                <a:srgbClr val="C00000"/>
              </a:buClr>
            </a:pPr>
            <a:r>
              <a:rPr lang="en-US" sz="2000" noProof="0" dirty="0" smtClean="0"/>
              <a:t>    </a:t>
            </a:r>
            <a:r>
              <a:rPr lang="et-EE" sz="2000" noProof="0" dirty="0" smtClean="0"/>
              <a:t>-</a:t>
            </a:r>
            <a:r>
              <a:rPr lang="en-GB" sz="2000" noProof="0" dirty="0" smtClean="0"/>
              <a:t>Primary Grade Schools/preschools</a:t>
            </a:r>
          </a:p>
          <a:p>
            <a:pPr>
              <a:spcBef>
                <a:spcPts val="600"/>
              </a:spcBef>
              <a:spcAft>
                <a:spcPts val="600"/>
              </a:spcAft>
              <a:buClr>
                <a:srgbClr val="C00000"/>
              </a:buClr>
            </a:pPr>
            <a:r>
              <a:rPr lang="en-US" sz="2000" noProof="0" dirty="0" smtClean="0"/>
              <a:t>    </a:t>
            </a:r>
            <a:r>
              <a:rPr lang="et-EE" sz="2000" noProof="0" dirty="0" smtClean="0"/>
              <a:t>-</a:t>
            </a:r>
            <a:r>
              <a:rPr lang="en-GB" sz="2000" noProof="0" dirty="0" smtClean="0"/>
              <a:t>Community Health Centres</a:t>
            </a:r>
          </a:p>
          <a:p>
            <a:pPr>
              <a:spcBef>
                <a:spcPts val="600"/>
              </a:spcBef>
              <a:spcAft>
                <a:spcPts val="600"/>
              </a:spcAft>
              <a:buClr>
                <a:srgbClr val="C00000"/>
              </a:buClr>
            </a:pPr>
            <a:r>
              <a:rPr lang="en-US" sz="2000" noProof="0" dirty="0" smtClean="0"/>
              <a:t>    </a:t>
            </a:r>
            <a:r>
              <a:rPr lang="et-EE" sz="2000" noProof="0" dirty="0" smtClean="0"/>
              <a:t>-</a:t>
            </a:r>
            <a:r>
              <a:rPr lang="en-GB" sz="2000" noProof="0" dirty="0" smtClean="0"/>
              <a:t>Primary Care Practices</a:t>
            </a:r>
            <a:r>
              <a:rPr lang="et-EE" sz="2000" noProof="0" dirty="0" smtClean="0"/>
              <a:t> </a:t>
            </a:r>
          </a:p>
          <a:p>
            <a:pPr>
              <a:spcBef>
                <a:spcPts val="600"/>
              </a:spcBef>
              <a:spcAft>
                <a:spcPts val="600"/>
              </a:spcAft>
              <a:buClr>
                <a:srgbClr val="C00000"/>
              </a:buClr>
            </a:pPr>
            <a:r>
              <a:rPr lang="en-US" sz="2000" noProof="0" dirty="0" smtClean="0"/>
              <a:t>    </a:t>
            </a:r>
            <a:r>
              <a:rPr lang="et-EE" sz="2000" noProof="0" dirty="0" smtClean="0"/>
              <a:t>-</a:t>
            </a:r>
            <a:r>
              <a:rPr lang="et-EE" sz="2000" noProof="0" dirty="0" err="1" smtClean="0"/>
              <a:t>Rehabilitation</a:t>
            </a:r>
            <a:r>
              <a:rPr lang="et-EE" sz="2000" noProof="0" dirty="0" smtClean="0"/>
              <a:t> </a:t>
            </a:r>
            <a:r>
              <a:rPr lang="et-EE" sz="2000" noProof="0" dirty="0" err="1" smtClean="0"/>
              <a:t>Centres</a:t>
            </a:r>
            <a:endParaRPr lang="en-GB" sz="2000" noProof="0" dirty="0"/>
          </a:p>
        </p:txBody>
      </p:sp>
    </p:spTree>
    <p:extLst>
      <p:ext uri="{BB962C8B-B14F-4D97-AF65-F5344CB8AC3E}">
        <p14:creationId xmlns:p14="http://schemas.microsoft.com/office/powerpoint/2010/main" val="3803761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Program</a:t>
            </a:r>
            <a:r>
              <a:rPr lang="et-EE" dirty="0" smtClean="0"/>
              <a:t> </a:t>
            </a:r>
            <a:r>
              <a:rPr lang="et-EE" dirty="0" err="1" smtClean="0"/>
              <a:t>delivery</a:t>
            </a:r>
            <a:r>
              <a:rPr lang="et-EE" dirty="0" smtClean="0"/>
              <a:t> </a:t>
            </a:r>
            <a:r>
              <a:rPr lang="et-EE" dirty="0" err="1" smtClean="0"/>
              <a:t>settings</a:t>
            </a:r>
            <a:endParaRPr lang="et-EE" dirty="0"/>
          </a:p>
        </p:txBody>
      </p:sp>
      <p:sp>
        <p:nvSpPr>
          <p:cNvPr id="3" name="Sisu kohatäide 2"/>
          <p:cNvSpPr>
            <a:spLocks noGrp="1"/>
          </p:cNvSpPr>
          <p:nvPr>
            <p:ph idx="1"/>
          </p:nvPr>
        </p:nvSpPr>
        <p:spPr>
          <a:xfrm>
            <a:off x="457200" y="2920113"/>
            <a:ext cx="8229600" cy="3916363"/>
          </a:xfrm>
        </p:spPr>
        <p:txBody>
          <a:bodyPr/>
          <a:lstStyle/>
          <a:p>
            <a:pPr marL="342900" indent="-342900">
              <a:buClr>
                <a:srgbClr val="C00000"/>
              </a:buClr>
              <a:buFont typeface="Wingdings" panose="05000000000000000000" pitchFamily="2" charset="2"/>
              <a:buChar char="§"/>
            </a:pPr>
            <a:r>
              <a:rPr lang="et-EE" sz="2000" dirty="0" err="1" smtClean="0"/>
              <a:t>One</a:t>
            </a:r>
            <a:r>
              <a:rPr lang="et-EE" sz="2000" dirty="0" smtClean="0"/>
              <a:t> </a:t>
            </a:r>
            <a:r>
              <a:rPr lang="et-EE" sz="2000" dirty="0" err="1" smtClean="0"/>
              <a:t>parent</a:t>
            </a:r>
            <a:r>
              <a:rPr lang="et-EE" sz="2000" dirty="0" smtClean="0"/>
              <a:t> </a:t>
            </a:r>
            <a:r>
              <a:rPr lang="et-EE" sz="2000" dirty="0" err="1" smtClean="0"/>
              <a:t>group</a:t>
            </a:r>
            <a:r>
              <a:rPr lang="et-EE" sz="2000" dirty="0" smtClean="0"/>
              <a:t> </a:t>
            </a:r>
            <a:r>
              <a:rPr lang="et-EE" sz="2000" dirty="0" err="1" smtClean="0"/>
              <a:t>consists</a:t>
            </a:r>
            <a:r>
              <a:rPr lang="et-EE" sz="2000" dirty="0" smtClean="0"/>
              <a:t> </a:t>
            </a:r>
            <a:r>
              <a:rPr lang="et-EE" sz="2000" dirty="0" err="1" smtClean="0"/>
              <a:t>of</a:t>
            </a:r>
            <a:r>
              <a:rPr lang="et-EE" sz="2000" dirty="0" smtClean="0"/>
              <a:t> 14 </a:t>
            </a:r>
            <a:r>
              <a:rPr lang="et-EE" sz="2000" dirty="0" err="1" smtClean="0"/>
              <a:t>parents</a:t>
            </a:r>
            <a:r>
              <a:rPr lang="et-EE" sz="2000" dirty="0" smtClean="0"/>
              <a:t>, </a:t>
            </a:r>
            <a:r>
              <a:rPr lang="et-EE" sz="2000" dirty="0" err="1" smtClean="0"/>
              <a:t>preferably</a:t>
            </a:r>
            <a:r>
              <a:rPr lang="et-EE" sz="2000" dirty="0" smtClean="0"/>
              <a:t> </a:t>
            </a:r>
            <a:r>
              <a:rPr lang="et-EE" sz="2000" dirty="0" err="1" smtClean="0"/>
              <a:t>both</a:t>
            </a:r>
            <a:r>
              <a:rPr lang="et-EE" sz="2000" dirty="0" smtClean="0"/>
              <a:t> </a:t>
            </a:r>
            <a:r>
              <a:rPr lang="et-EE" sz="2000" dirty="0" err="1" smtClean="0"/>
              <a:t>parents</a:t>
            </a:r>
            <a:r>
              <a:rPr lang="et-EE" sz="2000" dirty="0" smtClean="0"/>
              <a:t> </a:t>
            </a:r>
            <a:r>
              <a:rPr lang="et-EE" sz="2000" dirty="0" err="1" smtClean="0"/>
              <a:t>or</a:t>
            </a:r>
            <a:r>
              <a:rPr lang="et-EE" sz="2000" dirty="0" smtClean="0"/>
              <a:t> </a:t>
            </a:r>
            <a:r>
              <a:rPr lang="et-EE" sz="2000" dirty="0" err="1" smtClean="0"/>
              <a:t>caregivers</a:t>
            </a:r>
            <a:endParaRPr lang="et-EE" sz="2000" dirty="0" smtClean="0"/>
          </a:p>
          <a:p>
            <a:pPr>
              <a:buClr>
                <a:srgbClr val="C00000"/>
              </a:buClr>
            </a:pPr>
            <a:endParaRPr lang="et-EE" sz="2000" dirty="0"/>
          </a:p>
          <a:p>
            <a:pPr marL="342900" indent="-342900">
              <a:buClr>
                <a:srgbClr val="C00000"/>
              </a:buClr>
              <a:buFont typeface="Wingdings" panose="05000000000000000000" pitchFamily="2" charset="2"/>
              <a:buChar char="§"/>
            </a:pPr>
            <a:r>
              <a:rPr lang="et-EE" sz="2000" dirty="0" err="1" smtClean="0"/>
              <a:t>Two</a:t>
            </a:r>
            <a:r>
              <a:rPr lang="et-EE" sz="2000" dirty="0" smtClean="0"/>
              <a:t> </a:t>
            </a:r>
            <a:r>
              <a:rPr lang="et-EE" sz="2000" dirty="0" err="1" smtClean="0"/>
              <a:t>group</a:t>
            </a:r>
            <a:r>
              <a:rPr lang="et-EE" sz="2000" dirty="0" smtClean="0"/>
              <a:t> </a:t>
            </a:r>
            <a:r>
              <a:rPr lang="et-EE" sz="2000" dirty="0" err="1" smtClean="0"/>
              <a:t>leaders</a:t>
            </a:r>
            <a:r>
              <a:rPr lang="et-EE" sz="2000" dirty="0" smtClean="0"/>
              <a:t> are </a:t>
            </a:r>
            <a:r>
              <a:rPr lang="et-EE" sz="2000" dirty="0" err="1" smtClean="0"/>
              <a:t>leading</a:t>
            </a:r>
            <a:r>
              <a:rPr lang="et-EE" sz="2000" dirty="0" smtClean="0"/>
              <a:t> </a:t>
            </a:r>
            <a:r>
              <a:rPr lang="et-EE" sz="2000" dirty="0"/>
              <a:t>a</a:t>
            </a:r>
            <a:r>
              <a:rPr lang="et-EE" sz="2000" dirty="0" smtClean="0"/>
              <a:t> </a:t>
            </a:r>
            <a:r>
              <a:rPr lang="et-EE" sz="2000" dirty="0" err="1" smtClean="0"/>
              <a:t>group</a:t>
            </a:r>
            <a:r>
              <a:rPr lang="et-EE" sz="2000" dirty="0" smtClean="0"/>
              <a:t> </a:t>
            </a:r>
          </a:p>
          <a:p>
            <a:pPr marL="342900" indent="-342900">
              <a:buClr>
                <a:srgbClr val="C00000"/>
              </a:buClr>
              <a:buFont typeface="Wingdings" panose="05000000000000000000" pitchFamily="2" charset="2"/>
              <a:buChar char="§"/>
            </a:pPr>
            <a:endParaRPr lang="et-EE" sz="2000" dirty="0"/>
          </a:p>
          <a:p>
            <a:pPr marL="342900" indent="-342900">
              <a:buClr>
                <a:srgbClr val="C00000"/>
              </a:buClr>
              <a:buFont typeface="Wingdings" panose="05000000000000000000" pitchFamily="2" charset="2"/>
              <a:buChar char="§"/>
            </a:pPr>
            <a:r>
              <a:rPr lang="et-EE" sz="2000" dirty="0" err="1" smtClean="0"/>
              <a:t>From</a:t>
            </a:r>
            <a:r>
              <a:rPr lang="et-EE" sz="2000" dirty="0" smtClean="0"/>
              <a:t> </a:t>
            </a:r>
            <a:r>
              <a:rPr lang="en-US" sz="2000" dirty="0" smtClean="0"/>
              <a:t>November 2014 </a:t>
            </a:r>
            <a:r>
              <a:rPr lang="et-EE" sz="2000" dirty="0" err="1" smtClean="0"/>
              <a:t>to</a:t>
            </a:r>
            <a:r>
              <a:rPr lang="en-US" sz="2000" dirty="0" smtClean="0"/>
              <a:t> </a:t>
            </a:r>
            <a:r>
              <a:rPr lang="et-EE" sz="2000" dirty="0" err="1"/>
              <a:t>A</a:t>
            </a:r>
            <a:r>
              <a:rPr lang="en-US" sz="2000" dirty="0" err="1" smtClean="0"/>
              <a:t>pril</a:t>
            </a:r>
            <a:r>
              <a:rPr lang="en-US" sz="2000" dirty="0" smtClean="0"/>
              <a:t> 2016 </a:t>
            </a:r>
            <a:r>
              <a:rPr lang="et-EE" sz="2000" dirty="0" err="1" smtClean="0"/>
              <a:t>we</a:t>
            </a:r>
            <a:r>
              <a:rPr lang="en-US" sz="2000" dirty="0" smtClean="0"/>
              <a:t> plan to reach 18 </a:t>
            </a:r>
            <a:r>
              <a:rPr lang="et-EE" sz="2000" dirty="0" err="1"/>
              <a:t>R</a:t>
            </a:r>
            <a:r>
              <a:rPr lang="en-US" sz="2000" dirty="0" err="1" smtClean="0"/>
              <a:t>ussian</a:t>
            </a:r>
            <a:r>
              <a:rPr lang="en-US" sz="2000" dirty="0" smtClean="0"/>
              <a:t> speaking parent groups and 12 </a:t>
            </a:r>
            <a:r>
              <a:rPr lang="et-EE" sz="2000" dirty="0" err="1"/>
              <a:t>E</a:t>
            </a:r>
            <a:r>
              <a:rPr lang="en-US" sz="2000" dirty="0" err="1" smtClean="0"/>
              <a:t>stonian</a:t>
            </a:r>
            <a:r>
              <a:rPr lang="en-US" sz="2000" dirty="0" smtClean="0"/>
              <a:t> speaking parent groups</a:t>
            </a:r>
            <a:endParaRPr lang="et-EE" sz="2000" dirty="0" smtClean="0"/>
          </a:p>
          <a:p>
            <a:pPr marL="342900" indent="-342900">
              <a:buClr>
                <a:srgbClr val="C00000"/>
              </a:buClr>
              <a:buFont typeface="Wingdings" panose="05000000000000000000" pitchFamily="2" charset="2"/>
              <a:buChar char="§"/>
            </a:pPr>
            <a:endParaRPr lang="et-EE" sz="2000" dirty="0"/>
          </a:p>
          <a:p>
            <a:pPr marL="342900" indent="-342900">
              <a:buClr>
                <a:srgbClr val="C00000"/>
              </a:buClr>
              <a:buFont typeface="Wingdings" panose="05000000000000000000" pitchFamily="2" charset="2"/>
              <a:buChar char="§"/>
            </a:pPr>
            <a:r>
              <a:rPr lang="et-EE" sz="2000" dirty="0" err="1" smtClean="0"/>
              <a:t>Expected</a:t>
            </a:r>
            <a:r>
              <a:rPr lang="et-EE" sz="2000" dirty="0" smtClean="0"/>
              <a:t> number of </a:t>
            </a:r>
            <a:r>
              <a:rPr lang="et-EE" sz="2000" dirty="0" err="1" smtClean="0"/>
              <a:t>parents</a:t>
            </a:r>
            <a:r>
              <a:rPr lang="et-EE" sz="2000" dirty="0" smtClean="0"/>
              <a:t> </a:t>
            </a:r>
            <a:r>
              <a:rPr lang="et-EE" sz="2000" dirty="0" err="1" smtClean="0"/>
              <a:t>in</a:t>
            </a:r>
            <a:r>
              <a:rPr lang="et-EE" sz="2000" dirty="0" smtClean="0"/>
              <a:t> </a:t>
            </a:r>
            <a:r>
              <a:rPr lang="et-EE" sz="2000" dirty="0" err="1" smtClean="0"/>
              <a:t>the</a:t>
            </a:r>
            <a:r>
              <a:rPr lang="et-EE" sz="2000" dirty="0" smtClean="0"/>
              <a:t> </a:t>
            </a:r>
            <a:r>
              <a:rPr lang="et-EE" sz="2000" dirty="0" err="1" smtClean="0"/>
              <a:t>pilot</a:t>
            </a:r>
            <a:r>
              <a:rPr lang="et-EE" sz="2000" dirty="0" smtClean="0"/>
              <a:t>: </a:t>
            </a:r>
            <a:r>
              <a:rPr lang="en-US" sz="2000" dirty="0" smtClean="0"/>
              <a:t>420 parents </a:t>
            </a:r>
            <a:r>
              <a:rPr lang="et-EE" sz="2000" dirty="0" smtClean="0"/>
              <a:t>(</a:t>
            </a:r>
            <a:r>
              <a:rPr lang="en-US" sz="2000" dirty="0" smtClean="0"/>
              <a:t>210 families</a:t>
            </a:r>
            <a:r>
              <a:rPr lang="et-EE" sz="2000" dirty="0" smtClean="0"/>
              <a:t>)</a:t>
            </a:r>
            <a:r>
              <a:rPr lang="en-US" sz="2000" dirty="0" smtClean="0"/>
              <a:t> </a:t>
            </a:r>
          </a:p>
          <a:p>
            <a:endParaRPr lang="et-EE" sz="2000" dirty="0"/>
          </a:p>
        </p:txBody>
      </p:sp>
    </p:spTree>
    <p:extLst>
      <p:ext uri="{BB962C8B-B14F-4D97-AF65-F5344CB8AC3E}">
        <p14:creationId xmlns:p14="http://schemas.microsoft.com/office/powerpoint/2010/main" val="3613869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GB" noProof="0" dirty="0" smtClean="0"/>
              <a:t>Timeframe</a:t>
            </a:r>
            <a:endParaRPr lang="en-GB" noProof="0" dirty="0"/>
          </a:p>
        </p:txBody>
      </p:sp>
      <p:sp>
        <p:nvSpPr>
          <p:cNvPr id="3" name="Sisu kohatäide 2"/>
          <p:cNvSpPr>
            <a:spLocks noGrp="1"/>
          </p:cNvSpPr>
          <p:nvPr>
            <p:ph idx="1"/>
          </p:nvPr>
        </p:nvSpPr>
        <p:spPr>
          <a:xfrm>
            <a:off x="457200" y="2457450"/>
            <a:ext cx="8229600" cy="4208045"/>
          </a:xfrm>
        </p:spPr>
        <p:txBody>
          <a:bodyPr/>
          <a:lstStyle/>
          <a:p>
            <a:pPr>
              <a:spcBef>
                <a:spcPts val="600"/>
              </a:spcBef>
              <a:spcAft>
                <a:spcPts val="600"/>
              </a:spcAft>
              <a:buClr>
                <a:srgbClr val="C00000"/>
              </a:buClr>
            </a:pPr>
            <a:r>
              <a:rPr lang="en-GB" sz="2000" noProof="0" dirty="0" smtClean="0"/>
              <a:t>The pilot has to be </a:t>
            </a:r>
            <a:r>
              <a:rPr lang="et-EE" sz="2000" noProof="0" dirty="0" err="1" smtClean="0"/>
              <a:t>implemented</a:t>
            </a:r>
            <a:r>
              <a:rPr lang="en-GB" sz="2000" noProof="0" dirty="0" smtClean="0"/>
              <a:t> and</a:t>
            </a:r>
            <a:r>
              <a:rPr lang="et-EE" sz="2000" noProof="0" dirty="0" smtClean="0"/>
              <a:t> </a:t>
            </a:r>
            <a:r>
              <a:rPr lang="et-EE" sz="2000" noProof="0" dirty="0" err="1" smtClean="0"/>
              <a:t>evaluated</a:t>
            </a:r>
            <a:r>
              <a:rPr lang="en-GB" sz="2000" noProof="0" dirty="0" smtClean="0"/>
              <a:t> by </a:t>
            </a:r>
            <a:r>
              <a:rPr lang="et-EE" sz="2000" noProof="0" dirty="0" err="1" smtClean="0"/>
              <a:t>April</a:t>
            </a:r>
            <a:r>
              <a:rPr lang="et-EE" sz="2000" noProof="0" dirty="0" smtClean="0"/>
              <a:t> </a:t>
            </a:r>
            <a:r>
              <a:rPr lang="en-GB" sz="2000" noProof="0" dirty="0" smtClean="0"/>
              <a:t>2016 </a:t>
            </a:r>
          </a:p>
          <a:p>
            <a:pPr marL="457200" indent="-457200">
              <a:spcBef>
                <a:spcPts val="600"/>
              </a:spcBef>
              <a:spcAft>
                <a:spcPts val="600"/>
              </a:spcAft>
              <a:buClr>
                <a:srgbClr val="C00000"/>
              </a:buClr>
              <a:buFont typeface="Wingdings" panose="05000000000000000000" pitchFamily="2" charset="2"/>
              <a:buChar char="§"/>
            </a:pPr>
            <a:r>
              <a:rPr lang="en-GB" sz="2000" noProof="0" dirty="0" smtClean="0"/>
              <a:t>Training local </a:t>
            </a:r>
            <a:r>
              <a:rPr lang="et-EE" sz="2000" dirty="0" err="1" smtClean="0"/>
              <a:t>groupleaders</a:t>
            </a:r>
            <a:r>
              <a:rPr lang="et-EE" sz="2000" noProof="0" dirty="0" smtClean="0"/>
              <a:t> (15</a:t>
            </a:r>
            <a:r>
              <a:rPr lang="en-US" sz="2000" noProof="0" dirty="0" smtClean="0"/>
              <a:t> of</a:t>
            </a:r>
            <a:r>
              <a:rPr lang="et-EE" sz="2000" noProof="0" dirty="0" smtClean="0"/>
              <a:t> </a:t>
            </a:r>
            <a:r>
              <a:rPr lang="et-EE" sz="2000" noProof="0" dirty="0" err="1" smtClean="0"/>
              <a:t>Russian</a:t>
            </a:r>
            <a:r>
              <a:rPr lang="et-EE" sz="2000" noProof="0" dirty="0" smtClean="0"/>
              <a:t> </a:t>
            </a:r>
            <a:r>
              <a:rPr lang="et-EE" sz="2000" noProof="0" dirty="0" err="1" smtClean="0"/>
              <a:t>speaking</a:t>
            </a:r>
            <a:r>
              <a:rPr lang="et-EE" sz="2000" noProof="0" dirty="0" smtClean="0"/>
              <a:t> </a:t>
            </a:r>
            <a:r>
              <a:rPr lang="et-EE" sz="2000" noProof="0" dirty="0" err="1" smtClean="0"/>
              <a:t>groupleaders</a:t>
            </a:r>
            <a:r>
              <a:rPr lang="et-EE" sz="2000" noProof="0" dirty="0" smtClean="0"/>
              <a:t> </a:t>
            </a:r>
            <a:r>
              <a:rPr lang="et-EE" sz="2000" noProof="0" dirty="0" err="1" smtClean="0"/>
              <a:t>did</a:t>
            </a:r>
            <a:r>
              <a:rPr lang="et-EE" sz="2000" noProof="0" dirty="0" smtClean="0"/>
              <a:t> </a:t>
            </a:r>
            <a:r>
              <a:rPr lang="et-EE" sz="2000" noProof="0" dirty="0" err="1" smtClean="0"/>
              <a:t>recive</a:t>
            </a:r>
            <a:r>
              <a:rPr lang="et-EE" sz="2000" dirty="0"/>
              <a:t> </a:t>
            </a:r>
            <a:r>
              <a:rPr lang="et-EE" sz="2000" dirty="0" smtClean="0"/>
              <a:t>IY </a:t>
            </a:r>
            <a:r>
              <a:rPr lang="et-EE" sz="2000" dirty="0" err="1" smtClean="0"/>
              <a:t>group</a:t>
            </a:r>
            <a:r>
              <a:rPr lang="et-EE" sz="2000" dirty="0" smtClean="0"/>
              <a:t> </a:t>
            </a:r>
            <a:r>
              <a:rPr lang="et-EE" sz="2000" dirty="0" err="1" smtClean="0"/>
              <a:t>leader</a:t>
            </a:r>
            <a:r>
              <a:rPr lang="et-EE" sz="2000" noProof="0" dirty="0" smtClean="0"/>
              <a:t> </a:t>
            </a:r>
            <a:r>
              <a:rPr lang="et-EE" sz="2000" noProof="0" dirty="0" err="1" smtClean="0"/>
              <a:t>training</a:t>
            </a:r>
            <a:r>
              <a:rPr lang="et-EE" sz="2000" noProof="0" dirty="0" smtClean="0"/>
              <a:t> </a:t>
            </a:r>
            <a:r>
              <a:rPr lang="en-US" sz="2000" noProof="0" dirty="0" smtClean="0"/>
              <a:t>in</a:t>
            </a:r>
            <a:r>
              <a:rPr lang="et-EE" sz="2000" noProof="0" dirty="0" smtClean="0"/>
              <a:t> </a:t>
            </a:r>
            <a:r>
              <a:rPr lang="et-EE" sz="2000" noProof="0" dirty="0" err="1" smtClean="0"/>
              <a:t>beginning</a:t>
            </a:r>
            <a:r>
              <a:rPr lang="et-EE" sz="2000" noProof="0" dirty="0" smtClean="0"/>
              <a:t> </a:t>
            </a:r>
            <a:r>
              <a:rPr lang="en-US" sz="2000" dirty="0" smtClean="0"/>
              <a:t>o</a:t>
            </a:r>
            <a:r>
              <a:rPr lang="et-EE" sz="2000" dirty="0" smtClean="0"/>
              <a:t>f</a:t>
            </a:r>
            <a:r>
              <a:rPr lang="et-EE" sz="2000" noProof="0" dirty="0" smtClean="0"/>
              <a:t> </a:t>
            </a:r>
            <a:r>
              <a:rPr lang="et-EE" sz="2000" noProof="0" dirty="0" err="1" smtClean="0"/>
              <a:t>October</a:t>
            </a:r>
            <a:r>
              <a:rPr lang="et-EE" sz="2000" dirty="0"/>
              <a:t>)</a:t>
            </a:r>
            <a:endParaRPr lang="en-GB" sz="2000" noProof="0" dirty="0" smtClean="0"/>
          </a:p>
          <a:p>
            <a:pPr marL="457200" indent="-457200">
              <a:spcBef>
                <a:spcPts val="600"/>
              </a:spcBef>
              <a:spcAft>
                <a:spcPts val="600"/>
              </a:spcAft>
              <a:buClr>
                <a:srgbClr val="C00000"/>
              </a:buClr>
              <a:buFont typeface="Wingdings" panose="05000000000000000000" pitchFamily="2" charset="2"/>
              <a:buChar char="§"/>
            </a:pPr>
            <a:r>
              <a:rPr lang="en-GB" sz="2000" noProof="0" dirty="0" smtClean="0"/>
              <a:t>Pre and post assessments </a:t>
            </a:r>
            <a:r>
              <a:rPr lang="et-EE" sz="2000" noProof="0" dirty="0" smtClean="0"/>
              <a:t> </a:t>
            </a:r>
            <a:r>
              <a:rPr lang="et-EE" sz="2000" noProof="0" dirty="0" err="1" smtClean="0"/>
              <a:t>during</a:t>
            </a:r>
            <a:r>
              <a:rPr lang="et-EE" sz="2000" noProof="0" dirty="0" smtClean="0"/>
              <a:t> </a:t>
            </a:r>
            <a:r>
              <a:rPr lang="et-EE" sz="2000" noProof="0" dirty="0" err="1" smtClean="0"/>
              <a:t>the</a:t>
            </a:r>
            <a:r>
              <a:rPr lang="et-EE" sz="2000" noProof="0" dirty="0" smtClean="0"/>
              <a:t> </a:t>
            </a:r>
            <a:r>
              <a:rPr lang="et-EE" sz="2000" noProof="0" dirty="0" err="1" smtClean="0"/>
              <a:t>pilot</a:t>
            </a:r>
            <a:r>
              <a:rPr lang="et-EE" sz="2000" noProof="0" dirty="0" smtClean="0"/>
              <a:t> </a:t>
            </a:r>
            <a:r>
              <a:rPr lang="et-EE" sz="2000" noProof="0" dirty="0" err="1" smtClean="0"/>
              <a:t>period</a:t>
            </a:r>
            <a:r>
              <a:rPr lang="et-EE" sz="2000" noProof="0" dirty="0" smtClean="0"/>
              <a:t> </a:t>
            </a:r>
            <a:r>
              <a:rPr lang="en-GB" sz="2000" noProof="0" dirty="0" smtClean="0"/>
              <a:t>(standardized </a:t>
            </a:r>
            <a:r>
              <a:rPr lang="et-EE" sz="2000" dirty="0" err="1" smtClean="0"/>
              <a:t>assessment</a:t>
            </a:r>
            <a:r>
              <a:rPr lang="et-EE" sz="2000" dirty="0" smtClean="0"/>
              <a:t> </a:t>
            </a:r>
            <a:r>
              <a:rPr lang="et-EE" sz="2000" dirty="0" err="1" smtClean="0"/>
              <a:t>tools</a:t>
            </a:r>
            <a:r>
              <a:rPr lang="en-GB" sz="2000" noProof="0" dirty="0" smtClean="0"/>
              <a:t>)</a:t>
            </a:r>
            <a:endParaRPr lang="et-EE" sz="2000" noProof="0" dirty="0" smtClean="0"/>
          </a:p>
          <a:p>
            <a:pPr marL="457200" indent="-457200">
              <a:spcBef>
                <a:spcPts val="600"/>
              </a:spcBef>
              <a:spcAft>
                <a:spcPts val="600"/>
              </a:spcAft>
              <a:buClr>
                <a:srgbClr val="C00000"/>
              </a:buClr>
              <a:buFont typeface="Wingdings" panose="05000000000000000000" pitchFamily="2" charset="2"/>
              <a:buChar char="§"/>
            </a:pPr>
            <a:r>
              <a:rPr lang="en-GB" sz="2000" noProof="0" dirty="0" smtClean="0"/>
              <a:t>Russian speaking parents pilot</a:t>
            </a:r>
            <a:r>
              <a:rPr lang="et-EE" sz="2000" noProof="0" dirty="0" smtClean="0"/>
              <a:t> </a:t>
            </a:r>
            <a:r>
              <a:rPr lang="et-EE" sz="2000" noProof="0" dirty="0" err="1" smtClean="0"/>
              <a:t>starts</a:t>
            </a:r>
            <a:r>
              <a:rPr lang="et-EE" sz="2000" noProof="0" dirty="0" smtClean="0"/>
              <a:t> </a:t>
            </a:r>
            <a:r>
              <a:rPr lang="et-EE" sz="2000" noProof="0" dirty="0" err="1" smtClean="0"/>
              <a:t>in</a:t>
            </a:r>
            <a:r>
              <a:rPr lang="et-EE" sz="2000" noProof="0" dirty="0" smtClean="0"/>
              <a:t> November 2014</a:t>
            </a:r>
            <a:endParaRPr lang="en-US" sz="2000" noProof="0" dirty="0" smtClean="0"/>
          </a:p>
          <a:p>
            <a:pPr marL="457200" indent="-457200">
              <a:spcBef>
                <a:spcPts val="600"/>
              </a:spcBef>
              <a:spcAft>
                <a:spcPts val="600"/>
              </a:spcAft>
              <a:buClr>
                <a:srgbClr val="C00000"/>
              </a:buClr>
              <a:buFont typeface="Wingdings" panose="05000000000000000000" pitchFamily="2" charset="2"/>
              <a:buChar char="§"/>
            </a:pPr>
            <a:r>
              <a:rPr lang="en-GB" sz="2000" dirty="0"/>
              <a:t>Translating </a:t>
            </a:r>
            <a:r>
              <a:rPr lang="en-GB" sz="2000" dirty="0" smtClean="0"/>
              <a:t>Preschool Basic Parent program to Estonian and Advance Parent program to Estonian and Russian</a:t>
            </a:r>
            <a:endParaRPr lang="en-GB" sz="2000" noProof="0" dirty="0" smtClean="0"/>
          </a:p>
          <a:p>
            <a:pPr marL="457200" indent="-457200">
              <a:spcBef>
                <a:spcPts val="600"/>
              </a:spcBef>
              <a:spcAft>
                <a:spcPts val="600"/>
              </a:spcAft>
              <a:buFont typeface="Arial" panose="020B0604020202020204" pitchFamily="34" charset="0"/>
              <a:buChar char="•"/>
            </a:pPr>
            <a:endParaRPr lang="en-GB" sz="2000" noProof="0" dirty="0" smtClean="0"/>
          </a:p>
          <a:p>
            <a:pPr marL="457200" indent="-457200">
              <a:spcBef>
                <a:spcPts val="600"/>
              </a:spcBef>
              <a:spcAft>
                <a:spcPts val="600"/>
              </a:spcAft>
              <a:buFont typeface="Arial" panose="020B0604020202020204" pitchFamily="34" charset="0"/>
              <a:buChar char="•"/>
            </a:pPr>
            <a:endParaRPr lang="en-GB" sz="2000" noProof="0" dirty="0" smtClean="0"/>
          </a:p>
          <a:p>
            <a:pPr marL="457200" indent="-457200">
              <a:spcBef>
                <a:spcPts val="600"/>
              </a:spcBef>
              <a:spcAft>
                <a:spcPts val="600"/>
              </a:spcAft>
              <a:buFont typeface="Arial" panose="020B0604020202020204" pitchFamily="34" charset="0"/>
              <a:buChar char="•"/>
            </a:pPr>
            <a:endParaRPr lang="en-GB" sz="2000" noProof="0" dirty="0"/>
          </a:p>
        </p:txBody>
      </p:sp>
    </p:spTree>
    <p:extLst>
      <p:ext uri="{BB962C8B-B14F-4D97-AF65-F5344CB8AC3E}">
        <p14:creationId xmlns:p14="http://schemas.microsoft.com/office/powerpoint/2010/main" val="2621206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n-US" dirty="0" smtClean="0"/>
              <a:t>Timeframe</a:t>
            </a:r>
            <a:endParaRPr lang="et-EE" dirty="0"/>
          </a:p>
        </p:txBody>
      </p:sp>
      <p:sp>
        <p:nvSpPr>
          <p:cNvPr id="3" name="Sisu kohatäide 2"/>
          <p:cNvSpPr>
            <a:spLocks noGrp="1"/>
          </p:cNvSpPr>
          <p:nvPr>
            <p:ph idx="1"/>
          </p:nvPr>
        </p:nvSpPr>
        <p:spPr>
          <a:xfrm>
            <a:off x="552203" y="2941637"/>
            <a:ext cx="8229600" cy="3916363"/>
          </a:xfrm>
        </p:spPr>
        <p:txBody>
          <a:bodyPr/>
          <a:lstStyle/>
          <a:p>
            <a:pPr marL="342900" indent="-342900">
              <a:buClr>
                <a:srgbClr val="C00000"/>
              </a:buClr>
              <a:buFont typeface="Wingdings" panose="05000000000000000000" pitchFamily="2" charset="2"/>
              <a:buChar char="§"/>
            </a:pPr>
            <a:r>
              <a:rPr lang="en-US" sz="2000" dirty="0" smtClean="0"/>
              <a:t>Estonian </a:t>
            </a:r>
            <a:r>
              <a:rPr lang="et-EE" sz="2000" dirty="0" err="1" smtClean="0"/>
              <a:t>speaking</a:t>
            </a:r>
            <a:r>
              <a:rPr lang="et-EE" sz="2000" dirty="0" smtClean="0"/>
              <a:t> </a:t>
            </a:r>
            <a:r>
              <a:rPr lang="en-US" sz="2000" dirty="0" smtClean="0"/>
              <a:t>group leaders training will take place September 2015</a:t>
            </a:r>
          </a:p>
          <a:p>
            <a:pPr marL="457200" indent="-457200">
              <a:spcBef>
                <a:spcPts val="600"/>
              </a:spcBef>
              <a:spcAft>
                <a:spcPts val="600"/>
              </a:spcAft>
              <a:buClr>
                <a:srgbClr val="C00000"/>
              </a:buClr>
              <a:buFont typeface="Wingdings" panose="05000000000000000000" pitchFamily="2" charset="2"/>
              <a:buChar char="§"/>
            </a:pPr>
            <a:r>
              <a:rPr lang="en-GB" sz="2000" dirty="0"/>
              <a:t>Estonian speaking parents </a:t>
            </a:r>
            <a:r>
              <a:rPr lang="en-GB" sz="2000" dirty="0" smtClean="0"/>
              <a:t>pilot</a:t>
            </a:r>
            <a:r>
              <a:rPr lang="et-EE" sz="2000" dirty="0" smtClean="0"/>
              <a:t> </a:t>
            </a:r>
            <a:r>
              <a:rPr lang="et-EE" sz="2000" dirty="0" err="1"/>
              <a:t>starts</a:t>
            </a:r>
            <a:r>
              <a:rPr lang="et-EE" sz="2000" dirty="0"/>
              <a:t> </a:t>
            </a:r>
            <a:r>
              <a:rPr lang="et-EE" sz="2000" dirty="0" err="1" smtClean="0"/>
              <a:t>in</a:t>
            </a:r>
            <a:r>
              <a:rPr lang="et-EE" sz="2000" dirty="0" smtClean="0"/>
              <a:t> </a:t>
            </a:r>
            <a:r>
              <a:rPr lang="et-EE" sz="2000" dirty="0" err="1"/>
              <a:t>October</a:t>
            </a:r>
            <a:r>
              <a:rPr lang="et-EE" sz="2000" dirty="0"/>
              <a:t> </a:t>
            </a:r>
            <a:r>
              <a:rPr lang="et-EE" sz="2000" dirty="0" smtClean="0"/>
              <a:t>2015 </a:t>
            </a:r>
            <a:endParaRPr lang="en-US" sz="2000" dirty="0" smtClean="0"/>
          </a:p>
          <a:p>
            <a:pPr marL="457200" indent="-457200">
              <a:spcBef>
                <a:spcPts val="600"/>
              </a:spcBef>
              <a:spcAft>
                <a:spcPts val="600"/>
              </a:spcAft>
              <a:buClr>
                <a:srgbClr val="C00000"/>
              </a:buClr>
              <a:buFont typeface="Wingdings" panose="05000000000000000000" pitchFamily="2" charset="2"/>
              <a:buChar char="§"/>
            </a:pPr>
            <a:r>
              <a:rPr lang="en-US" sz="2000" dirty="0" smtClean="0"/>
              <a:t>Preparing cost effective analysis during the pilot period</a:t>
            </a:r>
            <a:endParaRPr lang="en-GB" sz="2000" dirty="0"/>
          </a:p>
          <a:p>
            <a:pPr marL="457200" indent="-457200">
              <a:spcBef>
                <a:spcPts val="600"/>
              </a:spcBef>
              <a:spcAft>
                <a:spcPts val="600"/>
              </a:spcAft>
              <a:buClr>
                <a:srgbClr val="C00000"/>
              </a:buClr>
              <a:buFont typeface="Wingdings" panose="05000000000000000000" pitchFamily="2" charset="2"/>
              <a:buChar char="§"/>
            </a:pPr>
            <a:r>
              <a:rPr lang="en-GB" sz="2000" dirty="0"/>
              <a:t>Introduction of measured outcomes to publicity</a:t>
            </a:r>
          </a:p>
          <a:p>
            <a:pPr marL="342900"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350463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idx="1"/>
          </p:nvPr>
        </p:nvSpPr>
        <p:spPr/>
        <p:txBody>
          <a:bodyPr/>
          <a:lstStyle/>
          <a:p>
            <a:pPr algn="ctr"/>
            <a:endParaRPr lang="et-EE" dirty="0" smtClean="0"/>
          </a:p>
          <a:p>
            <a:pPr algn="ctr"/>
            <a:endParaRPr lang="et-EE" dirty="0"/>
          </a:p>
          <a:p>
            <a:pPr algn="ctr"/>
            <a:r>
              <a:rPr lang="et-EE" dirty="0" err="1" smtClean="0"/>
              <a:t>Questions</a:t>
            </a:r>
            <a:r>
              <a:rPr lang="et-EE" dirty="0" smtClean="0"/>
              <a:t>?</a:t>
            </a:r>
            <a:endParaRPr lang="et-EE" dirty="0"/>
          </a:p>
        </p:txBody>
      </p:sp>
    </p:spTree>
    <p:extLst>
      <p:ext uri="{BB962C8B-B14F-4D97-AF65-F5344CB8AC3E}">
        <p14:creationId xmlns:p14="http://schemas.microsoft.com/office/powerpoint/2010/main" val="135971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bwMode="auto">
          <a:xfrm>
            <a:off x="360363" y="1906588"/>
            <a:ext cx="8423275" cy="3373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sz="2800" b="1" noProof="0" dirty="0" smtClean="0">
              <a:cs typeface="Arial" charset="0"/>
            </a:endParaRPr>
          </a:p>
          <a:p>
            <a:pPr algn="ctr"/>
            <a:r>
              <a:rPr lang="en-GB" sz="2800" b="1" noProof="0" dirty="0" smtClean="0">
                <a:cs typeface="Arial" charset="0"/>
              </a:rPr>
              <a:t>Thank you!</a:t>
            </a:r>
            <a:endParaRPr lang="en-GB" sz="2800" b="1" noProof="0" dirty="0" smtClean="0">
              <a:solidFill>
                <a:srgbClr val="4D4D4D"/>
              </a:solidFill>
              <a:cs typeface="Arial" charset="0"/>
            </a:endParaRPr>
          </a:p>
          <a:p>
            <a:pPr algn="ctr"/>
            <a:endParaRPr lang="en-GB" sz="1800" b="1" noProof="0" dirty="0" smtClean="0">
              <a:solidFill>
                <a:srgbClr val="4D4D4D"/>
              </a:solidFill>
              <a:cs typeface="Arial" charset="0"/>
            </a:endParaRPr>
          </a:p>
          <a:p>
            <a:pPr algn="ctr"/>
            <a:endParaRPr lang="en-GB" sz="1800" b="1" noProof="0" dirty="0" smtClean="0">
              <a:solidFill>
                <a:srgbClr val="4D4D4D"/>
              </a:solidFill>
              <a:cs typeface="Arial" charset="0"/>
            </a:endParaRPr>
          </a:p>
          <a:p>
            <a:pPr algn="ctr"/>
            <a:r>
              <a:rPr lang="en-GB" sz="1800" noProof="0" dirty="0" smtClean="0">
                <a:cs typeface="Arial" charset="0"/>
              </a:rPr>
              <a:t>An</a:t>
            </a:r>
            <a:r>
              <a:rPr lang="et-EE" sz="1800" noProof="0" dirty="0" err="1" smtClean="0">
                <a:cs typeface="Arial" charset="0"/>
              </a:rPr>
              <a:t>niki</a:t>
            </a:r>
            <a:r>
              <a:rPr lang="et-EE" sz="1800" noProof="0" dirty="0" smtClean="0">
                <a:cs typeface="Arial" charset="0"/>
              </a:rPr>
              <a:t> </a:t>
            </a:r>
            <a:r>
              <a:rPr lang="et-EE" sz="1800" dirty="0" smtClean="0">
                <a:cs typeface="Arial" charset="0"/>
              </a:rPr>
              <a:t>Lai</a:t>
            </a:r>
            <a:endParaRPr lang="en-GB" sz="1800" noProof="0" dirty="0" smtClean="0">
              <a:cs typeface="Arial" charset="0"/>
            </a:endParaRPr>
          </a:p>
          <a:p>
            <a:pPr algn="ctr"/>
            <a:r>
              <a:rPr lang="en-GB" sz="1800" noProof="0" dirty="0" smtClean="0">
                <a:cs typeface="Arial" charset="0"/>
              </a:rPr>
              <a:t>Ministry </a:t>
            </a:r>
            <a:r>
              <a:rPr lang="en-GB" sz="1800" noProof="0" dirty="0" smtClean="0">
                <a:cs typeface="Arial" charset="0"/>
              </a:rPr>
              <a:t>of Social Affairs</a:t>
            </a:r>
          </a:p>
          <a:p>
            <a:pPr algn="ctr"/>
            <a:r>
              <a:rPr lang="et-EE" sz="1800" dirty="0" err="1" smtClean="0">
                <a:cs typeface="Arial" charset="0"/>
              </a:rPr>
              <a:t>Director</a:t>
            </a:r>
            <a:r>
              <a:rPr lang="et-EE" sz="1800" noProof="0" dirty="0" smtClean="0">
                <a:cs typeface="Arial" charset="0"/>
              </a:rPr>
              <a:t> </a:t>
            </a:r>
            <a:r>
              <a:rPr lang="et-EE" sz="1800" noProof="0" dirty="0" smtClean="0">
                <a:cs typeface="Arial" charset="0"/>
              </a:rPr>
              <a:t>of </a:t>
            </a:r>
            <a:r>
              <a:rPr lang="en-GB" sz="1800" noProof="0" dirty="0" smtClean="0">
                <a:cs typeface="Arial" charset="0"/>
              </a:rPr>
              <a:t>Department</a:t>
            </a:r>
            <a:r>
              <a:rPr lang="et-EE" sz="1800" dirty="0">
                <a:cs typeface="Arial" charset="0"/>
              </a:rPr>
              <a:t> </a:t>
            </a:r>
            <a:r>
              <a:rPr lang="et-EE" sz="1800" dirty="0" smtClean="0">
                <a:cs typeface="Arial" charset="0"/>
              </a:rPr>
              <a:t>of </a:t>
            </a:r>
            <a:r>
              <a:rPr lang="et-EE" sz="1800" dirty="0" err="1" smtClean="0">
                <a:cs typeface="Arial" charset="0"/>
              </a:rPr>
              <a:t>Children</a:t>
            </a:r>
            <a:r>
              <a:rPr lang="et-EE" sz="1800" dirty="0" smtClean="0">
                <a:cs typeface="Arial" charset="0"/>
              </a:rPr>
              <a:t> and </a:t>
            </a:r>
            <a:r>
              <a:rPr lang="et-EE" sz="1800" dirty="0" err="1" smtClean="0">
                <a:cs typeface="Arial" charset="0"/>
              </a:rPr>
              <a:t>Families</a:t>
            </a:r>
            <a:endParaRPr lang="et-EE" sz="1800" dirty="0" smtClean="0">
              <a:cs typeface="Arial" charset="0"/>
            </a:endParaRPr>
          </a:p>
          <a:p>
            <a:pPr algn="ctr"/>
            <a:r>
              <a:rPr lang="et-EE" sz="1800" noProof="0" dirty="0" smtClean="0">
                <a:cs typeface="Arial" charset="0"/>
                <a:hlinkClick r:id="rId3"/>
              </a:rPr>
              <a:t>Anniki.Lai@sm.ee</a:t>
            </a:r>
            <a:r>
              <a:rPr lang="et-EE" sz="1800" noProof="0" dirty="0" smtClean="0">
                <a:cs typeface="Arial" charset="0"/>
              </a:rPr>
              <a:t> </a:t>
            </a:r>
            <a:endParaRPr lang="et-EE" sz="1800" noProof="0" dirty="0" smtClean="0">
              <a:cs typeface="Arial" charset="0"/>
            </a:endParaRPr>
          </a:p>
          <a:p>
            <a:pPr algn="ctr"/>
            <a:endParaRPr lang="en-GB" sz="1800" noProof="0" dirty="0" smtClean="0">
              <a:cs typeface="Arial" charset="0"/>
            </a:endParaRPr>
          </a:p>
          <a:p>
            <a:pPr algn="ctr"/>
            <a:endParaRPr lang="et-EE" sz="1800" dirty="0" smtClean="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ealkiri 1"/>
          <p:cNvSpPr>
            <a:spLocks noGrp="1"/>
          </p:cNvSpPr>
          <p:nvPr>
            <p:ph type="title"/>
          </p:nvPr>
        </p:nvSpPr>
        <p:spPr bwMode="auto">
          <a:xfrm>
            <a:off x="457200" y="1847850"/>
            <a:ext cx="8229600" cy="89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dirty="0" smtClean="0"/>
              <a:t>Strategy of Children and Families 2012-2020</a:t>
            </a:r>
          </a:p>
        </p:txBody>
      </p:sp>
      <p:sp>
        <p:nvSpPr>
          <p:cNvPr id="4099" name="Sisu kohatäide 2"/>
          <p:cNvSpPr>
            <a:spLocks noGrp="1"/>
          </p:cNvSpPr>
          <p:nvPr>
            <p:ph idx="1"/>
          </p:nvPr>
        </p:nvSpPr>
        <p:spPr bwMode="auto">
          <a:xfrm>
            <a:off x="457200" y="2887578"/>
            <a:ext cx="8229600" cy="37538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spcAft>
                <a:spcPts val="600"/>
              </a:spcAft>
            </a:pPr>
            <a:r>
              <a:rPr lang="en-GB" sz="2000" noProof="0" dirty="0" smtClean="0"/>
              <a:t>Adopted by the Government of Estonia 20.11.2011</a:t>
            </a:r>
          </a:p>
          <a:p>
            <a:pPr>
              <a:spcBef>
                <a:spcPts val="600"/>
              </a:spcBef>
              <a:spcAft>
                <a:spcPts val="600"/>
              </a:spcAft>
            </a:pPr>
            <a:r>
              <a:rPr lang="en-GB" sz="2000" noProof="0" dirty="0" smtClean="0"/>
              <a:t>Main goal: to improve the well-being of children and families</a:t>
            </a:r>
          </a:p>
          <a:p>
            <a:pPr marL="342900" indent="-342900">
              <a:spcBef>
                <a:spcPts val="600"/>
              </a:spcBef>
              <a:spcAft>
                <a:spcPts val="600"/>
              </a:spcAft>
              <a:buClr>
                <a:srgbClr val="C00000"/>
              </a:buClr>
              <a:buFont typeface="Wingdings" panose="05000000000000000000" pitchFamily="2" charset="2"/>
              <a:buChar char="§"/>
            </a:pPr>
            <a:r>
              <a:rPr lang="en-GB" sz="2000" noProof="0" dirty="0" smtClean="0"/>
              <a:t>Emphasis on prevention </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Interventions should be based on the best available evidence on effectiveness </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Developing early intervention mechanisms</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Promoting positive parenting</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Plans to reform current child welfare system</a:t>
            </a:r>
            <a:endParaRPr lang="et-EE" sz="2000" noProof="0" dirty="0" smtClean="0"/>
          </a:p>
          <a:p>
            <a:pPr marL="342900" indent="-342900">
              <a:spcBef>
                <a:spcPts val="600"/>
              </a:spcBef>
              <a:spcAft>
                <a:spcPts val="600"/>
              </a:spcAft>
              <a:buClr>
                <a:srgbClr val="C00000"/>
              </a:buClr>
              <a:buFont typeface="Wingdings" panose="05000000000000000000" pitchFamily="2" charset="2"/>
              <a:buChar char="§"/>
            </a:pPr>
            <a:r>
              <a:rPr lang="en-GB" sz="2000" noProof="0" dirty="0" smtClean="0"/>
              <a:t>Family policy measures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41378" y="1478280"/>
            <a:ext cx="8229600" cy="609600"/>
          </a:xfrm>
        </p:spPr>
        <p:txBody>
          <a:bodyPr/>
          <a:lstStyle/>
          <a:p>
            <a:r>
              <a:rPr lang="en-GB" dirty="0"/>
              <a:t>Child welfare system – current situation</a:t>
            </a:r>
            <a:endParaRPr lang="et-E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3531" y="2087880"/>
            <a:ext cx="6259489" cy="451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stkülik 3"/>
          <p:cNvSpPr/>
          <p:nvPr/>
        </p:nvSpPr>
        <p:spPr>
          <a:xfrm>
            <a:off x="5251027" y="3059668"/>
            <a:ext cx="1231427" cy="369332"/>
          </a:xfrm>
          <a:prstGeom prst="rect">
            <a:avLst/>
          </a:prstGeom>
        </p:spPr>
        <p:txBody>
          <a:bodyPr wrap="none">
            <a:spAutoFit/>
          </a:bodyPr>
          <a:lstStyle/>
          <a:p>
            <a:r>
              <a:rPr lang="en-GB" sz="1600" b="1" dirty="0">
                <a:latin typeface="Arial Unicode MS" pitchFamily="34" charset="-128"/>
                <a:ea typeface="Arial Unicode MS" pitchFamily="34" charset="-128"/>
                <a:cs typeface="Arial Unicode MS" pitchFamily="34" charset="-128"/>
              </a:rPr>
              <a:t>Legislation</a:t>
            </a:r>
            <a:r>
              <a:rPr lang="en-GB" b="1" dirty="0">
                <a:latin typeface="Arial Unicode MS" pitchFamily="34" charset="-128"/>
                <a:ea typeface="Arial Unicode MS" pitchFamily="34" charset="-128"/>
                <a:cs typeface="Arial Unicode MS" pitchFamily="34" charset="-128"/>
              </a:rPr>
              <a:t> </a:t>
            </a:r>
          </a:p>
        </p:txBody>
      </p:sp>
      <p:sp>
        <p:nvSpPr>
          <p:cNvPr id="6" name="Ristkülik 5"/>
          <p:cNvSpPr/>
          <p:nvPr/>
        </p:nvSpPr>
        <p:spPr>
          <a:xfrm>
            <a:off x="5866741" y="4020235"/>
            <a:ext cx="1935480" cy="584775"/>
          </a:xfrm>
          <a:prstGeom prst="rect">
            <a:avLst/>
          </a:prstGeom>
        </p:spPr>
        <p:txBody>
          <a:bodyPr wrap="square">
            <a:spAutoFit/>
          </a:bodyPr>
          <a:lstStyle/>
          <a:p>
            <a:r>
              <a:rPr lang="en-GB" sz="1600" b="1" dirty="0">
                <a:latin typeface="Arial Unicode MS" pitchFamily="34" charset="-128"/>
                <a:ea typeface="Arial Unicode MS" pitchFamily="34" charset="-128"/>
                <a:cs typeface="Arial Unicode MS" pitchFamily="34" charset="-128"/>
              </a:rPr>
              <a:t>Investments,</a:t>
            </a:r>
            <a:endParaRPr lang="et-EE" sz="1600" b="1" dirty="0">
              <a:latin typeface="Arial Unicode MS" pitchFamily="34" charset="-128"/>
              <a:ea typeface="Arial Unicode MS" pitchFamily="34" charset="-128"/>
              <a:cs typeface="Arial Unicode MS" pitchFamily="34" charset="-128"/>
            </a:endParaRPr>
          </a:p>
          <a:p>
            <a:r>
              <a:rPr lang="en-GB" sz="1600" b="1" dirty="0">
                <a:latin typeface="Arial Unicode MS" pitchFamily="34" charset="-128"/>
                <a:ea typeface="Arial Unicode MS" pitchFamily="34" charset="-128"/>
                <a:cs typeface="Arial Unicode MS" pitchFamily="34" charset="-128"/>
              </a:rPr>
              <a:t>monitoring</a:t>
            </a:r>
            <a:endParaRPr lang="en-GB" sz="1600" dirty="0">
              <a:latin typeface="Arial Unicode MS" pitchFamily="34" charset="-128"/>
              <a:ea typeface="Arial Unicode MS" pitchFamily="34" charset="-128"/>
              <a:cs typeface="Arial Unicode MS" pitchFamily="34" charset="-128"/>
            </a:endParaRPr>
          </a:p>
        </p:txBody>
      </p:sp>
      <p:sp>
        <p:nvSpPr>
          <p:cNvPr id="7" name="Ristkülik 6"/>
          <p:cNvSpPr/>
          <p:nvPr/>
        </p:nvSpPr>
        <p:spPr>
          <a:xfrm>
            <a:off x="6395534" y="5416505"/>
            <a:ext cx="2748466" cy="584775"/>
          </a:xfrm>
          <a:prstGeom prst="rect">
            <a:avLst/>
          </a:prstGeom>
        </p:spPr>
        <p:txBody>
          <a:bodyPr wrap="square">
            <a:spAutoFit/>
          </a:bodyPr>
          <a:lstStyle/>
          <a:p>
            <a:r>
              <a:rPr lang="en-GB" sz="1600" b="1" dirty="0">
                <a:solidFill>
                  <a:srgbClr val="000000"/>
                </a:solidFill>
                <a:latin typeface="Arial Unicode MS" pitchFamily="34" charset="-128"/>
                <a:ea typeface="Arial Unicode MS" pitchFamily="34" charset="-128"/>
                <a:cs typeface="Arial Unicode MS" pitchFamily="34" charset="-128"/>
              </a:rPr>
              <a:t>Assistance and services for children and families</a:t>
            </a:r>
          </a:p>
        </p:txBody>
      </p:sp>
      <p:sp>
        <p:nvSpPr>
          <p:cNvPr id="9" name="TextBox 27"/>
          <p:cNvSpPr txBox="1">
            <a:spLocks noChangeArrowheads="1"/>
          </p:cNvSpPr>
          <p:nvPr/>
        </p:nvSpPr>
        <p:spPr bwMode="auto">
          <a:xfrm rot="18300000">
            <a:off x="2479834" y="3045632"/>
            <a:ext cx="1727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GB" sz="2000" b="1" dirty="0">
                <a:latin typeface="Arial Unicode MS" pitchFamily="34" charset="-128"/>
                <a:ea typeface="Arial Unicode MS" pitchFamily="34" charset="-128"/>
                <a:cs typeface="Arial Unicode MS" pitchFamily="34" charset="-128"/>
              </a:rPr>
              <a:t>State level</a:t>
            </a:r>
          </a:p>
        </p:txBody>
      </p:sp>
      <p:sp>
        <p:nvSpPr>
          <p:cNvPr id="10" name="TextBox 28"/>
          <p:cNvSpPr txBox="1">
            <a:spLocks noChangeArrowheads="1"/>
          </p:cNvSpPr>
          <p:nvPr/>
        </p:nvSpPr>
        <p:spPr bwMode="auto">
          <a:xfrm rot="18300000">
            <a:off x="836772" y="5216480"/>
            <a:ext cx="1916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r>
              <a:rPr lang="en-GB" sz="2000" b="1" dirty="0">
                <a:latin typeface="Arial Unicode MS" pitchFamily="34" charset="-128"/>
                <a:ea typeface="Arial Unicode MS" pitchFamily="34" charset="-128"/>
                <a:cs typeface="Arial Unicode MS" pitchFamily="34" charset="-128"/>
              </a:rPr>
              <a:t>Local Level</a:t>
            </a:r>
          </a:p>
        </p:txBody>
      </p:sp>
    </p:spTree>
    <p:extLst>
      <p:ext uri="{BB962C8B-B14F-4D97-AF65-F5344CB8AC3E}">
        <p14:creationId xmlns:p14="http://schemas.microsoft.com/office/powerpoint/2010/main" val="2650845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New </a:t>
            </a:r>
            <a:r>
              <a:rPr lang="et-EE" dirty="0" err="1" smtClean="0"/>
              <a:t>Child</a:t>
            </a:r>
            <a:r>
              <a:rPr lang="et-EE" dirty="0" smtClean="0"/>
              <a:t> </a:t>
            </a:r>
            <a:r>
              <a:rPr lang="et-EE" dirty="0" err="1" smtClean="0"/>
              <a:t>Protection</a:t>
            </a:r>
            <a:r>
              <a:rPr lang="et-EE" dirty="0" smtClean="0"/>
              <a:t> </a:t>
            </a:r>
            <a:r>
              <a:rPr lang="et-EE" dirty="0" err="1" smtClean="0"/>
              <a:t>Act</a:t>
            </a:r>
            <a:endParaRPr lang="et-EE" dirty="0"/>
          </a:p>
        </p:txBody>
      </p:sp>
      <p:sp>
        <p:nvSpPr>
          <p:cNvPr id="3" name="Sisu kohatäide 2"/>
          <p:cNvSpPr>
            <a:spLocks noGrp="1"/>
          </p:cNvSpPr>
          <p:nvPr>
            <p:ph idx="1"/>
          </p:nvPr>
        </p:nvSpPr>
        <p:spPr/>
        <p:txBody>
          <a:bodyPr/>
          <a:lstStyle/>
          <a:p>
            <a:r>
              <a:rPr lang="et-EE" sz="2200" dirty="0" smtClean="0"/>
              <a:t>New </a:t>
            </a:r>
            <a:r>
              <a:rPr lang="et-EE" sz="2200" dirty="0" err="1" smtClean="0"/>
              <a:t>Act</a:t>
            </a:r>
            <a:r>
              <a:rPr lang="et-EE" sz="2200" dirty="0" smtClean="0"/>
              <a:t> </a:t>
            </a:r>
            <a:r>
              <a:rPr lang="et-EE" sz="2200" dirty="0" err="1" smtClean="0"/>
              <a:t>in</a:t>
            </a:r>
            <a:r>
              <a:rPr lang="et-EE" sz="2200" dirty="0" smtClean="0"/>
              <a:t> </a:t>
            </a:r>
            <a:r>
              <a:rPr lang="et-EE" sz="2200" dirty="0" err="1" smtClean="0"/>
              <a:t>Parliament</a:t>
            </a:r>
            <a:r>
              <a:rPr lang="et-EE" sz="2200" dirty="0" smtClean="0"/>
              <a:t> – </a:t>
            </a:r>
            <a:r>
              <a:rPr lang="et-EE" sz="2200" dirty="0" err="1" smtClean="0"/>
              <a:t>expected</a:t>
            </a:r>
            <a:r>
              <a:rPr lang="et-EE" sz="2200" dirty="0" smtClean="0"/>
              <a:t> </a:t>
            </a:r>
            <a:r>
              <a:rPr lang="et-EE" sz="2200" dirty="0" err="1" smtClean="0"/>
              <a:t>to</a:t>
            </a:r>
            <a:r>
              <a:rPr lang="et-EE" sz="2200" dirty="0" smtClean="0"/>
              <a:t> </a:t>
            </a:r>
            <a:r>
              <a:rPr lang="et-EE" sz="2200" dirty="0" err="1" smtClean="0"/>
              <a:t>be</a:t>
            </a:r>
            <a:r>
              <a:rPr lang="et-EE" sz="2200" dirty="0" smtClean="0"/>
              <a:t> </a:t>
            </a:r>
            <a:r>
              <a:rPr lang="et-EE" sz="2200" dirty="0" err="1" smtClean="0"/>
              <a:t>in</a:t>
            </a:r>
            <a:r>
              <a:rPr lang="et-EE" sz="2200" dirty="0" smtClean="0"/>
              <a:t> </a:t>
            </a:r>
            <a:r>
              <a:rPr lang="et-EE" sz="2200" dirty="0" err="1" smtClean="0"/>
              <a:t>force</a:t>
            </a:r>
            <a:r>
              <a:rPr lang="et-EE" sz="2200" dirty="0" smtClean="0"/>
              <a:t> </a:t>
            </a:r>
            <a:r>
              <a:rPr lang="et-EE" sz="2200" dirty="0" err="1" smtClean="0"/>
              <a:t>in</a:t>
            </a:r>
            <a:r>
              <a:rPr lang="et-EE" sz="2200" dirty="0" smtClean="0"/>
              <a:t> </a:t>
            </a:r>
            <a:r>
              <a:rPr lang="et-EE" sz="2200" dirty="0" smtClean="0"/>
              <a:t>2016</a:t>
            </a:r>
          </a:p>
          <a:p>
            <a:endParaRPr lang="et-EE" sz="2200" dirty="0"/>
          </a:p>
          <a:p>
            <a:r>
              <a:rPr lang="et-EE" sz="2200" dirty="0" err="1" smtClean="0"/>
              <a:t>Emphasis</a:t>
            </a:r>
            <a:r>
              <a:rPr lang="et-EE" sz="2200" dirty="0" smtClean="0"/>
              <a:t> on </a:t>
            </a:r>
            <a:r>
              <a:rPr lang="et-EE" sz="2200" dirty="0" err="1" smtClean="0"/>
              <a:t>prevention</a:t>
            </a:r>
            <a:r>
              <a:rPr lang="et-EE" sz="2200" dirty="0" smtClean="0"/>
              <a:t> and </a:t>
            </a:r>
            <a:r>
              <a:rPr lang="et-EE" sz="2200" dirty="0" err="1" smtClean="0"/>
              <a:t>cross-sectorial</a:t>
            </a:r>
            <a:r>
              <a:rPr lang="et-EE" sz="2200" dirty="0" smtClean="0"/>
              <a:t> </a:t>
            </a:r>
            <a:r>
              <a:rPr lang="et-EE" sz="2200" dirty="0" err="1" smtClean="0"/>
              <a:t>cooperation</a:t>
            </a:r>
            <a:endParaRPr lang="et-EE" sz="2200" dirty="0" smtClean="0"/>
          </a:p>
          <a:p>
            <a:endParaRPr lang="et-EE" sz="2200" dirty="0" smtClean="0"/>
          </a:p>
          <a:p>
            <a:r>
              <a:rPr lang="et-EE" sz="2200" dirty="0" err="1" smtClean="0"/>
              <a:t>Creating</a:t>
            </a:r>
            <a:r>
              <a:rPr lang="et-EE" sz="2200" dirty="0" smtClean="0"/>
              <a:t> </a:t>
            </a:r>
            <a:r>
              <a:rPr lang="et-EE" sz="2200" dirty="0" err="1" smtClean="0"/>
              <a:t>Central</a:t>
            </a:r>
            <a:r>
              <a:rPr lang="et-EE" sz="2200" dirty="0" smtClean="0"/>
              <a:t> </a:t>
            </a:r>
            <a:r>
              <a:rPr lang="et-EE" sz="2200" dirty="0" err="1" smtClean="0"/>
              <a:t>Child</a:t>
            </a:r>
            <a:r>
              <a:rPr lang="et-EE" sz="2200" dirty="0" smtClean="0"/>
              <a:t> </a:t>
            </a:r>
            <a:r>
              <a:rPr lang="et-EE" sz="2200" dirty="0" err="1" smtClean="0"/>
              <a:t>Protection</a:t>
            </a:r>
            <a:r>
              <a:rPr lang="et-EE" sz="2200" dirty="0" smtClean="0"/>
              <a:t> </a:t>
            </a:r>
            <a:r>
              <a:rPr lang="et-EE" sz="2200" dirty="0" err="1" smtClean="0"/>
              <a:t>Unit</a:t>
            </a:r>
            <a:r>
              <a:rPr lang="et-EE" sz="2200" dirty="0" smtClean="0"/>
              <a:t> </a:t>
            </a:r>
            <a:r>
              <a:rPr lang="et-EE" sz="2200" dirty="0" err="1" smtClean="0"/>
              <a:t>to</a:t>
            </a:r>
            <a:r>
              <a:rPr lang="et-EE" sz="2200" dirty="0" smtClean="0"/>
              <a:t> </a:t>
            </a:r>
            <a:r>
              <a:rPr lang="et-EE" sz="2200" dirty="0" err="1" smtClean="0"/>
              <a:t>support</a:t>
            </a:r>
            <a:r>
              <a:rPr lang="et-EE" sz="2200" dirty="0" smtClean="0"/>
              <a:t> </a:t>
            </a:r>
            <a:r>
              <a:rPr lang="et-EE" sz="2200" dirty="0" err="1" smtClean="0"/>
              <a:t>local</a:t>
            </a:r>
            <a:r>
              <a:rPr lang="et-EE" sz="2200" dirty="0" smtClean="0"/>
              <a:t> </a:t>
            </a:r>
            <a:r>
              <a:rPr lang="et-EE" sz="2200" dirty="0" err="1" smtClean="0"/>
              <a:t>municipalities</a:t>
            </a:r>
            <a:r>
              <a:rPr lang="et-EE" sz="2200" dirty="0" smtClean="0"/>
              <a:t>, </a:t>
            </a:r>
            <a:r>
              <a:rPr lang="et-EE" sz="2200" dirty="0" err="1" smtClean="0"/>
              <a:t>develop</a:t>
            </a:r>
            <a:r>
              <a:rPr lang="et-EE" sz="2200" dirty="0" smtClean="0"/>
              <a:t> and </a:t>
            </a:r>
            <a:r>
              <a:rPr lang="et-EE" sz="2200" dirty="0" err="1" smtClean="0"/>
              <a:t>organize</a:t>
            </a:r>
            <a:r>
              <a:rPr lang="et-EE" sz="2200" dirty="0" smtClean="0"/>
              <a:t> </a:t>
            </a:r>
            <a:r>
              <a:rPr lang="et-EE" sz="2200" dirty="0" err="1" smtClean="0"/>
              <a:t>services</a:t>
            </a:r>
            <a:endParaRPr lang="et-EE" sz="2200" dirty="0" smtClean="0"/>
          </a:p>
          <a:p>
            <a:endParaRPr lang="et-EE" sz="2200" dirty="0"/>
          </a:p>
          <a:p>
            <a:r>
              <a:rPr lang="et-EE" sz="2200" dirty="0" err="1" smtClean="0"/>
              <a:t>Prohibition</a:t>
            </a:r>
            <a:r>
              <a:rPr lang="et-EE" sz="2200" dirty="0" smtClean="0"/>
              <a:t> </a:t>
            </a:r>
            <a:r>
              <a:rPr lang="et-EE" sz="2200" dirty="0" err="1" smtClean="0"/>
              <a:t>of</a:t>
            </a:r>
            <a:r>
              <a:rPr lang="et-EE" sz="2200" dirty="0" smtClean="0"/>
              <a:t> </a:t>
            </a:r>
            <a:r>
              <a:rPr lang="et-EE" sz="2200" dirty="0" err="1" smtClean="0"/>
              <a:t>child</a:t>
            </a:r>
            <a:r>
              <a:rPr lang="et-EE" sz="2200" dirty="0" smtClean="0"/>
              <a:t> </a:t>
            </a:r>
            <a:r>
              <a:rPr lang="et-EE" sz="2200" dirty="0" err="1" smtClean="0"/>
              <a:t>corporal</a:t>
            </a:r>
            <a:r>
              <a:rPr lang="et-EE" sz="2200" dirty="0" smtClean="0"/>
              <a:t> </a:t>
            </a:r>
            <a:r>
              <a:rPr lang="et-EE" sz="2200" dirty="0" err="1" smtClean="0"/>
              <a:t>punishment</a:t>
            </a:r>
            <a:endParaRPr lang="et-EE" sz="2200" dirty="0"/>
          </a:p>
        </p:txBody>
      </p:sp>
    </p:spTree>
    <p:extLst>
      <p:ext uri="{BB962C8B-B14F-4D97-AF65-F5344CB8AC3E}">
        <p14:creationId xmlns:p14="http://schemas.microsoft.com/office/powerpoint/2010/main" val="318351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1847849"/>
            <a:ext cx="8229600" cy="979571"/>
          </a:xfrm>
        </p:spPr>
        <p:txBody>
          <a:bodyPr/>
          <a:lstStyle/>
          <a:p>
            <a:r>
              <a:rPr lang="et-EE" dirty="0" err="1" smtClean="0"/>
              <a:t>Some</a:t>
            </a:r>
            <a:r>
              <a:rPr lang="et-EE" dirty="0" smtClean="0"/>
              <a:t> </a:t>
            </a:r>
            <a:r>
              <a:rPr lang="et-EE" dirty="0" err="1" smtClean="0"/>
              <a:t>challenges</a:t>
            </a:r>
            <a:endParaRPr lang="en-GB" noProof="0" dirty="0"/>
          </a:p>
        </p:txBody>
      </p:sp>
      <p:sp>
        <p:nvSpPr>
          <p:cNvPr id="3" name="Sisu kohatäide 2"/>
          <p:cNvSpPr>
            <a:spLocks noGrp="1"/>
          </p:cNvSpPr>
          <p:nvPr>
            <p:ph idx="1"/>
          </p:nvPr>
        </p:nvSpPr>
        <p:spPr>
          <a:xfrm>
            <a:off x="457200" y="2827420"/>
            <a:ext cx="8229600" cy="3200401"/>
          </a:xfrm>
        </p:spPr>
        <p:txBody>
          <a:bodyPr/>
          <a:lstStyle/>
          <a:p>
            <a:pPr marL="457200" indent="-457200">
              <a:spcBef>
                <a:spcPts val="600"/>
              </a:spcBef>
              <a:spcAft>
                <a:spcPts val="600"/>
              </a:spcAft>
              <a:buClr>
                <a:srgbClr val="C00000"/>
              </a:buClr>
              <a:buFont typeface="Wingdings" panose="05000000000000000000" pitchFamily="2" charset="2"/>
              <a:buChar char="§"/>
            </a:pPr>
            <a:r>
              <a:rPr lang="et-EE" sz="2000" noProof="0" dirty="0" err="1" smtClean="0"/>
              <a:t>Lack</a:t>
            </a:r>
            <a:r>
              <a:rPr lang="et-EE" sz="2000" noProof="0" dirty="0" smtClean="0"/>
              <a:t> </a:t>
            </a:r>
            <a:r>
              <a:rPr lang="et-EE" sz="2000" noProof="0" dirty="0" err="1" smtClean="0"/>
              <a:t>of</a:t>
            </a:r>
            <a:r>
              <a:rPr lang="et-EE" sz="2000" noProof="0" dirty="0" smtClean="0"/>
              <a:t> </a:t>
            </a:r>
            <a:r>
              <a:rPr lang="et-EE" sz="2000" noProof="0" dirty="0" err="1" smtClean="0"/>
              <a:t>effective</a:t>
            </a:r>
            <a:r>
              <a:rPr lang="et-EE" sz="2000" noProof="0" dirty="0" smtClean="0"/>
              <a:t> </a:t>
            </a:r>
            <a:r>
              <a:rPr lang="et-EE" sz="2000" noProof="0" dirty="0" err="1" smtClean="0"/>
              <a:t>prevention</a:t>
            </a:r>
            <a:r>
              <a:rPr lang="et-EE" sz="2000" noProof="0" dirty="0" smtClean="0"/>
              <a:t> </a:t>
            </a:r>
            <a:r>
              <a:rPr lang="et-EE" sz="2000" noProof="0" dirty="0" err="1" smtClean="0"/>
              <a:t>measures</a:t>
            </a:r>
            <a:r>
              <a:rPr lang="et-EE" sz="2000" noProof="0" dirty="0" smtClean="0"/>
              <a:t> and </a:t>
            </a:r>
            <a:r>
              <a:rPr lang="en-GB" sz="2000" noProof="0" dirty="0" smtClean="0"/>
              <a:t>evidence based interventions </a:t>
            </a:r>
            <a:endParaRPr lang="et-EE" sz="2000" noProof="0" dirty="0" smtClean="0"/>
          </a:p>
          <a:p>
            <a:pPr marL="457200" indent="-457200">
              <a:spcBef>
                <a:spcPts val="600"/>
              </a:spcBef>
              <a:spcAft>
                <a:spcPts val="600"/>
              </a:spcAft>
              <a:buClr>
                <a:srgbClr val="C00000"/>
              </a:buClr>
              <a:buFont typeface="Wingdings" panose="05000000000000000000" pitchFamily="2" charset="2"/>
              <a:buChar char="§"/>
            </a:pPr>
            <a:r>
              <a:rPr lang="et-EE" sz="2000" dirty="0" err="1" smtClean="0"/>
              <a:t>Different</a:t>
            </a:r>
            <a:r>
              <a:rPr lang="et-EE" sz="2000" dirty="0" smtClean="0"/>
              <a:t> </a:t>
            </a:r>
            <a:r>
              <a:rPr lang="et-EE" sz="2000" dirty="0" err="1" smtClean="0"/>
              <a:t>capacity</a:t>
            </a:r>
            <a:r>
              <a:rPr lang="et-EE" sz="2000" dirty="0" smtClean="0"/>
              <a:t> </a:t>
            </a:r>
            <a:r>
              <a:rPr lang="et-EE" sz="2000" dirty="0" err="1" smtClean="0"/>
              <a:t>of</a:t>
            </a:r>
            <a:r>
              <a:rPr lang="et-EE" sz="2000" dirty="0" smtClean="0"/>
              <a:t> LG-s </a:t>
            </a:r>
            <a:r>
              <a:rPr lang="et-EE" sz="2000" dirty="0" err="1" smtClean="0"/>
              <a:t>to</a:t>
            </a:r>
            <a:r>
              <a:rPr lang="et-EE" sz="2000" dirty="0" smtClean="0"/>
              <a:t> </a:t>
            </a:r>
            <a:r>
              <a:rPr lang="et-EE" sz="2000" dirty="0" err="1" smtClean="0"/>
              <a:t>provide</a:t>
            </a:r>
            <a:r>
              <a:rPr lang="et-EE" sz="2000" dirty="0" smtClean="0"/>
              <a:t> </a:t>
            </a:r>
            <a:r>
              <a:rPr lang="et-EE" sz="2000" dirty="0" err="1" smtClean="0"/>
              <a:t>services</a:t>
            </a:r>
            <a:endParaRPr lang="et-EE" sz="2000" noProof="0" dirty="0" smtClean="0"/>
          </a:p>
          <a:p>
            <a:pPr marL="457200" indent="-457200">
              <a:spcBef>
                <a:spcPts val="600"/>
              </a:spcBef>
              <a:spcAft>
                <a:spcPts val="600"/>
              </a:spcAft>
              <a:buClr>
                <a:srgbClr val="C00000"/>
              </a:buClr>
              <a:buFont typeface="Wingdings" panose="05000000000000000000" pitchFamily="2" charset="2"/>
              <a:buChar char="§"/>
            </a:pPr>
            <a:r>
              <a:rPr lang="en-US" sz="2000" dirty="0" smtClean="0"/>
              <a:t>Corporal </a:t>
            </a:r>
            <a:r>
              <a:rPr lang="en-US" sz="2000" dirty="0"/>
              <a:t>punishment is accepted as one of the parenting practices by 40% of the parents </a:t>
            </a:r>
            <a:endParaRPr lang="et-EE" sz="2000" dirty="0" smtClean="0"/>
          </a:p>
          <a:p>
            <a:pPr marL="457200" indent="-457200">
              <a:spcBef>
                <a:spcPts val="600"/>
              </a:spcBef>
              <a:spcAft>
                <a:spcPts val="600"/>
              </a:spcAft>
              <a:buClr>
                <a:srgbClr val="C00000"/>
              </a:buClr>
              <a:buFont typeface="Wingdings" panose="05000000000000000000" pitchFamily="2" charset="2"/>
              <a:buChar char="§"/>
            </a:pPr>
            <a:r>
              <a:rPr lang="en-GB" sz="2000" noProof="0" dirty="0" smtClean="0"/>
              <a:t>High % of parental stress, children behavioural problems, hyperactivity</a:t>
            </a:r>
            <a:r>
              <a:rPr lang="et-EE" sz="2000" noProof="0" dirty="0" smtClean="0"/>
              <a:t> </a:t>
            </a:r>
            <a:endParaRPr lang="en-US" sz="2000" noProof="0" dirty="0" smtClean="0"/>
          </a:p>
          <a:p>
            <a:pPr marL="342900" indent="-342900">
              <a:buClr>
                <a:srgbClr val="FF0000"/>
              </a:buClr>
              <a:buFont typeface="Wingdings" panose="05000000000000000000" pitchFamily="2" charset="2"/>
              <a:buChar char="§"/>
            </a:pPr>
            <a:r>
              <a:rPr lang="et-EE" sz="2000" dirty="0" smtClean="0"/>
              <a:t> 16% of </a:t>
            </a:r>
            <a:r>
              <a:rPr lang="et-EE" sz="2000" dirty="0" err="1" smtClean="0"/>
              <a:t>pupils</a:t>
            </a:r>
            <a:r>
              <a:rPr lang="et-EE" sz="2000" dirty="0" smtClean="0"/>
              <a:t> are </a:t>
            </a:r>
            <a:r>
              <a:rPr lang="et-EE" sz="2000" dirty="0" err="1" smtClean="0"/>
              <a:t>bullied</a:t>
            </a:r>
            <a:r>
              <a:rPr lang="et-EE" sz="2000" dirty="0" smtClean="0"/>
              <a:t> </a:t>
            </a:r>
            <a:r>
              <a:rPr lang="et-EE" sz="2000" dirty="0" err="1" smtClean="0"/>
              <a:t>in</a:t>
            </a:r>
            <a:r>
              <a:rPr lang="et-EE" sz="2000" dirty="0" smtClean="0"/>
              <a:t> </a:t>
            </a:r>
            <a:r>
              <a:rPr lang="et-EE" sz="2000" dirty="0" err="1" smtClean="0"/>
              <a:t>schools</a:t>
            </a:r>
            <a:endParaRPr lang="en-GB" sz="2000" noProof="0" dirty="0" smtClean="0"/>
          </a:p>
        </p:txBody>
      </p:sp>
    </p:spTree>
    <p:extLst>
      <p:ext uri="{BB962C8B-B14F-4D97-AF65-F5344CB8AC3E}">
        <p14:creationId xmlns:p14="http://schemas.microsoft.com/office/powerpoint/2010/main" val="30033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9700" y="195263"/>
            <a:ext cx="9144000" cy="1143000"/>
          </a:xfrm>
        </p:spPr>
        <p:txBody>
          <a:bodyPr/>
          <a:lstStyle/>
          <a:p>
            <a:endParaRPr lang="en-US" sz="3600" dirty="0" smtClean="0"/>
          </a:p>
        </p:txBody>
      </p:sp>
      <p:graphicFrame>
        <p:nvGraphicFramePr>
          <p:cNvPr id="4" name="Chart 3"/>
          <p:cNvGraphicFramePr>
            <a:graphicFrameLocks/>
          </p:cNvGraphicFramePr>
          <p:nvPr/>
        </p:nvGraphicFramePr>
        <p:xfrm>
          <a:off x="0" y="1352658"/>
          <a:ext cx="9005077" cy="54744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a:spLocks noChangeArrowheads="1"/>
          </p:cNvSpPr>
          <p:nvPr/>
        </p:nvSpPr>
        <p:spPr bwMode="auto">
          <a:xfrm>
            <a:off x="939800" y="1408113"/>
            <a:ext cx="7097713" cy="646112"/>
          </a:xfrm>
          <a:prstGeom prst="rect">
            <a:avLst/>
          </a:prstGeom>
          <a:solidFill>
            <a:schemeClr val="accent5">
              <a:lumMod val="20000"/>
              <a:lumOff val="80000"/>
            </a:scheme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b="1" dirty="0" smtClean="0">
                <a:latin typeface="Arial" charset="0"/>
              </a:rPr>
              <a:t>Number of children placed in different forms of alternative care in 2005-2013</a:t>
            </a:r>
            <a:endParaRPr lang="en-US" sz="1800" b="1" dirty="0">
              <a:latin typeface="Arial" charset="0"/>
            </a:endParaRPr>
          </a:p>
        </p:txBody>
      </p:sp>
      <p:sp>
        <p:nvSpPr>
          <p:cNvPr id="8" name="TextBox 7"/>
          <p:cNvSpPr txBox="1"/>
          <p:nvPr/>
        </p:nvSpPr>
        <p:spPr>
          <a:xfrm>
            <a:off x="1905000" y="2103438"/>
            <a:ext cx="6946900" cy="646112"/>
          </a:xfrm>
          <a:prstGeom prst="rect">
            <a:avLst/>
          </a:prstGeom>
          <a:solidFill>
            <a:schemeClr val="accent6">
              <a:lumMod val="40000"/>
              <a:lumOff val="60000"/>
            </a:schemeClr>
          </a:solidFill>
          <a:ln>
            <a:solidFill>
              <a:schemeClr val="accent5">
                <a:lumMod val="20000"/>
                <a:lumOff val="80000"/>
              </a:schemeClr>
            </a:solidFill>
          </a:ln>
        </p:spPr>
        <p:txBody>
          <a:bodyPr>
            <a:spAutoFit/>
          </a:bodyPr>
          <a:lstStyle/>
          <a:p>
            <a:pPr>
              <a:defRPr/>
            </a:pPr>
            <a:r>
              <a:rPr lang="en-US" dirty="0">
                <a:latin typeface="Arial"/>
                <a:cs typeface="Arial"/>
              </a:rPr>
              <a:t>In 2005, </a:t>
            </a:r>
            <a:r>
              <a:rPr lang="en-US" b="1" dirty="0">
                <a:latin typeface="Arial"/>
                <a:cs typeface="Arial"/>
              </a:rPr>
              <a:t>3 864</a:t>
            </a:r>
            <a:r>
              <a:rPr lang="en-US" dirty="0">
                <a:latin typeface="Arial"/>
                <a:cs typeface="Arial"/>
              </a:rPr>
              <a:t> children in total</a:t>
            </a:r>
            <a:r>
              <a:rPr lang="en-US" b="1" dirty="0">
                <a:latin typeface="Arial"/>
                <a:cs typeface="Arial"/>
              </a:rPr>
              <a:t>  </a:t>
            </a:r>
            <a:r>
              <a:rPr lang="en-US" b="1" dirty="0">
                <a:latin typeface="Arial"/>
                <a:ea typeface="Wingdings"/>
                <a:cs typeface="Arial"/>
                <a:sym typeface="Wingdings"/>
              </a:rPr>
              <a:t></a:t>
            </a:r>
            <a:r>
              <a:rPr lang="en-US" b="1" dirty="0">
                <a:latin typeface="Arial"/>
                <a:cs typeface="Arial"/>
              </a:rPr>
              <a:t> </a:t>
            </a:r>
            <a:r>
              <a:rPr lang="en-US" dirty="0">
                <a:latin typeface="Arial"/>
                <a:cs typeface="Arial"/>
              </a:rPr>
              <a:t>I</a:t>
            </a:r>
            <a:r>
              <a:rPr lang="en-US" dirty="0">
                <a:latin typeface="Arial"/>
                <a:cs typeface="Arial"/>
              </a:rPr>
              <a:t>n 2013, </a:t>
            </a:r>
            <a:r>
              <a:rPr lang="en-US" b="1" dirty="0">
                <a:latin typeface="Arial"/>
                <a:cs typeface="Arial"/>
              </a:rPr>
              <a:t>2 584 </a:t>
            </a:r>
            <a:r>
              <a:rPr lang="en-US" dirty="0">
                <a:latin typeface="Arial"/>
                <a:cs typeface="Arial"/>
              </a:rPr>
              <a:t>children in total</a:t>
            </a:r>
            <a:endParaRPr lang="en-US" dirty="0">
              <a:latin typeface="Arial"/>
              <a:cs typeface="Arial"/>
            </a:endParaRPr>
          </a:p>
          <a:p>
            <a:pPr>
              <a:defRPr/>
            </a:pPr>
            <a:r>
              <a:rPr lang="en-US" dirty="0">
                <a:latin typeface="Arial"/>
                <a:cs typeface="Arial"/>
              </a:rPr>
              <a:t>decrease by</a:t>
            </a:r>
            <a:r>
              <a:rPr lang="en-US" b="1" dirty="0">
                <a:latin typeface="Arial"/>
                <a:cs typeface="Arial"/>
              </a:rPr>
              <a:t> 1 280 children </a:t>
            </a:r>
            <a:r>
              <a:rPr lang="en-US" dirty="0">
                <a:latin typeface="Arial"/>
                <a:cs typeface="Arial"/>
              </a:rPr>
              <a:t>(i.e. by one-third) </a:t>
            </a:r>
          </a:p>
        </p:txBody>
      </p:sp>
      <p:sp>
        <p:nvSpPr>
          <p:cNvPr id="9" name="TextBox 8"/>
          <p:cNvSpPr txBox="1"/>
          <p:nvPr/>
        </p:nvSpPr>
        <p:spPr>
          <a:xfrm>
            <a:off x="3705225" y="2770188"/>
            <a:ext cx="5438775" cy="646112"/>
          </a:xfrm>
          <a:prstGeom prst="rect">
            <a:avLst/>
          </a:prstGeom>
          <a:solidFill>
            <a:schemeClr val="accent6">
              <a:lumMod val="40000"/>
              <a:lumOff val="60000"/>
            </a:schemeClr>
          </a:solidFill>
          <a:ln>
            <a:solidFill>
              <a:schemeClr val="accent5">
                <a:lumMod val="20000"/>
                <a:lumOff val="80000"/>
              </a:schemeClr>
            </a:solidFill>
          </a:ln>
        </p:spPr>
        <p:txBody>
          <a:bodyPr>
            <a:spAutoFit/>
          </a:bodyPr>
          <a:lstStyle/>
          <a:p>
            <a:pPr>
              <a:defRPr/>
            </a:pPr>
            <a:r>
              <a:rPr lang="en-US" dirty="0">
                <a:latin typeface="Arial"/>
                <a:cs typeface="Arial"/>
              </a:rPr>
              <a:t>The number of </a:t>
            </a:r>
            <a:r>
              <a:rPr lang="en-US" b="1" dirty="0">
                <a:latin typeface="Arial"/>
                <a:cs typeface="Arial"/>
              </a:rPr>
              <a:t>children in foster care </a:t>
            </a:r>
            <a:r>
              <a:rPr lang="en-US" dirty="0">
                <a:latin typeface="Arial"/>
                <a:cs typeface="Arial"/>
              </a:rPr>
              <a:t>(families) has dropped most compared to other forms of care</a:t>
            </a:r>
          </a:p>
        </p:txBody>
      </p:sp>
    </p:spTree>
    <p:extLst>
      <p:ext uri="{BB962C8B-B14F-4D97-AF65-F5344CB8AC3E}">
        <p14:creationId xmlns:p14="http://schemas.microsoft.com/office/powerpoint/2010/main" val="299732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1"/>
          <p:cNvGraphicFramePr/>
          <p:nvPr>
            <p:extLst>
              <p:ext uri="{D42A27DB-BD31-4B8C-83A1-F6EECF244321}">
                <p14:modId xmlns:p14="http://schemas.microsoft.com/office/powerpoint/2010/main" val="1693810980"/>
              </p:ext>
            </p:extLst>
          </p:nvPr>
        </p:nvGraphicFramePr>
        <p:xfrm>
          <a:off x="0" y="0"/>
          <a:ext cx="9144835" cy="1804956"/>
        </p:xfrm>
        <a:graphic>
          <a:graphicData uri="http://schemas.openxmlformats.org/drawingml/2006/table">
            <a:tbl>
              <a:tblPr>
                <a:tableStyleId>{2D5ABB26-0587-4C30-8999-92F81FD0307C}</a:tableStyleId>
              </a:tblPr>
              <a:tblGrid>
                <a:gridCol w="9144835"/>
              </a:tblGrid>
              <a:tr h="1804956">
                <a:tc>
                  <a:txBody>
                    <a:bodyPr/>
                    <a:lstStyle/>
                    <a:p>
                      <a:endParaRPr lang="et-EE" sz="1800" dirty="0"/>
                    </a:p>
                  </a:txBody>
                  <a:tcPr marL="92908" marR="92908" marT="45837" marB="45837">
                    <a:solidFill>
                      <a:schemeClr val="bg1"/>
                    </a:solidFill>
                  </a:tcPr>
                </a:tc>
              </a:tr>
            </a:tbl>
          </a:graphicData>
        </a:graphic>
      </p:graphicFrame>
      <p:sp>
        <p:nvSpPr>
          <p:cNvPr id="44" name="TextShape 3"/>
          <p:cNvSpPr txBox="1"/>
          <p:nvPr/>
        </p:nvSpPr>
        <p:spPr>
          <a:xfrm>
            <a:off x="1279626" y="4536751"/>
            <a:ext cx="7462488" cy="1721584"/>
          </a:xfrm>
          <a:prstGeom prst="rect">
            <a:avLst/>
          </a:prstGeom>
        </p:spPr>
        <p:txBody>
          <a:bodyPr wrap="none" lIns="0" tIns="0" rIns="0" bIns="0"/>
          <a:lstStyle/>
          <a:p>
            <a:endParaRPr sz="2000" dirty="0">
              <a:latin typeface="Roboto Condensed"/>
            </a:endParaRPr>
          </a:p>
        </p:txBody>
      </p:sp>
      <p:pic>
        <p:nvPicPr>
          <p:cNvPr id="2" name="Pil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graphicFrame>
        <p:nvGraphicFramePr>
          <p:cNvPr id="3" name="Tabel 2"/>
          <p:cNvGraphicFramePr>
            <a:graphicFrameLocks noGrp="1"/>
          </p:cNvGraphicFramePr>
          <p:nvPr>
            <p:extLst>
              <p:ext uri="{D42A27DB-BD31-4B8C-83A1-F6EECF244321}">
                <p14:modId xmlns:p14="http://schemas.microsoft.com/office/powerpoint/2010/main" val="3838352799"/>
              </p:ext>
            </p:extLst>
          </p:nvPr>
        </p:nvGraphicFramePr>
        <p:xfrm>
          <a:off x="5996777" y="2764093"/>
          <a:ext cx="331157" cy="366694"/>
        </p:xfrm>
        <a:graphic>
          <a:graphicData uri="http://schemas.openxmlformats.org/drawingml/2006/table">
            <a:tbl>
              <a:tblPr/>
              <a:tblGrid>
                <a:gridCol w="331157"/>
              </a:tblGrid>
              <a:tr h="366694">
                <a:tc>
                  <a:txBody>
                    <a:bodyPr/>
                    <a:lstStyle/>
                    <a:p>
                      <a:endParaRPr lang="et-EE" sz="1800" dirty="0"/>
                    </a:p>
                  </a:txBody>
                  <a:tcPr marL="92908" marR="92908" marT="45837" marB="45837">
                    <a:lnL>
                      <a:noFill/>
                    </a:lnL>
                    <a:lnR>
                      <a:noFill/>
                    </a:lnR>
                    <a:lnT>
                      <a:noFill/>
                    </a:lnT>
                    <a:lnB>
                      <a:noFill/>
                    </a:lnB>
                  </a:tcPr>
                </a:tc>
              </a:tr>
            </a:tbl>
          </a:graphicData>
        </a:graphic>
      </p:graphicFrame>
      <p:graphicFrame>
        <p:nvGraphicFramePr>
          <p:cNvPr id="7" name="Diagramm 6"/>
          <p:cNvGraphicFramePr/>
          <p:nvPr>
            <p:extLst>
              <p:ext uri="{D42A27DB-BD31-4B8C-83A1-F6EECF244321}">
                <p14:modId xmlns:p14="http://schemas.microsoft.com/office/powerpoint/2010/main" val="4703152"/>
              </p:ext>
            </p:extLst>
          </p:nvPr>
        </p:nvGraphicFramePr>
        <p:xfrm>
          <a:off x="373094" y="2241396"/>
          <a:ext cx="8369019" cy="3829807"/>
        </p:xfrm>
        <a:graphic>
          <a:graphicData uri="http://schemas.openxmlformats.org/drawingml/2006/chart">
            <c:chart xmlns:c="http://schemas.openxmlformats.org/drawingml/2006/chart" xmlns:r="http://schemas.openxmlformats.org/officeDocument/2006/relationships" r:id="rId4"/>
          </a:graphicData>
        </a:graphic>
      </p:graphicFrame>
      <p:sp>
        <p:nvSpPr>
          <p:cNvPr id="4" name="Ristkülik 3"/>
          <p:cNvSpPr/>
          <p:nvPr/>
        </p:nvSpPr>
        <p:spPr>
          <a:xfrm>
            <a:off x="373095" y="5888060"/>
            <a:ext cx="7930264" cy="370275"/>
          </a:xfrm>
          <a:prstGeom prst="rect">
            <a:avLst/>
          </a:prstGeom>
        </p:spPr>
        <p:txBody>
          <a:bodyPr wrap="square" lIns="92373" tIns="46186" rIns="92373" bIns="46186">
            <a:spAutoFit/>
          </a:bodyPr>
          <a:lstStyle/>
          <a:p>
            <a:pPr lvl="0" fontAlgn="base"/>
            <a:r>
              <a:rPr lang="en-GB" dirty="0" smtClean="0">
                <a:solidFill>
                  <a:schemeClr val="bg1"/>
                </a:solidFill>
              </a:rPr>
              <a:t>Adolescent offenders /</a:t>
            </a:r>
            <a:r>
              <a:rPr lang="et-EE" dirty="0" smtClean="0">
                <a:solidFill>
                  <a:schemeClr val="bg1"/>
                </a:solidFill>
              </a:rPr>
              <a:t> </a:t>
            </a:r>
            <a:r>
              <a:rPr lang="en-GB" dirty="0" smtClean="0">
                <a:solidFill>
                  <a:schemeClr val="bg1"/>
                </a:solidFill>
              </a:rPr>
              <a:t>per 10 000 population</a:t>
            </a:r>
            <a:r>
              <a:rPr lang="et-EE" dirty="0" smtClean="0">
                <a:solidFill>
                  <a:schemeClr val="bg1"/>
                </a:solidFill>
              </a:rPr>
              <a:t> (</a:t>
            </a:r>
            <a:r>
              <a:rPr lang="en-GB" dirty="0" smtClean="0">
                <a:solidFill>
                  <a:schemeClr val="bg1"/>
                </a:solidFill>
              </a:rPr>
              <a:t>14-17 years old</a:t>
            </a:r>
            <a:r>
              <a:rPr lang="et-EE" dirty="0" smtClean="0">
                <a:solidFill>
                  <a:schemeClr val="bg1"/>
                </a:solidFill>
              </a:rPr>
              <a:t>)</a:t>
            </a:r>
            <a:r>
              <a:rPr lang="en-GB" dirty="0" smtClean="0">
                <a:solidFill>
                  <a:schemeClr val="bg1"/>
                </a:solidFill>
              </a:rPr>
              <a:t> 2006–2013</a:t>
            </a:r>
            <a:endParaRPr lang="en-GB" dirty="0">
              <a:solidFill>
                <a:schemeClr val="bg1"/>
              </a:solidFill>
            </a:endParaRPr>
          </a:p>
        </p:txBody>
      </p:sp>
      <p:sp>
        <p:nvSpPr>
          <p:cNvPr id="5" name="TextBox 4"/>
          <p:cNvSpPr txBox="1"/>
          <p:nvPr/>
        </p:nvSpPr>
        <p:spPr>
          <a:xfrm>
            <a:off x="488731" y="6073197"/>
            <a:ext cx="6511159" cy="830997"/>
          </a:xfrm>
          <a:prstGeom prst="rect">
            <a:avLst/>
          </a:prstGeom>
          <a:noFill/>
        </p:spPr>
        <p:txBody>
          <a:bodyPr wrap="square" rtlCol="0">
            <a:spAutoFit/>
          </a:bodyPr>
          <a:lstStyle/>
          <a:p>
            <a:r>
              <a:rPr lang="et-EE" sz="1600" dirty="0" err="1" smtClean="0"/>
              <a:t>Source</a:t>
            </a:r>
            <a:r>
              <a:rPr lang="et-EE" sz="1600" dirty="0" smtClean="0"/>
              <a:t>: Kuritegevus </a:t>
            </a:r>
            <a:r>
              <a:rPr lang="et-EE" sz="1600" dirty="0"/>
              <a:t>Eestis 2013, </a:t>
            </a:r>
            <a:r>
              <a:rPr lang="et-EE" sz="1600" dirty="0" err="1" smtClean="0"/>
              <a:t>Ministry</a:t>
            </a:r>
            <a:r>
              <a:rPr lang="et-EE" sz="1600" dirty="0" smtClean="0"/>
              <a:t> </a:t>
            </a:r>
            <a:r>
              <a:rPr lang="et-EE" sz="1600" dirty="0" err="1" smtClean="0"/>
              <a:t>of</a:t>
            </a:r>
            <a:r>
              <a:rPr lang="et-EE" sz="1600" dirty="0" smtClean="0"/>
              <a:t> </a:t>
            </a:r>
            <a:r>
              <a:rPr lang="et-EE" sz="1600" dirty="0" err="1" smtClean="0"/>
              <a:t>Justice</a:t>
            </a:r>
            <a:r>
              <a:rPr lang="et-EE" sz="1600" dirty="0" smtClean="0"/>
              <a:t> </a:t>
            </a:r>
            <a:r>
              <a:rPr lang="et-EE" sz="1600" u="sng" dirty="0" smtClean="0">
                <a:hlinkClick r:id="rId5"/>
              </a:rPr>
              <a:t>http</a:t>
            </a:r>
            <a:r>
              <a:rPr lang="et-EE" sz="1600" u="sng" dirty="0">
                <a:hlinkClick r:id="rId5"/>
              </a:rPr>
              <a:t>://www.kriminaalpoliitika.ee/et/kuritegevus-eestis-2013</a:t>
            </a:r>
            <a:r>
              <a:rPr lang="et-EE" sz="1600" dirty="0"/>
              <a:t>. </a:t>
            </a:r>
          </a:p>
          <a:p>
            <a:endParaRPr lang="et-EE" sz="1600" dirty="0"/>
          </a:p>
        </p:txBody>
      </p:sp>
      <p:sp>
        <p:nvSpPr>
          <p:cNvPr id="6" name="TextBox 5"/>
          <p:cNvSpPr txBox="1"/>
          <p:nvPr/>
        </p:nvSpPr>
        <p:spPr>
          <a:xfrm>
            <a:off x="4169979" y="1371263"/>
            <a:ext cx="4721773" cy="430887"/>
          </a:xfrm>
          <a:prstGeom prst="rect">
            <a:avLst/>
          </a:prstGeom>
          <a:noFill/>
        </p:spPr>
        <p:txBody>
          <a:bodyPr wrap="square" rtlCol="0">
            <a:spAutoFit/>
          </a:bodyPr>
          <a:lstStyle/>
          <a:p>
            <a:r>
              <a:rPr lang="et-EE" sz="2200" b="1" dirty="0" smtClean="0"/>
              <a:t>Number of </a:t>
            </a:r>
            <a:r>
              <a:rPr lang="et-EE" sz="2200" b="1" dirty="0" err="1" smtClean="0"/>
              <a:t>juvenile</a:t>
            </a:r>
            <a:r>
              <a:rPr lang="et-EE" sz="2200" b="1" dirty="0" smtClean="0"/>
              <a:t> </a:t>
            </a:r>
            <a:r>
              <a:rPr lang="et-EE" sz="2200" b="1" dirty="0" err="1" smtClean="0"/>
              <a:t>offenders</a:t>
            </a:r>
            <a:r>
              <a:rPr lang="et-EE" sz="2200" b="1" dirty="0" smtClean="0"/>
              <a:t> </a:t>
            </a:r>
            <a:endParaRPr lang="et-EE" sz="2200" b="1" dirty="0"/>
          </a:p>
        </p:txBody>
      </p:sp>
    </p:spTree>
    <p:extLst>
      <p:ext uri="{BB962C8B-B14F-4D97-AF65-F5344CB8AC3E}">
        <p14:creationId xmlns:p14="http://schemas.microsoft.com/office/powerpoint/2010/main" val="91519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Children</a:t>
            </a:r>
            <a:r>
              <a:rPr lang="et-EE" dirty="0" smtClean="0"/>
              <a:t> </a:t>
            </a:r>
            <a:r>
              <a:rPr lang="et-EE" dirty="0" err="1" smtClean="0"/>
              <a:t>mental</a:t>
            </a:r>
            <a:r>
              <a:rPr lang="et-EE" dirty="0" smtClean="0"/>
              <a:t> </a:t>
            </a:r>
            <a:r>
              <a:rPr lang="et-EE" dirty="0" err="1" smtClean="0"/>
              <a:t>health</a:t>
            </a:r>
            <a:r>
              <a:rPr lang="et-EE" dirty="0" smtClean="0"/>
              <a:t> </a:t>
            </a:r>
            <a:r>
              <a:rPr lang="et-EE" dirty="0" err="1" smtClean="0"/>
              <a:t>problems</a:t>
            </a:r>
            <a:endParaRPr lang="et-EE" dirty="0"/>
          </a:p>
        </p:txBody>
      </p:sp>
      <p:sp>
        <p:nvSpPr>
          <p:cNvPr id="3" name="Sisu kohatäide 2"/>
          <p:cNvSpPr>
            <a:spLocks noGrp="1"/>
          </p:cNvSpPr>
          <p:nvPr>
            <p:ph idx="1"/>
          </p:nvPr>
        </p:nvSpPr>
        <p:spPr/>
        <p:txBody>
          <a:bodyPr/>
          <a:lstStyle/>
          <a:p>
            <a:r>
              <a:rPr lang="et-EE" sz="2000" dirty="0" err="1"/>
              <a:t>According</a:t>
            </a:r>
            <a:r>
              <a:rPr lang="et-EE" sz="2000" dirty="0"/>
              <a:t> </a:t>
            </a:r>
            <a:r>
              <a:rPr lang="et-EE" sz="2000" dirty="0" err="1"/>
              <a:t>to</a:t>
            </a:r>
            <a:r>
              <a:rPr lang="et-EE" sz="2000" dirty="0"/>
              <a:t> </a:t>
            </a:r>
            <a:r>
              <a:rPr lang="et-EE" sz="2000" dirty="0" err="1"/>
              <a:t>the</a:t>
            </a:r>
            <a:r>
              <a:rPr lang="et-EE" sz="2000" dirty="0"/>
              <a:t> 2012 </a:t>
            </a:r>
            <a:r>
              <a:rPr lang="et-EE" sz="2000" dirty="0" err="1"/>
              <a:t>data</a:t>
            </a:r>
            <a:r>
              <a:rPr lang="et-EE" sz="2000" dirty="0"/>
              <a:t>, </a:t>
            </a:r>
            <a:r>
              <a:rPr lang="et-EE" sz="2000" dirty="0" err="1"/>
              <a:t>there</a:t>
            </a:r>
            <a:r>
              <a:rPr lang="et-EE" sz="2000" dirty="0"/>
              <a:t> are 10.1 </a:t>
            </a:r>
            <a:r>
              <a:rPr lang="et-EE" sz="2000" dirty="0" err="1"/>
              <a:t>outpatiently</a:t>
            </a:r>
            <a:r>
              <a:rPr lang="et-EE" sz="2000" dirty="0"/>
              <a:t> </a:t>
            </a:r>
            <a:r>
              <a:rPr lang="et-EE" sz="2000" dirty="0" err="1"/>
              <a:t>treated</a:t>
            </a:r>
            <a:r>
              <a:rPr lang="et-EE" sz="2000" dirty="0"/>
              <a:t> </a:t>
            </a:r>
            <a:r>
              <a:rPr lang="et-EE" sz="2000" dirty="0" err="1"/>
              <a:t>children</a:t>
            </a:r>
            <a:r>
              <a:rPr lang="et-EE" sz="2000" dirty="0"/>
              <a:t> </a:t>
            </a:r>
            <a:r>
              <a:rPr lang="et-EE" sz="2000" dirty="0" err="1"/>
              <a:t>with</a:t>
            </a:r>
            <a:r>
              <a:rPr lang="et-EE" sz="2000" dirty="0"/>
              <a:t> </a:t>
            </a:r>
            <a:r>
              <a:rPr lang="et-EE" sz="2000" dirty="0" err="1"/>
              <a:t>psychological</a:t>
            </a:r>
            <a:r>
              <a:rPr lang="et-EE" sz="2000" dirty="0"/>
              <a:t> </a:t>
            </a:r>
            <a:r>
              <a:rPr lang="et-EE" sz="2000" dirty="0" err="1"/>
              <a:t>development</a:t>
            </a:r>
            <a:r>
              <a:rPr lang="et-EE" sz="2000" dirty="0"/>
              <a:t> </a:t>
            </a:r>
            <a:r>
              <a:rPr lang="et-EE" sz="2000" dirty="0" err="1"/>
              <a:t>disorders</a:t>
            </a:r>
            <a:r>
              <a:rPr lang="et-EE" sz="2000" dirty="0"/>
              <a:t> </a:t>
            </a:r>
            <a:r>
              <a:rPr lang="et-EE" sz="2000" dirty="0" err="1"/>
              <a:t>per</a:t>
            </a:r>
            <a:r>
              <a:rPr lang="et-EE" sz="2000" dirty="0"/>
              <a:t> 1,000 </a:t>
            </a:r>
            <a:r>
              <a:rPr lang="et-EE" sz="2000" dirty="0" err="1"/>
              <a:t>of</a:t>
            </a:r>
            <a:r>
              <a:rPr lang="et-EE" sz="2000" dirty="0"/>
              <a:t> </a:t>
            </a:r>
            <a:r>
              <a:rPr lang="et-EE" sz="2000" dirty="0" err="1"/>
              <a:t>children</a:t>
            </a:r>
            <a:r>
              <a:rPr lang="et-EE" sz="2000" dirty="0"/>
              <a:t> </a:t>
            </a:r>
            <a:r>
              <a:rPr lang="et-EE" sz="2000" dirty="0" err="1"/>
              <a:t>aged</a:t>
            </a:r>
            <a:r>
              <a:rPr lang="et-EE" sz="2000" dirty="0"/>
              <a:t> </a:t>
            </a:r>
            <a:r>
              <a:rPr lang="et-EE" sz="2000" dirty="0" smtClean="0"/>
              <a:t>0-14 (</a:t>
            </a:r>
            <a:r>
              <a:rPr lang="et-EE" sz="2000" dirty="0" err="1" smtClean="0"/>
              <a:t>speech-and</a:t>
            </a:r>
            <a:r>
              <a:rPr lang="et-EE" sz="2000" dirty="0" smtClean="0"/>
              <a:t> </a:t>
            </a:r>
            <a:r>
              <a:rPr lang="et-EE" sz="2000" dirty="0" err="1"/>
              <a:t>language-specific</a:t>
            </a:r>
            <a:r>
              <a:rPr lang="et-EE" sz="2000" dirty="0"/>
              <a:t> </a:t>
            </a:r>
            <a:r>
              <a:rPr lang="et-EE" sz="2000" dirty="0" err="1"/>
              <a:t>disorders</a:t>
            </a:r>
            <a:r>
              <a:rPr lang="et-EE" sz="2000" dirty="0"/>
              <a:t>, </a:t>
            </a:r>
            <a:r>
              <a:rPr lang="et-EE" sz="2000" dirty="0" err="1"/>
              <a:t>disorders</a:t>
            </a:r>
            <a:r>
              <a:rPr lang="et-EE" sz="2000" dirty="0"/>
              <a:t> </a:t>
            </a:r>
            <a:r>
              <a:rPr lang="et-EE" sz="2000" dirty="0" err="1"/>
              <a:t>of</a:t>
            </a:r>
            <a:r>
              <a:rPr lang="et-EE" sz="2000" dirty="0"/>
              <a:t> </a:t>
            </a:r>
            <a:r>
              <a:rPr lang="et-EE" sz="2000" dirty="0" err="1"/>
              <a:t>scholastic</a:t>
            </a:r>
            <a:r>
              <a:rPr lang="et-EE" sz="2000" dirty="0"/>
              <a:t> </a:t>
            </a:r>
            <a:r>
              <a:rPr lang="et-EE" sz="2000" dirty="0" err="1"/>
              <a:t>skills</a:t>
            </a:r>
            <a:r>
              <a:rPr lang="et-EE" sz="2000" dirty="0"/>
              <a:t>, </a:t>
            </a:r>
            <a:r>
              <a:rPr lang="et-EE" sz="2000" dirty="0" err="1"/>
              <a:t>specific</a:t>
            </a:r>
            <a:r>
              <a:rPr lang="et-EE" sz="2000" dirty="0"/>
              <a:t> </a:t>
            </a:r>
            <a:r>
              <a:rPr lang="et-EE" sz="2000" dirty="0" err="1"/>
              <a:t>developmental</a:t>
            </a:r>
            <a:r>
              <a:rPr lang="et-EE" sz="2000" dirty="0"/>
              <a:t> </a:t>
            </a:r>
            <a:r>
              <a:rPr lang="et-EE" sz="2000" dirty="0" err="1"/>
              <a:t>disorders</a:t>
            </a:r>
            <a:r>
              <a:rPr lang="et-EE" sz="2000" dirty="0"/>
              <a:t> </a:t>
            </a:r>
            <a:r>
              <a:rPr lang="et-EE" sz="2000" dirty="0" err="1"/>
              <a:t>of</a:t>
            </a:r>
            <a:r>
              <a:rPr lang="et-EE" sz="2000" dirty="0"/>
              <a:t> </a:t>
            </a:r>
            <a:r>
              <a:rPr lang="et-EE" sz="2000" dirty="0" err="1"/>
              <a:t>motility</a:t>
            </a:r>
            <a:r>
              <a:rPr lang="et-EE" sz="2000" dirty="0"/>
              <a:t>, </a:t>
            </a:r>
            <a:r>
              <a:rPr lang="et-EE" sz="2000" dirty="0" err="1"/>
              <a:t>mixed</a:t>
            </a:r>
            <a:r>
              <a:rPr lang="et-EE" sz="2000" dirty="0"/>
              <a:t> </a:t>
            </a:r>
            <a:r>
              <a:rPr lang="et-EE" sz="2000" dirty="0" err="1"/>
              <a:t>specific</a:t>
            </a:r>
            <a:r>
              <a:rPr lang="et-EE" sz="2000" dirty="0"/>
              <a:t> </a:t>
            </a:r>
            <a:r>
              <a:rPr lang="et-EE" sz="2000" dirty="0" err="1"/>
              <a:t>developmental</a:t>
            </a:r>
            <a:r>
              <a:rPr lang="et-EE" sz="2000" dirty="0"/>
              <a:t> </a:t>
            </a:r>
            <a:r>
              <a:rPr lang="et-EE" sz="2000" dirty="0" err="1"/>
              <a:t>disorders</a:t>
            </a:r>
            <a:r>
              <a:rPr lang="et-EE" sz="2000" dirty="0"/>
              <a:t>, </a:t>
            </a:r>
            <a:r>
              <a:rPr lang="et-EE" sz="2000" dirty="0" err="1"/>
              <a:t>pervasive</a:t>
            </a:r>
            <a:r>
              <a:rPr lang="et-EE" sz="2000" dirty="0"/>
              <a:t> </a:t>
            </a:r>
            <a:r>
              <a:rPr lang="et-EE" sz="2000" dirty="0" err="1"/>
              <a:t>developmental</a:t>
            </a:r>
            <a:r>
              <a:rPr lang="et-EE" sz="2000" dirty="0"/>
              <a:t> </a:t>
            </a:r>
            <a:r>
              <a:rPr lang="et-EE" sz="2000" dirty="0" err="1"/>
              <a:t>disorders</a:t>
            </a:r>
            <a:r>
              <a:rPr lang="et-EE" sz="2000" dirty="0"/>
              <a:t> and </a:t>
            </a:r>
            <a:r>
              <a:rPr lang="et-EE" sz="2000" dirty="0" err="1"/>
              <a:t>atypical</a:t>
            </a:r>
            <a:r>
              <a:rPr lang="et-EE" sz="2000" dirty="0"/>
              <a:t> </a:t>
            </a:r>
            <a:r>
              <a:rPr lang="et-EE" sz="2000" dirty="0" smtClean="0"/>
              <a:t>autism) </a:t>
            </a:r>
            <a:endParaRPr lang="et-EE" sz="2000" dirty="0"/>
          </a:p>
          <a:p>
            <a:r>
              <a:rPr lang="et-EE" sz="2000" dirty="0"/>
              <a:t> </a:t>
            </a:r>
          </a:p>
          <a:p>
            <a:r>
              <a:rPr lang="et-EE" sz="2000" dirty="0" err="1" smtClean="0"/>
              <a:t>Apprx</a:t>
            </a:r>
            <a:r>
              <a:rPr lang="et-EE" sz="2000" dirty="0" smtClean="0"/>
              <a:t> 9.6 </a:t>
            </a:r>
            <a:r>
              <a:rPr lang="et-EE" sz="2000" dirty="0" err="1"/>
              <a:t>outpatiently</a:t>
            </a:r>
            <a:r>
              <a:rPr lang="et-EE" sz="2000" dirty="0"/>
              <a:t> </a:t>
            </a:r>
            <a:r>
              <a:rPr lang="et-EE" sz="2000" dirty="0" err="1"/>
              <a:t>treated</a:t>
            </a:r>
            <a:r>
              <a:rPr lang="et-EE" sz="2000" dirty="0"/>
              <a:t> </a:t>
            </a:r>
            <a:r>
              <a:rPr lang="et-EE" sz="2000" dirty="0" err="1"/>
              <a:t>children</a:t>
            </a:r>
            <a:r>
              <a:rPr lang="et-EE" sz="2000" dirty="0"/>
              <a:t> </a:t>
            </a:r>
            <a:r>
              <a:rPr lang="et-EE" sz="2000" dirty="0" err="1"/>
              <a:t>with</a:t>
            </a:r>
            <a:r>
              <a:rPr lang="et-EE" sz="2000" dirty="0"/>
              <a:t> </a:t>
            </a:r>
            <a:r>
              <a:rPr lang="et-EE" sz="2000" dirty="0" err="1"/>
              <a:t>behavioral</a:t>
            </a:r>
            <a:r>
              <a:rPr lang="et-EE" sz="2000" dirty="0"/>
              <a:t> and </a:t>
            </a:r>
            <a:r>
              <a:rPr lang="et-EE" sz="2000" dirty="0" err="1"/>
              <a:t>emotional</a:t>
            </a:r>
            <a:r>
              <a:rPr lang="et-EE" sz="2000" dirty="0"/>
              <a:t> </a:t>
            </a:r>
            <a:r>
              <a:rPr lang="et-EE" sz="2000" dirty="0" err="1"/>
              <a:t>disorders</a:t>
            </a:r>
            <a:r>
              <a:rPr lang="et-EE" sz="2000" dirty="0"/>
              <a:t> </a:t>
            </a:r>
            <a:r>
              <a:rPr lang="et-EE" sz="2000" dirty="0" err="1"/>
              <a:t>per</a:t>
            </a:r>
            <a:r>
              <a:rPr lang="et-EE" sz="2000" dirty="0"/>
              <a:t> 1,000 </a:t>
            </a:r>
            <a:r>
              <a:rPr lang="et-EE" sz="2000" dirty="0" err="1"/>
              <a:t>of</a:t>
            </a:r>
            <a:r>
              <a:rPr lang="et-EE" sz="2000" dirty="0"/>
              <a:t> </a:t>
            </a:r>
            <a:r>
              <a:rPr lang="et-EE" sz="2000" dirty="0" err="1"/>
              <a:t>children</a:t>
            </a:r>
            <a:r>
              <a:rPr lang="et-EE" sz="2000" dirty="0"/>
              <a:t> </a:t>
            </a:r>
            <a:r>
              <a:rPr lang="et-EE" sz="2000" dirty="0" err="1"/>
              <a:t>aged</a:t>
            </a:r>
            <a:r>
              <a:rPr lang="et-EE" sz="2000" dirty="0"/>
              <a:t> </a:t>
            </a:r>
            <a:r>
              <a:rPr lang="et-EE" sz="2000" dirty="0" smtClean="0"/>
              <a:t>0-14 (</a:t>
            </a:r>
            <a:r>
              <a:rPr lang="et-EE" sz="2000" dirty="0" err="1" smtClean="0"/>
              <a:t>hyperkinetic</a:t>
            </a:r>
            <a:r>
              <a:rPr lang="et-EE" sz="2000" dirty="0" smtClean="0"/>
              <a:t> </a:t>
            </a:r>
            <a:r>
              <a:rPr lang="et-EE" sz="2000" dirty="0" err="1"/>
              <a:t>disorders</a:t>
            </a:r>
            <a:r>
              <a:rPr lang="et-EE" sz="2000" dirty="0"/>
              <a:t>, </a:t>
            </a:r>
            <a:r>
              <a:rPr lang="et-EE" sz="2000" dirty="0" err="1"/>
              <a:t>conduct</a:t>
            </a:r>
            <a:r>
              <a:rPr lang="et-EE" sz="2000" dirty="0"/>
              <a:t> </a:t>
            </a:r>
            <a:r>
              <a:rPr lang="et-EE" sz="2000" dirty="0" err="1"/>
              <a:t>disorder</a:t>
            </a:r>
            <a:r>
              <a:rPr lang="et-EE" sz="2000" dirty="0"/>
              <a:t>, </a:t>
            </a:r>
            <a:r>
              <a:rPr lang="et-EE" sz="2000" dirty="0" err="1"/>
              <a:t>mixed</a:t>
            </a:r>
            <a:r>
              <a:rPr lang="et-EE" sz="2000" dirty="0"/>
              <a:t> </a:t>
            </a:r>
            <a:r>
              <a:rPr lang="et-EE" sz="2000" dirty="0" err="1"/>
              <a:t>behavioral</a:t>
            </a:r>
            <a:r>
              <a:rPr lang="et-EE" sz="2000" dirty="0"/>
              <a:t> and </a:t>
            </a:r>
            <a:r>
              <a:rPr lang="et-EE" sz="2000" dirty="0" err="1"/>
              <a:t>emotional</a:t>
            </a:r>
            <a:r>
              <a:rPr lang="et-EE" sz="2000" dirty="0"/>
              <a:t> </a:t>
            </a:r>
            <a:r>
              <a:rPr lang="et-EE" sz="2000" dirty="0" err="1" smtClean="0"/>
              <a:t>disorders</a:t>
            </a:r>
            <a:r>
              <a:rPr lang="et-EE" sz="2000" dirty="0"/>
              <a:t>)</a:t>
            </a:r>
            <a:endParaRPr lang="et-EE" sz="2000" dirty="0"/>
          </a:p>
          <a:p>
            <a:r>
              <a:rPr lang="et-EE" sz="2000" dirty="0"/>
              <a:t> </a:t>
            </a:r>
          </a:p>
          <a:p>
            <a:endParaRPr lang="et-EE" sz="2200" dirty="0"/>
          </a:p>
        </p:txBody>
      </p:sp>
    </p:spTree>
    <p:extLst>
      <p:ext uri="{BB962C8B-B14F-4D97-AF65-F5344CB8AC3E}">
        <p14:creationId xmlns:p14="http://schemas.microsoft.com/office/powerpoint/2010/main" val="119280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YR_programm_tem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CYR_programm_temp</Template>
  <TotalTime>11217</TotalTime>
  <Words>2600</Words>
  <Application>Microsoft Office PowerPoint</Application>
  <PresentationFormat>Ekraaniseanss (4:3)</PresentationFormat>
  <Paragraphs>248</Paragraphs>
  <Slides>29</Slides>
  <Notes>17</Notes>
  <HiddenSlides>0</HiddenSlides>
  <MMClips>0</MMClips>
  <ScaleCrop>false</ScaleCrop>
  <HeadingPairs>
    <vt:vector size="4" baseType="variant">
      <vt:variant>
        <vt:lpstr>Kujundus</vt:lpstr>
      </vt:variant>
      <vt:variant>
        <vt:i4>1</vt:i4>
      </vt:variant>
      <vt:variant>
        <vt:lpstr>Slaidipealkirjad</vt:lpstr>
      </vt:variant>
      <vt:variant>
        <vt:i4>29</vt:i4>
      </vt:variant>
    </vt:vector>
  </HeadingPairs>
  <TitlesOfParts>
    <vt:vector size="30" baseType="lpstr">
      <vt:lpstr>CYR_programm_temp</vt:lpstr>
      <vt:lpstr>Implementing Incredible Years program in Estonia  Anniki Lai Director of Departmenf of Children and Families Ministry of Social Affairs</vt:lpstr>
      <vt:lpstr>Structure of the presentation</vt:lpstr>
      <vt:lpstr>Strategy of Children and Families 2012-2020</vt:lpstr>
      <vt:lpstr>Child welfare system – current situation</vt:lpstr>
      <vt:lpstr>New Child Protection Act</vt:lpstr>
      <vt:lpstr>Some challenges</vt:lpstr>
      <vt:lpstr>PowerPointi esitlus</vt:lpstr>
      <vt:lpstr>PowerPointi esitlus</vt:lpstr>
      <vt:lpstr>Children mental health problems</vt:lpstr>
      <vt:lpstr>PowerPointi esitlus</vt:lpstr>
      <vt:lpstr>Prevention is better than cure</vt:lpstr>
      <vt:lpstr>Children and Youth at Risk – pre-defined project</vt:lpstr>
      <vt:lpstr>Children and Youth at Risk programme</vt:lpstr>
      <vt:lpstr>Evidence based parenting programme: desk study</vt:lpstr>
      <vt:lpstr>Selecting the program Incredible  Years (IY) series to the Estonian context </vt:lpstr>
      <vt:lpstr>Study also indicated:</vt:lpstr>
      <vt:lpstr>The Incredible Years components</vt:lpstr>
      <vt:lpstr>Programme Targets in Estonia</vt:lpstr>
      <vt:lpstr>IY subprogrammes</vt:lpstr>
      <vt:lpstr>IY subprogrammes</vt:lpstr>
      <vt:lpstr>IY Estonian pilot - Activities  </vt:lpstr>
      <vt:lpstr>National Institute for Health Development tasks</vt:lpstr>
      <vt:lpstr>Ministry of Social Affairs main responsibilities</vt:lpstr>
      <vt:lpstr>Program delivery settings</vt:lpstr>
      <vt:lpstr>Program delivery settings</vt:lpstr>
      <vt:lpstr>Timeframe</vt:lpstr>
      <vt:lpstr>Timeframe</vt:lpstr>
      <vt:lpstr>PowerPointi esitlus</vt:lpstr>
      <vt:lpstr>PowerPointi esitlus</vt:lpstr>
    </vt:vector>
  </TitlesOfParts>
  <Company>Sotsiaalministeerium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support in Estonia</dc:title>
  <dc:creator>Ann Rajaver</dc:creator>
  <cp:lastModifiedBy>Anniki Lai</cp:lastModifiedBy>
  <cp:revision>102</cp:revision>
  <cp:lastPrinted>2014-04-09T06:53:20Z</cp:lastPrinted>
  <dcterms:created xsi:type="dcterms:W3CDTF">2014-04-07T08:00:08Z</dcterms:created>
  <dcterms:modified xsi:type="dcterms:W3CDTF">2014-10-17T09:34:55Z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