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9" r:id="rId3"/>
    <p:sldId id="271" r:id="rId4"/>
    <p:sldId id="257" r:id="rId5"/>
    <p:sldId id="272" r:id="rId6"/>
    <p:sldId id="274" r:id="rId7"/>
    <p:sldId id="283" r:id="rId8"/>
    <p:sldId id="277" r:id="rId9"/>
    <p:sldId id="275" r:id="rId10"/>
    <p:sldId id="276" r:id="rId11"/>
    <p:sldId id="279" r:id="rId12"/>
    <p:sldId id="282" r:id="rId13"/>
    <p:sldId id="281" r:id="rId14"/>
    <p:sldId id="268" r:id="rId15"/>
  </p:sldIdLst>
  <p:sldSz cx="12192000" cy="6858000"/>
  <p:notesSz cx="6800850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66843" autoAdjust="0"/>
  </p:normalViewPr>
  <p:slideViewPr>
    <p:cSldViewPr snapToGrid="0">
      <p:cViewPr varScale="1">
        <p:scale>
          <a:sx n="50" d="100"/>
          <a:sy n="50" d="100"/>
        </p:scale>
        <p:origin x="15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2863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6575A-632E-491F-889C-675C5AD7C33F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2863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F2C20-0705-43B0-894F-69AFBB929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3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5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241" y="0"/>
            <a:ext cx="2947035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21DCF-28BF-4409-9C48-F6AFCFF4DC73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85" y="4751219"/>
            <a:ext cx="544068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7035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241" y="9377317"/>
            <a:ext cx="2947035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93FC0-686C-4195-950A-A6AFECD7A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84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Икономистите казват,</a:t>
            </a:r>
            <a:r>
              <a:rPr lang="bg-BG" baseline="0" dirty="0" smtClean="0"/>
              <a:t> че и</a:t>
            </a:r>
            <a:r>
              <a:rPr lang="bg-BG" dirty="0" smtClean="0"/>
              <a:t>нвестирайки</a:t>
            </a:r>
            <a:r>
              <a:rPr lang="bg-BG" baseline="0" dirty="0" smtClean="0"/>
              <a:t> в един хотел, направените вложения ще се възвърнат напълно в рамките на 30-40 години.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93FC0-686C-4195-950A-A6AFECD7A7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682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Насърчаване на ранния обхват в детските градини чрез премахване на бариерите – финансово-икономически, социални и териториално-географски – и увеличаване на стимулите за достъп до предучилищна подготовка с необходимото качество и продължителност, вкл. създаване на защитени детски градини, осигуряване на целеви програми за специализиран транспорт, безплатно хранене и безплатни учебни помагала.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Осъществяване на политиките за ограничаване на незаписването в училище и в задължи-телна предучилищна подготовка и ранното напускане на училище въз основа на междуин-ституционални партньорски механизми на местно, регионално и национално равнище и при ясно планиране на интегрирани мерки и конкретни отговорности на институциите за изпълнението им, лидерство на МОН, прозрачност, отчетност и внасяне на подобрения. Тези партньорства би следвало да са ориентирани към насърчаване на съвместната работа по превенция, интервенция и компенсация и гарантиране на приемственосттамежду екипите на детските градини и началните училища, социалните и здравните инсти-туции, представителите на общинските служби, полицията и др.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93FC0-686C-4195-950A-A6AFECD7A79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65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годишните приходи от човекът ще са между 7 и 10 %. Значи всяка година ще се натрупват (ако вземем 10% като възвръщаемост) за всяко дете като резултат от инвестицията от 10 лв. </a:t>
            </a:r>
            <a:r>
              <a:rPr lang="bg-BG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Хекман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казва, че това е повече от средната възвръщаемост в ценни книжа.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93FC0-686C-4195-950A-A6AFECD7A7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04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Професор Джеймс</a:t>
            </a:r>
            <a:r>
              <a:rPr lang="bg-BG" baseline="0" dirty="0" smtClean="0"/>
              <a:t> </a:t>
            </a:r>
            <a:r>
              <a:rPr lang="bg-BG" baseline="0" dirty="0" err="1" smtClean="0"/>
              <a:t>Хекман</a:t>
            </a:r>
            <a:r>
              <a:rPr lang="bg-BG" baseline="0" dirty="0" smtClean="0"/>
              <a:t> е </a:t>
            </a:r>
            <a:r>
              <a:rPr lang="bg-BG" baseline="0" dirty="0" err="1" smtClean="0"/>
              <a:t>микро</a:t>
            </a:r>
            <a:r>
              <a:rPr lang="bg-BG" baseline="0" dirty="0" smtClean="0"/>
              <a:t> икономист от чикагския университет, който е спечелва своята нобелова награда за многогодишното си изследване върху инвестициите в ранното детско развитие.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93FC0-686C-4195-950A-A6AFECD7A7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93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bg-BG" dirty="0" smtClean="0"/>
              <a:t>Инвестицията = влагане на капитал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цел да се постигнат печелившо възвръщане във формата на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доход, лихва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 повишаване на стойността на продукта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според Пиза всеки двама от петима от 15 годишните ученици показват недопустимо ниски нива на компетентност според Европейските стандарти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93FC0-686C-4195-950A-A6AFECD7A79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07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dirty="0" smtClean="0"/>
              <a:t>Колкото по-рано едно дете свикне да формира умения и знания в живота си, толкова по-голяма е вероятността да се превърне в успешен възрастен.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93FC0-686C-4195-950A-A6AFECD7A79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12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altLang="en-US" dirty="0" smtClean="0">
                <a:latin typeface="Calibri" panose="020F0502020204030204" pitchFamily="34" charset="0"/>
              </a:rPr>
              <a:t>Налице са негативни тенденции по отношение на ключови индикатори за детското благосъстояние, които показват, че националните политики и институционална рамка не са в състояние да отговорят на нарасналите неравенства в обществото и потребностите на децата и семействата, особено на тези от най-уязвимите слоеве на населението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93FC0-686C-4195-950A-A6AFECD7A79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44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През 2013 г. успя да добие широка публичност фактът, че от родените преди 7 години 73</a:t>
            </a:r>
            <a:r>
              <a:rPr lang="bg-BG" baseline="0" dirty="0" smtClean="0"/>
              <a:t> 000 деца, едва малко над 63 000 са записани в 1ви клас. Министърът на образованието заяви, че няма как да събере информация къде са останалите 10 000 деца.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93FC0-686C-4195-950A-A6AFECD7A79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25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Развитието</a:t>
            </a:r>
            <a:r>
              <a:rPr lang="bg-BG" baseline="0" dirty="0" smtClean="0"/>
              <a:t> на интегрирани услуги за деца на възраст  от 0 до 7 години се планира като част от проект „Социално включване“, който се прилага от Мин-во на труда и социалната политика и се финансира със заем от Световната банка в размер на 40 млн. Евро. По информация от МТСП, към 31.12.2013 г. 17 общини са въвели в експлоатация яслените и детскоградински групи, разкрити по проекта – 74 места в ясли и 1033 в детски градини или общо 1107 нови места.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93FC0-686C-4195-950A-A6AFECD7A79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76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dirty="0" smtClean="0"/>
              <a:t>НМД идентифицира добри практики в сферата на ранното детско образование и грижа и направи анализ на законодателната рамка в България по темата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593FC0-686C-4195-950A-A6AFECD7A79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82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2FE6-B1E3-458C-A1F3-920889C1C73F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971E-D094-40E4-98D6-861CE7F0A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59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2FE6-B1E3-458C-A1F3-920889C1C73F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971E-D094-40E4-98D6-861CE7F0A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82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2FE6-B1E3-458C-A1F3-920889C1C73F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971E-D094-40E4-98D6-861CE7F0A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6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2FE6-B1E3-458C-A1F3-920889C1C73F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971E-D094-40E4-98D6-861CE7F0A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5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2FE6-B1E3-458C-A1F3-920889C1C73F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971E-D094-40E4-98D6-861CE7F0A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7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2FE6-B1E3-458C-A1F3-920889C1C73F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971E-D094-40E4-98D6-861CE7F0A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2FE6-B1E3-458C-A1F3-920889C1C73F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971E-D094-40E4-98D6-861CE7F0A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56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2FE6-B1E3-458C-A1F3-920889C1C73F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971E-D094-40E4-98D6-861CE7F0A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12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2FE6-B1E3-458C-A1F3-920889C1C73F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971E-D094-40E4-98D6-861CE7F0A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2FE6-B1E3-458C-A1F3-920889C1C73F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971E-D094-40E4-98D6-861CE7F0A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67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2FE6-B1E3-458C-A1F3-920889C1C73F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971E-D094-40E4-98D6-861CE7F0A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08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F2FE6-B1E3-458C-A1F3-920889C1C73F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9971E-D094-40E4-98D6-861CE7F0A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75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02365"/>
            <a:ext cx="9144000" cy="3668989"/>
          </a:xfrm>
        </p:spPr>
        <p:txBody>
          <a:bodyPr>
            <a:normAutofit/>
          </a:bodyPr>
          <a:lstStyle/>
          <a:p>
            <a:r>
              <a:rPr lang="bg-BG" dirty="0" smtClean="0"/>
              <a:t>Инвестиции за ранно детско развитие </a:t>
            </a:r>
            <a:br>
              <a:rPr lang="bg-BG" dirty="0" smtClean="0"/>
            </a:br>
            <a:r>
              <a:rPr lang="bg-BG" dirty="0" smtClean="0"/>
              <a:t>– </a:t>
            </a:r>
            <a:br>
              <a:rPr lang="bg-BG" dirty="0" smtClean="0"/>
            </a:br>
            <a:r>
              <a:rPr lang="bg-BG" dirty="0" smtClean="0"/>
              <a:t>вложение за цял живот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39424"/>
            <a:ext cx="9144000" cy="1159099"/>
          </a:xfrm>
        </p:spPr>
        <p:txBody>
          <a:bodyPr/>
          <a:lstStyle/>
          <a:p>
            <a:r>
              <a:rPr lang="bg-BG" dirty="0" smtClean="0"/>
              <a:t>Георги Богданов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741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Образователната уязвимост на децата в България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1875"/>
          </a:xfrm>
        </p:spPr>
        <p:txBody>
          <a:bodyPr>
            <a:normAutofit lnSpcReduction="10000"/>
          </a:bodyPr>
          <a:lstStyle/>
          <a:p>
            <a:r>
              <a:rPr lang="bg-BG" sz="3600" b="1" dirty="0" smtClean="0"/>
              <a:t>20%</a:t>
            </a:r>
            <a:r>
              <a:rPr lang="bg-BG" sz="3600" dirty="0" smtClean="0"/>
              <a:t> </a:t>
            </a:r>
            <a:r>
              <a:rPr lang="bg-BG" dirty="0" smtClean="0"/>
              <a:t>от 5-годишните деца в България не са обхванати от предучилищна подготовка към </a:t>
            </a:r>
            <a:r>
              <a:rPr lang="bg-BG" dirty="0"/>
              <a:t>2011 г</a:t>
            </a:r>
            <a:r>
              <a:rPr lang="bg-BG" dirty="0" smtClean="0"/>
              <a:t>.;</a:t>
            </a:r>
          </a:p>
          <a:p>
            <a:r>
              <a:rPr lang="bg-BG" sz="3600" b="1" dirty="0" smtClean="0"/>
              <a:t>11.5% </a:t>
            </a:r>
            <a:r>
              <a:rPr lang="bg-BG" dirty="0" smtClean="0"/>
              <a:t>от 6-год деца не са записани в предучилищни групи към училища или детски градини за 2011 г.;</a:t>
            </a:r>
          </a:p>
          <a:p>
            <a:r>
              <a:rPr lang="bg-BG" sz="3600" b="1" dirty="0"/>
              <a:t>1 </a:t>
            </a:r>
            <a:r>
              <a:rPr lang="bg-BG" sz="3600" b="1" dirty="0" smtClean="0"/>
              <a:t>200 </a:t>
            </a:r>
            <a:r>
              <a:rPr lang="bg-BG" dirty="0" smtClean="0"/>
              <a:t>е средният брой на подлежащите, но незаписани в училище деца средногодишно между </a:t>
            </a:r>
            <a:r>
              <a:rPr lang="bg-BG" dirty="0"/>
              <a:t>2008 и 2013 г</a:t>
            </a:r>
            <a:r>
              <a:rPr lang="bg-BG" dirty="0" smtClean="0"/>
              <a:t>.; </a:t>
            </a:r>
          </a:p>
          <a:p>
            <a:r>
              <a:rPr lang="bg-BG" sz="3600" b="1" dirty="0"/>
              <a:t>7 000 </a:t>
            </a:r>
            <a:r>
              <a:rPr lang="bg-BG" dirty="0"/>
              <a:t>деца </a:t>
            </a:r>
            <a:r>
              <a:rPr lang="bg-BG" dirty="0" smtClean="0"/>
              <a:t>средногодишно отпадат от начален етап на училищна подготовка или никога не са записвани в училище. </a:t>
            </a:r>
          </a:p>
          <a:p>
            <a:r>
              <a:rPr lang="bg-BG" dirty="0" smtClean="0"/>
              <a:t>Около </a:t>
            </a:r>
            <a:r>
              <a:rPr lang="bg-BG" sz="3600" b="1" dirty="0" smtClean="0"/>
              <a:t>20 000 </a:t>
            </a:r>
            <a:r>
              <a:rPr lang="bg-BG" dirty="0" smtClean="0"/>
              <a:t>деца отпадат всяка година от образователната система</a:t>
            </a:r>
          </a:p>
        </p:txBody>
      </p:sp>
    </p:spTree>
    <p:extLst>
      <p:ext uri="{BB962C8B-B14F-4D97-AF65-F5344CB8AC3E}">
        <p14:creationId xmlns:p14="http://schemas.microsoft.com/office/powerpoint/2010/main" val="3261591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g-BG" sz="5400" dirty="0" smtClean="0"/>
              <a:t>Предприети действия от държавата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1321"/>
            <a:ext cx="10515600" cy="4351338"/>
          </a:xfrm>
        </p:spPr>
        <p:txBody>
          <a:bodyPr/>
          <a:lstStyle/>
          <a:p>
            <a:r>
              <a:rPr lang="bg-BG" sz="4400" dirty="0" smtClean="0"/>
              <a:t>Проект „Социално включване“ на МТСП финансиран от Световна банка </a:t>
            </a:r>
          </a:p>
          <a:p>
            <a:r>
              <a:rPr lang="bg-BG" sz="4400" dirty="0" smtClean="0"/>
              <a:t>Развитие на социално здравни услуги при закриването на ДМСГД - ЕСФ</a:t>
            </a:r>
          </a:p>
          <a:p>
            <a:r>
              <a:rPr lang="bg-BG" sz="4400" dirty="0" smtClean="0"/>
              <a:t>Деинституционализацията в </a:t>
            </a:r>
            <a:r>
              <a:rPr lang="bg-BG" sz="4400" dirty="0"/>
              <a:t>България- </a:t>
            </a:r>
            <a:r>
              <a:rPr lang="bg-BG" sz="4400" dirty="0" smtClean="0"/>
              <a:t>ЕСФ и др.</a:t>
            </a:r>
            <a:endParaRPr lang="bg-BG" sz="4400" dirty="0"/>
          </a:p>
          <a:p>
            <a:endParaRPr lang="bg-BG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707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 smtClean="0"/>
              <a:t>Предприети действия от НПО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77550" cy="4351338"/>
          </a:xfrm>
        </p:spPr>
        <p:txBody>
          <a:bodyPr/>
          <a:lstStyle/>
          <a:p>
            <a:r>
              <a:rPr lang="bg-BG" sz="3600" dirty="0" smtClean="0"/>
              <a:t>Проект за ранно детско развитие на Тръст за социална алтернатива;</a:t>
            </a:r>
          </a:p>
          <a:p>
            <a:r>
              <a:rPr lang="bg-BG" sz="3600" dirty="0" smtClean="0"/>
              <a:t>Множество инициативи на НПО по места;</a:t>
            </a:r>
          </a:p>
          <a:p>
            <a:r>
              <a:rPr lang="bg-BG" sz="3600" dirty="0"/>
              <a:t>Национална мрежа за </a:t>
            </a:r>
            <a:r>
              <a:rPr lang="bg-BG" sz="3600" dirty="0" smtClean="0"/>
              <a:t>децата по проект финансиран от ОПРЧР за „Обмен </a:t>
            </a:r>
            <a:r>
              <a:rPr lang="bg-BG" sz="3600" dirty="0"/>
              <a:t>и сътрудничество за подобряване благосъстоянието на децата“ </a:t>
            </a:r>
            <a:r>
              <a:rPr lang="bg-BG" sz="3600" dirty="0" smtClean="0"/>
              <a:t>;</a:t>
            </a:r>
          </a:p>
          <a:p>
            <a:r>
              <a:rPr lang="bg-BG" sz="3600" dirty="0" smtClean="0"/>
              <a:t>УНИЦЕФ – Шумен и Сливен</a:t>
            </a:r>
          </a:p>
          <a:p>
            <a:endParaRPr lang="bg-B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63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 smtClean="0"/>
              <a:t>Какво още трябва да се направи?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728158" cy="484789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bg-BG" b="1" dirty="0" smtClean="0"/>
              <a:t>Стратегия за ранно детско развитие </a:t>
            </a:r>
            <a:r>
              <a:rPr lang="bg-BG" dirty="0" smtClean="0"/>
              <a:t>за обединяване на социалните, здравните и образователните усилия в областта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/>
              <a:t>Поемане на </a:t>
            </a:r>
            <a:r>
              <a:rPr lang="bg-BG" b="1" dirty="0" smtClean="0"/>
              <a:t>таксите</a:t>
            </a:r>
            <a:r>
              <a:rPr lang="bg-BG" dirty="0" smtClean="0"/>
              <a:t> в </a:t>
            </a:r>
            <a:r>
              <a:rPr lang="bg-BG" dirty="0"/>
              <a:t>детските </a:t>
            </a:r>
            <a:r>
              <a:rPr lang="bg-BG" dirty="0" smtClean="0"/>
              <a:t>градини за бедните родители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/>
              <a:t>Увеличаване на </a:t>
            </a:r>
            <a:r>
              <a:rPr lang="bg-BG" b="1" dirty="0" smtClean="0"/>
              <a:t>местата в детските градини </a:t>
            </a:r>
            <a:r>
              <a:rPr lang="bg-BG" dirty="0" smtClean="0"/>
              <a:t>и намаляване на боря деца в група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/>
              <a:t>Развитие на </a:t>
            </a:r>
            <a:r>
              <a:rPr lang="bg-BG" b="1" dirty="0" smtClean="0"/>
              <a:t>повече и разнообразни </a:t>
            </a:r>
            <a:r>
              <a:rPr lang="bg-BG" dirty="0" smtClean="0"/>
              <a:t>услуги за деца от 1-3 години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/>
              <a:t>Целенасочено </a:t>
            </a:r>
            <a:r>
              <a:rPr lang="bg-BG" b="1" dirty="0" smtClean="0"/>
              <a:t>развитие на услуги в </a:t>
            </a:r>
            <a:r>
              <a:rPr lang="bg-BG" b="1" dirty="0" err="1" smtClean="0"/>
              <a:t>маргинализирани</a:t>
            </a:r>
            <a:r>
              <a:rPr lang="bg-BG" b="1" dirty="0" smtClean="0"/>
              <a:t> общности</a:t>
            </a:r>
          </a:p>
          <a:p>
            <a:pPr marL="514350" indent="-514350">
              <a:buFont typeface="+mj-lt"/>
              <a:buAutoNum type="arabicPeriod"/>
            </a:pPr>
            <a:r>
              <a:rPr lang="bg-BG" b="1" dirty="0" smtClean="0"/>
              <a:t>Повишаване на качеството </a:t>
            </a:r>
            <a:r>
              <a:rPr lang="bg-BG" dirty="0" smtClean="0"/>
              <a:t>на услугите в яслите и детските градини с фокус върху придобиване на умения 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/>
              <a:t>Ограничаването на </a:t>
            </a:r>
            <a:r>
              <a:rPr lang="bg-BG" b="1" dirty="0" smtClean="0"/>
              <a:t>незаписаните</a:t>
            </a:r>
            <a:r>
              <a:rPr lang="bg-BG" dirty="0" smtClean="0"/>
              <a:t> се и </a:t>
            </a:r>
            <a:r>
              <a:rPr lang="bg-BG" b="1" dirty="0" smtClean="0"/>
              <a:t>отпадането</a:t>
            </a:r>
            <a:r>
              <a:rPr lang="bg-BG" dirty="0" smtClean="0"/>
              <a:t> на децата от образователната система</a:t>
            </a:r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599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9774" y="5741803"/>
            <a:ext cx="10515600" cy="639947"/>
          </a:xfrm>
        </p:spPr>
        <p:txBody>
          <a:bodyPr/>
          <a:lstStyle/>
          <a:p>
            <a:pPr marL="0" indent="0" algn="ctr">
              <a:buNone/>
            </a:pPr>
            <a:r>
              <a:rPr lang="bg-BG" dirty="0" smtClean="0"/>
              <a:t>Благодаря за вниманието!</a:t>
            </a:r>
          </a:p>
        </p:txBody>
      </p:sp>
      <p:sp>
        <p:nvSpPr>
          <p:cNvPr id="2" name="Rectangle 1"/>
          <p:cNvSpPr/>
          <p:nvPr/>
        </p:nvSpPr>
        <p:spPr>
          <a:xfrm>
            <a:off x="1258374" y="685800"/>
            <a:ext cx="10058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g-BG" sz="5400" dirty="0"/>
              <a:t>Колкото повече </a:t>
            </a:r>
            <a:r>
              <a:rPr lang="bg-BG" sz="5400" dirty="0" smtClean="0"/>
              <a:t>се бавим в инвестирането в </a:t>
            </a:r>
            <a:r>
              <a:rPr lang="bg-BG" sz="5400" dirty="0"/>
              <a:t>децата</a:t>
            </a:r>
            <a:r>
              <a:rPr lang="bg-BG" sz="5400" dirty="0" smtClean="0"/>
              <a:t>, </a:t>
            </a:r>
            <a:r>
              <a:rPr lang="bg-BG" sz="5400" dirty="0"/>
              <a:t>толкова по-трудно и скъпо </a:t>
            </a:r>
            <a:r>
              <a:rPr lang="bg-BG" sz="5400" dirty="0" smtClean="0"/>
              <a:t>ще поправим щетите </a:t>
            </a:r>
            <a:r>
              <a:rPr lang="bg-BG" sz="5400" dirty="0"/>
              <a:t>за </a:t>
            </a:r>
            <a:r>
              <a:rPr lang="bg-BG" sz="5400"/>
              <a:t>икономиката </a:t>
            </a:r>
            <a:r>
              <a:rPr lang="bg-BG" sz="5400" smtClean="0"/>
              <a:t>ни на </a:t>
            </a:r>
          </a:p>
          <a:p>
            <a:pPr lvl="0" algn="ctr"/>
            <a:r>
              <a:rPr lang="bg-BG" sz="5400" smtClean="0"/>
              <a:t>по-късен </a:t>
            </a:r>
            <a:r>
              <a:rPr lang="bg-BG" sz="5400" dirty="0"/>
              <a:t>етап.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58763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562"/>
          </a:xfrm>
        </p:spPr>
        <p:txBody>
          <a:bodyPr/>
          <a:lstStyle/>
          <a:p>
            <a:pPr algn="ctr"/>
            <a:r>
              <a:rPr lang="bg-BG" dirty="0" smtClean="0"/>
              <a:t>Инвестицията в хотелиерския бизнес</a:t>
            </a:r>
            <a:endParaRPr lang="en-US" dirty="0"/>
          </a:p>
        </p:txBody>
      </p:sp>
      <p:pic>
        <p:nvPicPr>
          <p:cNvPr id="1026" name="Picture 2" descr="https://phgcdn.com/images/uploads/MLAEH/corporatemasthead/grand-hotel-excelsior_masthead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596" y="1129403"/>
            <a:ext cx="8358808" cy="474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944217" y="5876012"/>
            <a:ext cx="10515600" cy="77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dirty="0" smtClean="0"/>
              <a:t>се възвръща след 30 – 40 години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455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783" y="448032"/>
            <a:ext cx="11794434" cy="840823"/>
          </a:xfrm>
        </p:spPr>
        <p:txBody>
          <a:bodyPr>
            <a:normAutofit fontScale="90000"/>
          </a:bodyPr>
          <a:lstStyle/>
          <a:p>
            <a:pPr algn="ctr"/>
            <a:r>
              <a:rPr lang="bg-BG" sz="4000" dirty="0" smtClean="0"/>
              <a:t>Инвестицията в ранно детско развитие</a:t>
            </a:r>
            <a:br>
              <a:rPr lang="bg-BG" sz="4000" dirty="0" smtClean="0"/>
            </a:br>
            <a:r>
              <a:rPr lang="bg-BG" sz="4000" dirty="0" smtClean="0"/>
              <a:t> 600 лв. такса за една година </a:t>
            </a:r>
            <a:r>
              <a:rPr lang="bg-BG" sz="4000" dirty="0"/>
              <a:t>на </a:t>
            </a:r>
            <a:r>
              <a:rPr lang="bg-BG" sz="4000" dirty="0" smtClean="0"/>
              <a:t>дете в детска </a:t>
            </a:r>
            <a:r>
              <a:rPr lang="bg-BG" dirty="0" smtClean="0"/>
              <a:t>градина</a:t>
            </a:r>
            <a:br>
              <a:rPr lang="bg-BG" dirty="0" smtClean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6176963"/>
            <a:ext cx="10515600" cy="8408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dirty="0" smtClean="0"/>
              <a:t>40 годишен човек възвращаемост 14 </a:t>
            </a:r>
            <a:r>
              <a:rPr lang="en-US" dirty="0" smtClean="0"/>
              <a:t>261</a:t>
            </a:r>
            <a:r>
              <a:rPr lang="bg-BG" dirty="0" smtClean="0"/>
              <a:t> лв. </a:t>
            </a:r>
            <a:endParaRPr lang="en-US" dirty="0"/>
          </a:p>
        </p:txBody>
      </p:sp>
      <p:pic>
        <p:nvPicPr>
          <p:cNvPr id="2050" name="Picture 2" descr="http://www.funchap.com/wp-content/uploads/2014/09/Sweet-Baby-In-Lion-Costume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74" y="1133486"/>
            <a:ext cx="8268100" cy="5085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721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Уравнението на професор Хекман</a:t>
            </a:r>
            <a:endParaRPr lang="en-US" dirty="0"/>
          </a:p>
        </p:txBody>
      </p:sp>
      <p:pic>
        <p:nvPicPr>
          <p:cNvPr id="4" name="Picture 6" descr="http://www.msad40.org/mvhs/library/images/equation_large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9704" y="1251705"/>
            <a:ext cx="6705599" cy="55429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6556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4011187"/>
              </p:ext>
            </p:extLst>
          </p:nvPr>
        </p:nvGraphicFramePr>
        <p:xfrm>
          <a:off x="427381" y="694414"/>
          <a:ext cx="11221279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8008"/>
                <a:gridCol w="64732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2800" dirty="0" smtClean="0"/>
                        <a:t>Уравнението според икономистите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800" dirty="0" smtClean="0"/>
                        <a:t>Описанието</a:t>
                      </a:r>
                      <a:r>
                        <a:rPr lang="bg-BG" sz="2800" baseline="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</a:tr>
              <a:tr h="480474">
                <a:tc>
                  <a:txBody>
                    <a:bodyPr/>
                    <a:lstStyle/>
                    <a:p>
                      <a:pPr algn="ctr"/>
                      <a:r>
                        <a:rPr lang="bg-BG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Инвестиции</a:t>
                      </a:r>
                      <a:r>
                        <a:rPr lang="bg-BG" sz="2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bg-BG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800" dirty="0" smtClean="0"/>
                        <a:t>Деца</a:t>
                      </a:r>
                      <a:r>
                        <a:rPr lang="bg-BG" sz="2800" baseline="0" dirty="0" smtClean="0"/>
                        <a:t> от</a:t>
                      </a:r>
                      <a:r>
                        <a:rPr lang="bg-BG" sz="2800" dirty="0" smtClean="0"/>
                        <a:t> семейства в неблагоприятно икономическо положение 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</a:t>
                      </a:r>
                      <a:r>
                        <a:rPr lang="bg-BG" sz="3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bg-BG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800" dirty="0" smtClean="0"/>
                        <a:t>Когнитивни и социални умения на децата от раждането им до 5-годишна възраст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Устойчивост</a:t>
                      </a:r>
                    </a:p>
                    <a:p>
                      <a:pPr algn="ctr"/>
                      <a:r>
                        <a:rPr lang="bg-BG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800" dirty="0" smtClean="0"/>
                        <a:t>Ефективни образователни програми</a:t>
                      </a:r>
                      <a:r>
                        <a:rPr lang="en-US" sz="2800" dirty="0" smtClean="0"/>
                        <a:t> </a:t>
                      </a:r>
                      <a:r>
                        <a:rPr lang="bg-BG" sz="2800" dirty="0" smtClean="0"/>
                        <a:t>след 5 годишна възраст до 18 г.</a:t>
                      </a:r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3200" b="1" dirty="0" smtClean="0">
                          <a:solidFill>
                            <a:srgbClr val="FF0000"/>
                          </a:solidFill>
                        </a:rPr>
                        <a:t>ПЕЧАЛБАТА</a:t>
                      </a:r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800" dirty="0" smtClean="0"/>
                        <a:t>по-способно, по-продуктивно и с по-високи ценности население</a:t>
                      </a:r>
                      <a:endParaRPr lang="en-US" sz="2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92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676722"/>
              </p:ext>
            </p:extLst>
          </p:nvPr>
        </p:nvGraphicFramePr>
        <p:xfrm>
          <a:off x="427381" y="694414"/>
          <a:ext cx="11221279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8008"/>
                <a:gridCol w="6473271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800" dirty="0" smtClean="0"/>
                        <a:t>Уравнението според икономистите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800" dirty="0" smtClean="0"/>
                        <a:t>Уравнението в</a:t>
                      </a:r>
                      <a:r>
                        <a:rPr lang="bg-BG" sz="2800" baseline="0" dirty="0" smtClean="0"/>
                        <a:t> България </a:t>
                      </a:r>
                      <a:endParaRPr lang="en-US" sz="2800" dirty="0"/>
                    </a:p>
                  </a:txBody>
                  <a:tcPr/>
                </a:tc>
              </a:tr>
              <a:tr h="480474">
                <a:tc>
                  <a:txBody>
                    <a:bodyPr/>
                    <a:lstStyle/>
                    <a:p>
                      <a:pPr algn="ctr"/>
                      <a:r>
                        <a:rPr lang="bg-BG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Инвестиции</a:t>
                      </a:r>
                      <a:r>
                        <a:rPr lang="bg-BG" sz="2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bg-BG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800" dirty="0" smtClean="0"/>
                        <a:t>Бюджетни разходи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</a:t>
                      </a:r>
                      <a:r>
                        <a:rPr lang="bg-BG" sz="3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bg-BG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800" baseline="0" dirty="0" smtClean="0"/>
                        <a:t> Липса на д</a:t>
                      </a:r>
                      <a:r>
                        <a:rPr lang="bg-BG" sz="2800" dirty="0" smtClean="0"/>
                        <a:t>остъп и качество до ранно</a:t>
                      </a:r>
                      <a:r>
                        <a:rPr lang="bg-BG" sz="2800" baseline="0" dirty="0" smtClean="0"/>
                        <a:t> детско развитие 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Устойчивост</a:t>
                      </a:r>
                    </a:p>
                    <a:p>
                      <a:pPr algn="ctr"/>
                      <a:r>
                        <a:rPr lang="bg-BG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800" dirty="0" smtClean="0"/>
                        <a:t>Неефективни образователни услуга</a:t>
                      </a:r>
                      <a:r>
                        <a:rPr lang="bg-BG" sz="2800" baseline="0" dirty="0" smtClean="0"/>
                        <a:t> от 5 до 18 години</a:t>
                      </a:r>
                      <a:endParaRPr lang="en-US" sz="2800" dirty="0" smtClean="0"/>
                    </a:p>
                    <a:p>
                      <a:pPr algn="ctr"/>
                      <a:r>
                        <a:rPr lang="en-US" sz="2000" dirty="0" smtClean="0"/>
                        <a:t>(Pisa =</a:t>
                      </a:r>
                      <a:r>
                        <a:rPr lang="en-US" sz="2000" baseline="0" dirty="0" smtClean="0"/>
                        <a:t> BG </a:t>
                      </a:r>
                      <a:r>
                        <a:rPr lang="bg-BG" sz="2000" baseline="0" dirty="0" smtClean="0"/>
                        <a:t>на последно място по функционална грамотност в ЕС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3200" b="1" dirty="0" smtClean="0">
                          <a:solidFill>
                            <a:srgbClr val="FF0000"/>
                          </a:solidFill>
                        </a:rPr>
                        <a:t>ПЕЧАЛБАТА</a:t>
                      </a:r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800" b="1" dirty="0" smtClean="0">
                          <a:solidFill>
                            <a:srgbClr val="FF0000"/>
                          </a:solidFill>
                        </a:rPr>
                        <a:t>ЗАГУБА</a:t>
                      </a:r>
                      <a:r>
                        <a:rPr lang="bg-BG" sz="280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(</a:t>
                      </a:r>
                      <a:r>
                        <a:rPr lang="bg-BG" sz="2400" dirty="0" smtClean="0"/>
                        <a:t>ниско квалифицирана работна ръка</a:t>
                      </a:r>
                      <a:r>
                        <a:rPr lang="en-US" sz="2800" dirty="0" smtClean="0"/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109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800" b="1" dirty="0" smtClean="0"/>
              <a:t>Инвестицията или разходите за децата</a:t>
            </a:r>
            <a:endParaRPr lang="en-US" sz="4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8622840"/>
              </p:ext>
            </p:extLst>
          </p:nvPr>
        </p:nvGraphicFramePr>
        <p:xfrm>
          <a:off x="342900" y="1825625"/>
          <a:ext cx="115443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2150"/>
                <a:gridCol w="5772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2800" dirty="0" smtClean="0"/>
                        <a:t>Оперативна програма „Развитие на</a:t>
                      </a:r>
                      <a:r>
                        <a:rPr lang="bg-BG" sz="2800" baseline="0" dirty="0" smtClean="0"/>
                        <a:t> човешките ресурси“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800" dirty="0" smtClean="0"/>
                        <a:t>Бюджета на Република България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2800" b="1" dirty="0" smtClean="0"/>
                        <a:t>60% </a:t>
                      </a:r>
                      <a:r>
                        <a:rPr lang="bg-BG" sz="2800" dirty="0" smtClean="0"/>
                        <a:t>- Ос1 „Заетост“ </a:t>
                      </a:r>
                    </a:p>
                    <a:p>
                      <a:r>
                        <a:rPr lang="bg-BG" sz="2800" b="1" dirty="0" smtClean="0"/>
                        <a:t>30% </a:t>
                      </a:r>
                      <a:r>
                        <a:rPr lang="bg-BG" sz="2800" dirty="0" smtClean="0"/>
                        <a:t>- Ос 2 „Социално включване“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800" b="1" dirty="0" smtClean="0"/>
                        <a:t>10%</a:t>
                      </a:r>
                      <a:r>
                        <a:rPr lang="bg-BG" sz="2800" b="1" baseline="0" dirty="0" smtClean="0"/>
                        <a:t> </a:t>
                      </a:r>
                      <a:r>
                        <a:rPr lang="bg-BG" sz="2800" baseline="0" dirty="0" smtClean="0"/>
                        <a:t>- </a:t>
                      </a:r>
                      <a:r>
                        <a:rPr lang="bg-BG" sz="2800" dirty="0" smtClean="0"/>
                        <a:t>Ос 3 „Техническа помощ и трансгранично сътрудничество“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g-BG" sz="28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800" b="1" dirty="0" smtClean="0"/>
                        <a:t>Около</a:t>
                      </a:r>
                      <a:r>
                        <a:rPr lang="bg-BG" sz="2800" b="1" baseline="0" dirty="0" smtClean="0"/>
                        <a:t> </a:t>
                      </a:r>
                      <a:r>
                        <a:rPr lang="bg-BG" sz="2800" b="1" baseline="0" dirty="0" smtClean="0">
                          <a:solidFill>
                            <a:srgbClr val="FF0000"/>
                          </a:solidFill>
                        </a:rPr>
                        <a:t>10 % </a:t>
                      </a:r>
                      <a:r>
                        <a:rPr lang="bg-BG" sz="2800" b="1" baseline="0" dirty="0" smtClean="0"/>
                        <a:t>от ос 2 е за ранно детско развитие 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800" b="1" baseline="0" dirty="0" smtClean="0"/>
                        <a:t>32 млрд. лв. </a:t>
                      </a:r>
                      <a:r>
                        <a:rPr lang="bg-BG" sz="2800" baseline="0" dirty="0" smtClean="0"/>
                        <a:t>Общия бюджет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800" baseline="0" dirty="0" smtClean="0"/>
                        <a:t> </a:t>
                      </a:r>
                      <a:r>
                        <a:rPr lang="bg-BG" sz="2800" b="1" baseline="0" dirty="0" smtClean="0"/>
                        <a:t>9</a:t>
                      </a:r>
                      <a:r>
                        <a:rPr lang="bg-BG" sz="2800" b="1" dirty="0" smtClean="0"/>
                        <a:t> млрд.</a:t>
                      </a:r>
                      <a:r>
                        <a:rPr lang="bg-BG" sz="2800" b="1" baseline="0" dirty="0" smtClean="0"/>
                        <a:t> лв.</a:t>
                      </a:r>
                      <a:r>
                        <a:rPr lang="bg-BG" sz="2800" baseline="0" dirty="0" smtClean="0"/>
                        <a:t> </a:t>
                      </a:r>
                      <a:r>
                        <a:rPr lang="bg-BG" sz="2800" dirty="0" smtClean="0"/>
                        <a:t>Пенсии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800" dirty="0" smtClean="0"/>
                        <a:t> </a:t>
                      </a:r>
                      <a:r>
                        <a:rPr lang="bg-BG" sz="2800" b="1" dirty="0" smtClean="0"/>
                        <a:t>2</a:t>
                      </a:r>
                      <a:r>
                        <a:rPr lang="bg-BG" sz="2800" b="1" baseline="0" dirty="0" smtClean="0"/>
                        <a:t> млрд. лв.</a:t>
                      </a:r>
                      <a:r>
                        <a:rPr lang="bg-BG" sz="2800" baseline="0" dirty="0" smtClean="0"/>
                        <a:t> Социално подпомагане</a:t>
                      </a:r>
                      <a:endParaRPr lang="bg-BG" sz="2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800" baseline="0" dirty="0" smtClean="0"/>
                        <a:t> </a:t>
                      </a:r>
                      <a:r>
                        <a:rPr lang="bg-BG" sz="2800" b="1" baseline="0" dirty="0" smtClean="0"/>
                        <a:t>3 млрд. лв.</a:t>
                      </a:r>
                      <a:r>
                        <a:rPr lang="bg-BG" sz="2800" baseline="0" dirty="0" smtClean="0"/>
                        <a:t> Образование</a:t>
                      </a:r>
                    </a:p>
                    <a:p>
                      <a:endParaRPr lang="bg-BG" sz="2800" baseline="0" dirty="0" smtClean="0"/>
                    </a:p>
                    <a:p>
                      <a:pPr algn="ctr"/>
                      <a:r>
                        <a:rPr lang="bg-BG" sz="2800" b="1" baseline="0" dirty="0" smtClean="0"/>
                        <a:t>Не повече от </a:t>
                      </a:r>
                      <a:r>
                        <a:rPr lang="bg-BG" sz="2800" b="1" baseline="0" dirty="0" smtClean="0">
                          <a:solidFill>
                            <a:srgbClr val="FF0000"/>
                          </a:solidFill>
                        </a:rPr>
                        <a:t>3-4%</a:t>
                      </a:r>
                      <a:r>
                        <a:rPr lang="bg-BG" sz="2800" b="1" baseline="0" dirty="0" smtClean="0"/>
                        <a:t> от държавния бюджет за ранно детско развитие </a:t>
                      </a:r>
                      <a:endParaRPr lang="bg-BG" sz="2800" b="1" dirty="0" smtClean="0"/>
                    </a:p>
                    <a:p>
                      <a:r>
                        <a:rPr lang="bg-BG" sz="280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913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Защо ранно детско развитие в България?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Изравняване на различията и постигане на </a:t>
            </a:r>
            <a:r>
              <a:rPr lang="bg-BG" dirty="0" err="1" smtClean="0"/>
              <a:t>кохерентност</a:t>
            </a:r>
            <a:r>
              <a:rPr lang="bg-BG" dirty="0" smtClean="0"/>
              <a:t>;</a:t>
            </a:r>
          </a:p>
          <a:p>
            <a:r>
              <a:rPr lang="bg-BG" dirty="0" smtClean="0"/>
              <a:t>Развитие на социални умения и повишаване на икономическата продуктивност;</a:t>
            </a:r>
          </a:p>
          <a:p>
            <a:r>
              <a:rPr lang="bg-BG" dirty="0" smtClean="0"/>
              <a:t>Формиране на умения в най-ранна възраст и превръщане в успешен възрастен;</a:t>
            </a:r>
          </a:p>
          <a:p>
            <a:r>
              <a:rPr lang="bg-BG" dirty="0"/>
              <a:t>Не само </a:t>
            </a:r>
            <a:r>
              <a:rPr lang="bg-BG" dirty="0" smtClean="0"/>
              <a:t>коефициент </a:t>
            </a:r>
            <a:r>
              <a:rPr lang="bg-BG" dirty="0"/>
              <a:t>на </a:t>
            </a:r>
            <a:r>
              <a:rPr lang="bg-BG" dirty="0" smtClean="0"/>
              <a:t>интелигентност! Но и мотивация</a:t>
            </a:r>
            <a:r>
              <a:rPr lang="bg-BG" dirty="0"/>
              <a:t>, способност за съсредоточаване, контрол на емоциите, психично здраве, вяра в себе </a:t>
            </a:r>
            <a:r>
              <a:rPr lang="bg-BG" dirty="0" smtClean="0"/>
              <a:t>си;</a:t>
            </a:r>
          </a:p>
          <a:p>
            <a:endParaRPr lang="bg-BG" dirty="0" smtClean="0"/>
          </a:p>
          <a:p>
            <a:endParaRPr lang="bg-B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081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Социалната и здравна уязвимост на децата в България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bg-BG" sz="4000" b="1" dirty="0" smtClean="0"/>
              <a:t>52% </a:t>
            </a:r>
            <a:r>
              <a:rPr lang="bg-BG" dirty="0" err="1"/>
              <a:t>oт</a:t>
            </a:r>
            <a:r>
              <a:rPr lang="bg-BG" dirty="0"/>
              <a:t> децата в България живеят в риск от бедност и социално </a:t>
            </a:r>
            <a:r>
              <a:rPr lang="bg-BG" dirty="0" smtClean="0"/>
              <a:t>изключване</a:t>
            </a:r>
          </a:p>
          <a:p>
            <a:r>
              <a:rPr lang="bg-BG" sz="4000" b="1" dirty="0"/>
              <a:t>41% </a:t>
            </a:r>
            <a:r>
              <a:rPr lang="bg-BG" dirty="0"/>
              <a:t>от децата на възраст 6-11 месеца имат анемия</a:t>
            </a:r>
          </a:p>
          <a:p>
            <a:r>
              <a:rPr lang="bg-BG" sz="3600" b="1" dirty="0" smtClean="0"/>
              <a:t>1 700 </a:t>
            </a:r>
            <a:r>
              <a:rPr lang="bg-BG" dirty="0"/>
              <a:t>деца до 3 години се изоставят ежегодно в институции, главно поради увреждане </a:t>
            </a:r>
            <a:r>
              <a:rPr lang="bg-BG" dirty="0" smtClean="0"/>
              <a:t>или </a:t>
            </a:r>
            <a:r>
              <a:rPr lang="bg-BG" dirty="0"/>
              <a:t>бедност на родителите</a:t>
            </a:r>
          </a:p>
          <a:p>
            <a:r>
              <a:rPr lang="bg-BG" sz="3600" b="1" dirty="0" smtClean="0"/>
              <a:t>11 000 </a:t>
            </a:r>
            <a:r>
              <a:rPr lang="bg-BG" dirty="0"/>
              <a:t>деца се регистрират в детските педагогически стаи за различни </a:t>
            </a:r>
            <a:r>
              <a:rPr lang="bg-BG" dirty="0" smtClean="0"/>
              <a:t>противообществени прояви</a:t>
            </a:r>
          </a:p>
          <a:p>
            <a:r>
              <a:rPr lang="bg-BG" sz="3600" b="1" dirty="0" smtClean="0"/>
              <a:t>8 500</a:t>
            </a:r>
            <a:r>
              <a:rPr lang="bg-BG" dirty="0" smtClean="0"/>
              <a:t> </a:t>
            </a:r>
            <a:r>
              <a:rPr lang="bg-BG" dirty="0"/>
              <a:t>жени без здравно осигуряване раждат всяка година</a:t>
            </a:r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1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1177</Words>
  <Application>Microsoft Office PowerPoint</Application>
  <PresentationFormat>Widescreen</PresentationFormat>
  <Paragraphs>113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Инвестиции за ранно детско развитие  –  вложение за цял живот</vt:lpstr>
      <vt:lpstr>Инвестицията в хотелиерския бизнес</vt:lpstr>
      <vt:lpstr>Инвестицията в ранно детско развитие  600 лв. такса за една година на дете в детска градина </vt:lpstr>
      <vt:lpstr>Уравнението на професор Хекман</vt:lpstr>
      <vt:lpstr>PowerPoint Presentation</vt:lpstr>
      <vt:lpstr>PowerPoint Presentation</vt:lpstr>
      <vt:lpstr>Инвестицията или разходите за децата</vt:lpstr>
      <vt:lpstr>Защо ранно детско развитие в България?</vt:lpstr>
      <vt:lpstr>Социалната и здравна уязвимост на децата в България</vt:lpstr>
      <vt:lpstr>Образователната уязвимост на децата в България</vt:lpstr>
      <vt:lpstr>Предприети действия от държавата</vt:lpstr>
      <vt:lpstr>Предприети действия от НПО</vt:lpstr>
      <vt:lpstr>Какво още трябва да се направи?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Инвестиции за ранно детско развитие – вложение за цял живот</dc:title>
  <dc:creator>NMD</dc:creator>
  <cp:lastModifiedBy>George Bogdanov</cp:lastModifiedBy>
  <cp:revision>66</cp:revision>
  <cp:lastPrinted>2014-10-30T22:49:33Z</cp:lastPrinted>
  <dcterms:created xsi:type="dcterms:W3CDTF">2014-10-27T10:32:41Z</dcterms:created>
  <dcterms:modified xsi:type="dcterms:W3CDTF">2014-10-31T07:55:18Z</dcterms:modified>
</cp:coreProperties>
</file>