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17"/>
  </p:notesMasterIdLst>
  <p:handoutMasterIdLst>
    <p:handoutMasterId r:id="rId18"/>
  </p:handoutMasterIdLst>
  <p:sldIdLst>
    <p:sldId id="261" r:id="rId4"/>
    <p:sldId id="262" r:id="rId5"/>
    <p:sldId id="296" r:id="rId6"/>
    <p:sldId id="342" r:id="rId7"/>
    <p:sldId id="352" r:id="rId8"/>
    <p:sldId id="369" r:id="rId9"/>
    <p:sldId id="368" r:id="rId10"/>
    <p:sldId id="370" r:id="rId11"/>
    <p:sldId id="364" r:id="rId12"/>
    <p:sldId id="365" r:id="rId13"/>
    <p:sldId id="298" r:id="rId14"/>
    <p:sldId id="362" r:id="rId15"/>
    <p:sldId id="265" r:id="rId16"/>
  </p:sldIdLst>
  <p:sldSz cx="9144000" cy="6858000" type="screen4x3"/>
  <p:notesSz cx="6797675" cy="9926638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0F5494"/>
    <a:srgbClr val="75195B"/>
    <a:srgbClr val="EE8032"/>
    <a:srgbClr val="EE7D32"/>
    <a:srgbClr val="3E7E93"/>
    <a:srgbClr val="38D4D6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416" autoAdjust="0"/>
  </p:normalViewPr>
  <p:slideViewPr>
    <p:cSldViewPr>
      <p:cViewPr varScale="1">
        <p:scale>
          <a:sx n="110" d="100"/>
          <a:sy n="110" d="100"/>
        </p:scale>
        <p:origin x="27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02012-D28A-4D14-8B56-E813FA7A8A73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D2F2C759-B757-42B3-A073-8C63131E6A1E}">
      <dgm:prSet custT="1"/>
      <dgm:spPr>
        <a:solidFill>
          <a:srgbClr val="0F5494"/>
        </a:solidFill>
      </dgm:spPr>
      <dgm:t>
        <a:bodyPr/>
        <a:lstStyle/>
        <a:p>
          <a:pPr marL="0" indent="0" rtl="0">
            <a:tabLst/>
          </a:pPr>
          <a:r>
            <a:rPr lang="en-US" sz="2400" b="1" i="0" dirty="0" smtClean="0"/>
            <a:t>2007-2013</a:t>
          </a:r>
        </a:p>
        <a:p>
          <a:pPr marL="0" indent="0" rtl="0">
            <a:tabLst/>
          </a:pPr>
          <a:endParaRPr lang="en-US" sz="2400" b="1" i="0" dirty="0" smtClean="0"/>
        </a:p>
        <a:p>
          <a:pPr rtl="0"/>
          <a:r>
            <a:rPr lang="en-US" sz="2000" b="1" i="0" dirty="0" err="1" smtClean="0"/>
            <a:t>Impacto</a:t>
          </a:r>
          <a:r>
            <a:rPr lang="en-US" sz="2000" b="1" i="0" dirty="0" smtClean="0"/>
            <a:t> </a:t>
          </a:r>
          <a:r>
            <a:rPr lang="en-US" sz="2000" b="1" i="0" dirty="0" err="1" smtClean="0"/>
            <a:t>limitado</a:t>
          </a:r>
          <a:r>
            <a:rPr lang="en-US" sz="2000" b="1" i="0" dirty="0" smtClean="0"/>
            <a:t> </a:t>
          </a:r>
          <a:r>
            <a:rPr lang="en-US" sz="2000" b="1" i="0" dirty="0" err="1" smtClean="0"/>
            <a:t>debido</a:t>
          </a:r>
          <a:r>
            <a:rPr lang="en-US" sz="2000" b="1" i="0" dirty="0" smtClean="0"/>
            <a:t> a </a:t>
          </a:r>
          <a:r>
            <a:rPr lang="en-US" sz="2000" b="1" i="0" dirty="0" err="1" smtClean="0"/>
            <a:t>una</a:t>
          </a:r>
          <a:r>
            <a:rPr lang="en-US" sz="2000" b="1" i="0" dirty="0" smtClean="0"/>
            <a:t> </a:t>
          </a:r>
          <a:r>
            <a:rPr lang="en-US" sz="2000" b="1" i="0" dirty="0" err="1" smtClean="0"/>
            <a:t>fragmentación</a:t>
          </a:r>
          <a:r>
            <a:rPr lang="en-US" sz="2000" b="1" i="0" dirty="0" smtClean="0"/>
            <a:t> de los </a:t>
          </a:r>
          <a:r>
            <a:rPr lang="en-US" sz="2000" b="1" i="0" dirty="0" err="1" smtClean="0"/>
            <a:t>recursos</a:t>
          </a:r>
          <a:r>
            <a:rPr lang="en-US" sz="2000" b="1" i="0" dirty="0" smtClean="0"/>
            <a:t> en </a:t>
          </a:r>
          <a:r>
            <a:rPr lang="en-US" sz="2000" b="1" i="0" dirty="0" err="1" smtClean="0"/>
            <a:t>áreas</a:t>
          </a:r>
          <a:r>
            <a:rPr lang="en-US" sz="2000" b="1" i="0" dirty="0" smtClean="0"/>
            <a:t> </a:t>
          </a:r>
          <a:r>
            <a:rPr lang="en-US" sz="2000" b="1" i="0" dirty="0" err="1" smtClean="0"/>
            <a:t>que</a:t>
          </a:r>
          <a:r>
            <a:rPr lang="en-US" sz="2000" b="1" i="0" dirty="0" smtClean="0"/>
            <a:t> no </a:t>
          </a:r>
          <a:r>
            <a:rPr lang="en-US" sz="2000" b="1" i="0" dirty="0" err="1" smtClean="0"/>
            <a:t>siempre</a:t>
          </a:r>
          <a:r>
            <a:rPr lang="en-US" sz="2000" b="1" i="0" dirty="0" smtClean="0"/>
            <a:t> </a:t>
          </a:r>
          <a:r>
            <a:rPr lang="en-US" sz="2000" b="1" i="0" dirty="0" err="1" smtClean="0"/>
            <a:t>apoyan</a:t>
          </a:r>
          <a:r>
            <a:rPr lang="en-US" sz="2000" b="1" i="0" dirty="0" smtClean="0"/>
            <a:t> el </a:t>
          </a:r>
          <a:r>
            <a:rPr lang="en-US" sz="2000" b="1" i="0" dirty="0" err="1" smtClean="0"/>
            <a:t>desarrollo</a:t>
          </a:r>
          <a:r>
            <a:rPr lang="en-US" sz="2000" b="1" i="0" dirty="0" smtClean="0"/>
            <a:t> social y </a:t>
          </a:r>
          <a:r>
            <a:rPr lang="en-US" sz="2000" b="1" i="0" dirty="0" err="1" smtClean="0"/>
            <a:t>económico</a:t>
          </a:r>
          <a:endParaRPr lang="en-GB" sz="2000" b="1" i="0" u="sng" dirty="0"/>
        </a:p>
      </dgm:t>
    </dgm:pt>
    <dgm:pt modelId="{B38B81E4-FECF-4C61-9B6D-F43DBC9170E3}" type="parTrans" cxnId="{9EC1A85A-9A66-415E-B36D-26FC09BA518F}">
      <dgm:prSet/>
      <dgm:spPr/>
      <dgm:t>
        <a:bodyPr/>
        <a:lstStyle/>
        <a:p>
          <a:endParaRPr lang="en-GB"/>
        </a:p>
      </dgm:t>
    </dgm:pt>
    <dgm:pt modelId="{6BA5B3E6-AACA-4F02-9BB8-5174EADEA5C5}" type="sibTrans" cxnId="{9EC1A85A-9A66-415E-B36D-26FC09BA518F}">
      <dgm:prSet/>
      <dgm:spPr/>
      <dgm:t>
        <a:bodyPr/>
        <a:lstStyle/>
        <a:p>
          <a:endParaRPr lang="en-GB"/>
        </a:p>
      </dgm:t>
    </dgm:pt>
    <dgm:pt modelId="{777256E8-6B16-4088-B47C-C3E3DC948FA5}">
      <dgm:prSet custT="1"/>
      <dgm:spPr>
        <a:solidFill>
          <a:srgbClr val="0F5494"/>
        </a:solidFill>
      </dgm:spPr>
      <dgm:t>
        <a:bodyPr/>
        <a:lstStyle/>
        <a:p>
          <a:pPr marL="0" indent="0" rtl="0">
            <a:tabLst/>
          </a:pPr>
          <a:r>
            <a:rPr lang="en-US" sz="2400" b="1" dirty="0" smtClean="0">
              <a:solidFill>
                <a:schemeClr val="bg1"/>
              </a:solidFill>
            </a:rPr>
            <a:t>2014-2020</a:t>
          </a:r>
        </a:p>
        <a:p>
          <a:pPr rtl="0"/>
          <a:endParaRPr lang="en-US" sz="2000" b="1" dirty="0" smtClean="0">
            <a:solidFill>
              <a:schemeClr val="bg1"/>
            </a:solidFill>
          </a:endParaRPr>
        </a:p>
        <a:p>
          <a:pPr rtl="0"/>
          <a:r>
            <a:rPr lang="en-US" sz="2000" b="1" dirty="0" err="1" smtClean="0">
              <a:solidFill>
                <a:schemeClr val="bg1"/>
              </a:solidFill>
            </a:rPr>
            <a:t>Concentración</a:t>
          </a:r>
          <a:r>
            <a:rPr lang="en-US" sz="2000" b="1" dirty="0" smtClean="0">
              <a:solidFill>
                <a:schemeClr val="bg1"/>
              </a:solidFill>
            </a:rPr>
            <a:t> en un </a:t>
          </a:r>
          <a:r>
            <a:rPr lang="en-US" sz="2000" b="1" dirty="0" err="1" smtClean="0">
              <a:solidFill>
                <a:schemeClr val="bg1"/>
              </a:solidFill>
            </a:rPr>
            <a:t>número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limitado</a:t>
          </a:r>
          <a:r>
            <a:rPr lang="en-US" sz="2000" b="1" dirty="0" smtClean="0">
              <a:solidFill>
                <a:schemeClr val="bg1"/>
              </a:solidFill>
            </a:rPr>
            <a:t> de </a:t>
          </a:r>
          <a:r>
            <a:rPr lang="en-US" sz="2000" b="1" dirty="0" err="1" smtClean="0">
              <a:solidFill>
                <a:schemeClr val="bg1"/>
              </a:solidFill>
            </a:rPr>
            <a:t>áreas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políticas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que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 smtClean="0">
              <a:solidFill>
                <a:schemeClr val="bg1"/>
              </a:solidFill>
            </a:rPr>
            <a:t>apoyan</a:t>
          </a:r>
          <a:r>
            <a:rPr lang="en-US" sz="2000" b="1" dirty="0" smtClean="0">
              <a:solidFill>
                <a:schemeClr val="bg1"/>
              </a:solidFill>
            </a:rPr>
            <a:t> EU2020 y </a:t>
          </a:r>
          <a:r>
            <a:rPr lang="en-US" sz="2000" b="1" dirty="0" err="1" smtClean="0">
              <a:solidFill>
                <a:schemeClr val="bg1"/>
              </a:solidFill>
            </a:rPr>
            <a:t>contribuyen</a:t>
          </a:r>
          <a:r>
            <a:rPr lang="en-US" sz="2000" b="1" dirty="0" smtClean="0">
              <a:solidFill>
                <a:schemeClr val="bg1"/>
              </a:solidFill>
            </a:rPr>
            <a:t> a la </a:t>
          </a:r>
          <a:r>
            <a:rPr lang="en-US" sz="2000" b="1" dirty="0" err="1" smtClean="0">
              <a:solidFill>
                <a:schemeClr val="bg1"/>
              </a:solidFill>
            </a:rPr>
            <a:t>cohesión</a:t>
          </a:r>
          <a:r>
            <a:rPr lang="en-US" sz="2000" b="1" dirty="0" smtClean="0">
              <a:solidFill>
                <a:schemeClr val="bg1"/>
              </a:solidFill>
            </a:rPr>
            <a:t> y al </a:t>
          </a:r>
          <a:r>
            <a:rPr lang="en-US" sz="2000" b="1" dirty="0" err="1" smtClean="0">
              <a:solidFill>
                <a:schemeClr val="bg1"/>
              </a:solidFill>
            </a:rPr>
            <a:t>desarrollo</a:t>
          </a:r>
          <a:r>
            <a:rPr lang="en-US" sz="2000" b="1" dirty="0" smtClean="0">
              <a:solidFill>
                <a:schemeClr val="bg1"/>
              </a:solidFill>
            </a:rPr>
            <a:t> social y </a:t>
          </a:r>
          <a:r>
            <a:rPr lang="en-US" sz="2000" b="1" dirty="0" err="1" smtClean="0">
              <a:solidFill>
                <a:schemeClr val="bg1"/>
              </a:solidFill>
            </a:rPr>
            <a:t>económico</a:t>
          </a:r>
          <a:endParaRPr lang="en-GB" sz="2000" b="1" i="0" u="sng" dirty="0">
            <a:solidFill>
              <a:schemeClr val="bg1"/>
            </a:solidFill>
          </a:endParaRPr>
        </a:p>
      </dgm:t>
    </dgm:pt>
    <dgm:pt modelId="{C6F2C4B7-EB94-4565-97CA-264FF5BA9FEF}" type="parTrans" cxnId="{3ED69AB7-0427-4747-A250-859300DDADFD}">
      <dgm:prSet/>
      <dgm:spPr/>
      <dgm:t>
        <a:bodyPr/>
        <a:lstStyle/>
        <a:p>
          <a:endParaRPr lang="es-ES_tradnl"/>
        </a:p>
      </dgm:t>
    </dgm:pt>
    <dgm:pt modelId="{D3421DD4-FD03-45E6-A9D5-D6B5B4E23B32}" type="sibTrans" cxnId="{3ED69AB7-0427-4747-A250-859300DDADFD}">
      <dgm:prSet/>
      <dgm:spPr/>
      <dgm:t>
        <a:bodyPr/>
        <a:lstStyle/>
        <a:p>
          <a:endParaRPr lang="es-ES_tradnl"/>
        </a:p>
      </dgm:t>
    </dgm:pt>
    <dgm:pt modelId="{C99F2AEA-F101-4322-93B7-E0158293411C}" type="pres">
      <dgm:prSet presAssocID="{4D902012-D28A-4D14-8B56-E813FA7A8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A016A1-BFCE-4D4F-B654-D586C7B2B76C}" type="pres">
      <dgm:prSet presAssocID="{D2F2C759-B757-42B3-A073-8C63131E6A1E}" presName="node" presStyleLbl="node1" presStyleIdx="0" presStyleCnt="2" custScaleY="148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79691B-5694-41EC-9F6A-6205932BB27C}" type="pres">
      <dgm:prSet presAssocID="{6BA5B3E6-AACA-4F02-9BB8-5174EADEA5C5}" presName="sibTrans" presStyleLbl="sibTrans2D1" presStyleIdx="0" presStyleCnt="1"/>
      <dgm:spPr/>
      <dgm:t>
        <a:bodyPr/>
        <a:lstStyle/>
        <a:p>
          <a:endParaRPr lang="en-GB"/>
        </a:p>
      </dgm:t>
    </dgm:pt>
    <dgm:pt modelId="{1313E8EA-54C9-4EA4-B581-A3C5E311047E}" type="pres">
      <dgm:prSet presAssocID="{6BA5B3E6-AACA-4F02-9BB8-5174EADEA5C5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16607B61-1959-4208-B55D-AD0F32740F5C}" type="pres">
      <dgm:prSet presAssocID="{777256E8-6B16-4088-B47C-C3E3DC948FA5}" presName="node" presStyleLbl="node1" presStyleIdx="1" presStyleCnt="2" custScaleY="13902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D47E6CA-D192-494A-B77E-45ED8739F1E8}" type="presOf" srcId="{777256E8-6B16-4088-B47C-C3E3DC948FA5}" destId="{16607B61-1959-4208-B55D-AD0F32740F5C}" srcOrd="0" destOrd="0" presId="urn:microsoft.com/office/officeart/2005/8/layout/process1"/>
    <dgm:cxn modelId="{3ED69AB7-0427-4747-A250-859300DDADFD}" srcId="{4D902012-D28A-4D14-8B56-E813FA7A8A73}" destId="{777256E8-6B16-4088-B47C-C3E3DC948FA5}" srcOrd="1" destOrd="0" parTransId="{C6F2C4B7-EB94-4565-97CA-264FF5BA9FEF}" sibTransId="{D3421DD4-FD03-45E6-A9D5-D6B5B4E23B32}"/>
    <dgm:cxn modelId="{9EC1A85A-9A66-415E-B36D-26FC09BA518F}" srcId="{4D902012-D28A-4D14-8B56-E813FA7A8A73}" destId="{D2F2C759-B757-42B3-A073-8C63131E6A1E}" srcOrd="0" destOrd="0" parTransId="{B38B81E4-FECF-4C61-9B6D-F43DBC9170E3}" sibTransId="{6BA5B3E6-AACA-4F02-9BB8-5174EADEA5C5}"/>
    <dgm:cxn modelId="{525A6741-241C-4F2A-ABA3-EA32D806B67E}" type="presOf" srcId="{6BA5B3E6-AACA-4F02-9BB8-5174EADEA5C5}" destId="{6779691B-5694-41EC-9F6A-6205932BB27C}" srcOrd="0" destOrd="0" presId="urn:microsoft.com/office/officeart/2005/8/layout/process1"/>
    <dgm:cxn modelId="{BFF1446E-1356-4E30-A722-762316444C67}" type="presOf" srcId="{4D902012-D28A-4D14-8B56-E813FA7A8A73}" destId="{C99F2AEA-F101-4322-93B7-E0158293411C}" srcOrd="0" destOrd="0" presId="urn:microsoft.com/office/officeart/2005/8/layout/process1"/>
    <dgm:cxn modelId="{796C8845-F7B2-473F-86E2-0130B4195C2B}" type="presOf" srcId="{6BA5B3E6-AACA-4F02-9BB8-5174EADEA5C5}" destId="{1313E8EA-54C9-4EA4-B581-A3C5E311047E}" srcOrd="1" destOrd="0" presId="urn:microsoft.com/office/officeart/2005/8/layout/process1"/>
    <dgm:cxn modelId="{1891484C-9E1A-4E3C-9829-C4D8BB80F5DA}" type="presOf" srcId="{D2F2C759-B757-42B3-A073-8C63131E6A1E}" destId="{0EA016A1-BFCE-4D4F-B654-D586C7B2B76C}" srcOrd="0" destOrd="0" presId="urn:microsoft.com/office/officeart/2005/8/layout/process1"/>
    <dgm:cxn modelId="{5A7ADC2C-81DA-4B47-B68A-FC86786E9783}" type="presParOf" srcId="{C99F2AEA-F101-4322-93B7-E0158293411C}" destId="{0EA016A1-BFCE-4D4F-B654-D586C7B2B76C}" srcOrd="0" destOrd="0" presId="urn:microsoft.com/office/officeart/2005/8/layout/process1"/>
    <dgm:cxn modelId="{65EE4A58-E037-4F5E-AA4B-A974477D315B}" type="presParOf" srcId="{C99F2AEA-F101-4322-93B7-E0158293411C}" destId="{6779691B-5694-41EC-9F6A-6205932BB27C}" srcOrd="1" destOrd="0" presId="urn:microsoft.com/office/officeart/2005/8/layout/process1"/>
    <dgm:cxn modelId="{B388589E-1762-4C6F-AA2C-7012EE4230F9}" type="presParOf" srcId="{6779691B-5694-41EC-9F6A-6205932BB27C}" destId="{1313E8EA-54C9-4EA4-B581-A3C5E311047E}" srcOrd="0" destOrd="0" presId="urn:microsoft.com/office/officeart/2005/8/layout/process1"/>
    <dgm:cxn modelId="{37C288BD-F628-4B67-AA8D-AAD07E1327A7}" type="presParOf" srcId="{C99F2AEA-F101-4322-93B7-E0158293411C}" destId="{16607B61-1959-4208-B55D-AD0F32740F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A41F26-E878-4564-A8D4-712A5EB47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9848D-EF24-479A-97C6-6ED67BC92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7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6A03D-A5D9-4EDC-AB76-9F7BAE62864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3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34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80F12-95BC-4188-88C0-BB28111B7B0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Marcador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D301B-9B4A-48B7-AF24-772A653648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4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85A55A-AA8E-4196-AB08-3E596025015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0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D7F92F84-A5A7-4294-909D-507B1A535ABF}" type="slidenum">
              <a:rPr lang="en-GB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eaLnBrk="1" hangingPunct="1">
                <a:defRPr/>
              </a:pPr>
              <a:t>7</a:t>
            </a:fld>
            <a:endParaRPr lang="en-GB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00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7CCF6-F874-42F8-9828-8FEB78098D6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7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84681-788D-44F9-92C5-C23D37F268E3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" name="Picture 2" descr="C:\DOCUME~1\lenain\LOCALS~1\Temp\7zEAE.tmp\LOGO-CE for Social Europe EN Positiv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9663" y="323850"/>
            <a:ext cx="181451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~1\lenain\LOCALS~1\Temp\7zEAF.tmp\Footer Box Social Europ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35B2D9-44C4-4E04-9907-4CF0E1A654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45B7-B359-40F0-BF06-14D86F22D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5DCF-9637-4C39-A890-A1A3E2F5B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5943600"/>
            <a:ext cx="22431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4494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1644B3-7985-47CC-98F7-1856F2E79D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s-E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s-E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 sz="900" b="0" i="1">
                <a:solidFill>
                  <a:srgbClr val="FFFFFF"/>
                </a:solidFill>
              </a:rPr>
              <a:t>Social Europe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s-ES" sz="1800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137"/>
          <p:cNvGrpSpPr>
            <a:grpSpLocks noChangeAspect="1"/>
          </p:cNvGrpSpPr>
          <p:nvPr userDrawn="1"/>
        </p:nvGrpSpPr>
        <p:grpSpPr bwMode="auto">
          <a:xfrm>
            <a:off x="3832225" y="431800"/>
            <a:ext cx="1846263" cy="1284288"/>
            <a:chOff x="6239" y="2236"/>
            <a:chExt cx="2502" cy="1741"/>
          </a:xfrm>
        </p:grpSpPr>
        <p:sp>
          <p:nvSpPr>
            <p:cNvPr id="9" name="Freeform 81"/>
            <p:cNvSpPr>
              <a:spLocks noChangeAspect="1"/>
            </p:cNvSpPr>
            <p:nvPr userDrawn="1"/>
          </p:nvSpPr>
          <p:spPr bwMode="auto">
            <a:xfrm>
              <a:off x="6749" y="3450"/>
              <a:ext cx="1080" cy="480"/>
            </a:xfrm>
            <a:custGeom>
              <a:avLst/>
              <a:gdLst>
                <a:gd name="T0" fmla="*/ 0 w 1080"/>
                <a:gd name="T1" fmla="*/ 484 h 479"/>
                <a:gd name="T2" fmla="*/ 1080 w 1080"/>
                <a:gd name="T3" fmla="*/ 484 h 479"/>
                <a:gd name="T4" fmla="*/ 1080 w 1080"/>
                <a:gd name="T5" fmla="*/ 0 h 479"/>
                <a:gd name="T6" fmla="*/ 0 w 1080"/>
                <a:gd name="T7" fmla="*/ 0 h 479"/>
                <a:gd name="T8" fmla="*/ 0 w 1080"/>
                <a:gd name="T9" fmla="*/ 484 h 479"/>
                <a:gd name="T10" fmla="*/ 0 w 1080"/>
                <a:gd name="T11" fmla="*/ 484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479">
                  <a:moveTo>
                    <a:pt x="0" y="479"/>
                  </a:moveTo>
                  <a:lnTo>
                    <a:pt x="1080" y="479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2"/>
            <p:cNvSpPr>
              <a:spLocks noChangeAspect="1"/>
            </p:cNvSpPr>
            <p:nvPr userDrawn="1"/>
          </p:nvSpPr>
          <p:spPr bwMode="auto">
            <a:xfrm>
              <a:off x="6813" y="3538"/>
              <a:ext cx="80" cy="114"/>
            </a:xfrm>
            <a:custGeom>
              <a:avLst/>
              <a:gdLst>
                <a:gd name="T0" fmla="*/ 3048576 w 34"/>
                <a:gd name="T1" fmla="*/ 0 h 49"/>
                <a:gd name="T2" fmla="*/ 5300379 w 34"/>
                <a:gd name="T3" fmla="*/ 333852 h 49"/>
                <a:gd name="T4" fmla="*/ 5409506 w 34"/>
                <a:gd name="T5" fmla="*/ 790332 h 49"/>
                <a:gd name="T6" fmla="*/ 5300379 w 34"/>
                <a:gd name="T7" fmla="*/ 1282339 h 49"/>
                <a:gd name="T8" fmla="*/ 5066358 w 34"/>
                <a:gd name="T9" fmla="*/ 1412597 h 49"/>
                <a:gd name="T10" fmla="*/ 3194320 w 34"/>
                <a:gd name="T11" fmla="*/ 1282339 h 49"/>
                <a:gd name="T12" fmla="*/ 1410320 w 34"/>
                <a:gd name="T13" fmla="*/ 3973565 h 49"/>
                <a:gd name="T14" fmla="*/ 3194320 w 34"/>
                <a:gd name="T15" fmla="*/ 6649487 h 49"/>
                <a:gd name="T16" fmla="*/ 5066358 w 34"/>
                <a:gd name="T17" fmla="*/ 6527640 h 49"/>
                <a:gd name="T18" fmla="*/ 5300379 w 34"/>
                <a:gd name="T19" fmla="*/ 6649487 h 49"/>
                <a:gd name="T20" fmla="*/ 5409506 w 34"/>
                <a:gd name="T21" fmla="*/ 7186690 h 49"/>
                <a:gd name="T22" fmla="*/ 5300379 w 34"/>
                <a:gd name="T23" fmla="*/ 7476185 h 49"/>
                <a:gd name="T24" fmla="*/ 3048576 w 34"/>
                <a:gd name="T25" fmla="*/ 7809686 h 49"/>
                <a:gd name="T26" fmla="*/ 0 w 34"/>
                <a:gd name="T27" fmla="*/ 3973565 h 49"/>
                <a:gd name="T28" fmla="*/ 3048576 w 34"/>
                <a:gd name="T29" fmla="*/ 0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49">
                  <a:moveTo>
                    <a:pt x="19" y="0"/>
                  </a:moveTo>
                  <a:cubicBezTo>
                    <a:pt x="23" y="0"/>
                    <a:pt x="29" y="1"/>
                    <a:pt x="33" y="2"/>
                  </a:cubicBezTo>
                  <a:cubicBezTo>
                    <a:pt x="34" y="3"/>
                    <a:pt x="34" y="3"/>
                    <a:pt x="34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28" y="8"/>
                    <a:pt x="24" y="8"/>
                    <a:pt x="20" y="8"/>
                  </a:cubicBezTo>
                  <a:cubicBezTo>
                    <a:pt x="10" y="8"/>
                    <a:pt x="9" y="16"/>
                    <a:pt x="9" y="25"/>
                  </a:cubicBezTo>
                  <a:cubicBezTo>
                    <a:pt x="9" y="34"/>
                    <a:pt x="10" y="42"/>
                    <a:pt x="20" y="42"/>
                  </a:cubicBezTo>
                  <a:cubicBezTo>
                    <a:pt x="24" y="42"/>
                    <a:pt x="28" y="41"/>
                    <a:pt x="32" y="41"/>
                  </a:cubicBezTo>
                  <a:cubicBezTo>
                    <a:pt x="33" y="41"/>
                    <a:pt x="33" y="41"/>
                    <a:pt x="33" y="42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6"/>
                    <a:pt x="34" y="47"/>
                    <a:pt x="33" y="47"/>
                  </a:cubicBezTo>
                  <a:cubicBezTo>
                    <a:pt x="29" y="49"/>
                    <a:pt x="23" y="49"/>
                    <a:pt x="19" y="49"/>
                  </a:cubicBezTo>
                  <a:cubicBezTo>
                    <a:pt x="3" y="49"/>
                    <a:pt x="0" y="37"/>
                    <a:pt x="0" y="25"/>
                  </a:cubicBezTo>
                  <a:cubicBezTo>
                    <a:pt x="0" y="13"/>
                    <a:pt x="3" y="0"/>
                    <a:pt x="19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83"/>
            <p:cNvSpPr>
              <a:spLocks noChangeAspect="1" noEditPoints="1"/>
            </p:cNvSpPr>
            <p:nvPr userDrawn="1"/>
          </p:nvSpPr>
          <p:spPr bwMode="auto">
            <a:xfrm>
              <a:off x="6895" y="3568"/>
              <a:ext cx="73" cy="84"/>
            </a:xfrm>
            <a:custGeom>
              <a:avLst/>
              <a:gdLst>
                <a:gd name="T0" fmla="*/ 2379857 w 31"/>
                <a:gd name="T1" fmla="*/ 5694612 h 36"/>
                <a:gd name="T2" fmla="*/ 0 w 31"/>
                <a:gd name="T3" fmla="*/ 2659442 h 36"/>
                <a:gd name="T4" fmla="*/ 2379857 w 31"/>
                <a:gd name="T5" fmla="*/ 0 h 36"/>
                <a:gd name="T6" fmla="*/ 5002805 w 31"/>
                <a:gd name="T7" fmla="*/ 2659442 h 36"/>
                <a:gd name="T8" fmla="*/ 2379857 w 31"/>
                <a:gd name="T9" fmla="*/ 5694612 h 36"/>
                <a:gd name="T10" fmla="*/ 2379857 w 31"/>
                <a:gd name="T11" fmla="*/ 1126335 h 36"/>
                <a:gd name="T12" fmla="*/ 1311421 w 31"/>
                <a:gd name="T13" fmla="*/ 2886917 h 36"/>
                <a:gd name="T14" fmla="*/ 2379857 w 31"/>
                <a:gd name="T15" fmla="*/ 4552982 h 36"/>
                <a:gd name="T16" fmla="*/ 3691384 w 31"/>
                <a:gd name="T17" fmla="*/ 2886917 h 36"/>
                <a:gd name="T18" fmla="*/ 2379857 w 31"/>
                <a:gd name="T19" fmla="*/ 112633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6">
                  <a:moveTo>
                    <a:pt x="15" y="36"/>
                  </a:moveTo>
                  <a:cubicBezTo>
                    <a:pt x="1" y="36"/>
                    <a:pt x="0" y="26"/>
                    <a:pt x="0" y="17"/>
                  </a:cubicBezTo>
                  <a:cubicBezTo>
                    <a:pt x="0" y="11"/>
                    <a:pt x="1" y="0"/>
                    <a:pt x="15" y="0"/>
                  </a:cubicBezTo>
                  <a:cubicBezTo>
                    <a:pt x="29" y="0"/>
                    <a:pt x="31" y="9"/>
                    <a:pt x="31" y="17"/>
                  </a:cubicBezTo>
                  <a:cubicBezTo>
                    <a:pt x="31" y="26"/>
                    <a:pt x="30" y="36"/>
                    <a:pt x="15" y="36"/>
                  </a:cubicBezTo>
                  <a:close/>
                  <a:moveTo>
                    <a:pt x="15" y="7"/>
                  </a:moveTo>
                  <a:cubicBezTo>
                    <a:pt x="9" y="7"/>
                    <a:pt x="8" y="10"/>
                    <a:pt x="8" y="18"/>
                  </a:cubicBezTo>
                  <a:cubicBezTo>
                    <a:pt x="8" y="26"/>
                    <a:pt x="9" y="29"/>
                    <a:pt x="15" y="29"/>
                  </a:cubicBezTo>
                  <a:cubicBezTo>
                    <a:pt x="22" y="29"/>
                    <a:pt x="23" y="26"/>
                    <a:pt x="23" y="18"/>
                  </a:cubicBezTo>
                  <a:cubicBezTo>
                    <a:pt x="23" y="10"/>
                    <a:pt x="22" y="7"/>
                    <a:pt x="15" y="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84"/>
            <p:cNvSpPr>
              <a:spLocks noChangeAspect="1"/>
            </p:cNvSpPr>
            <p:nvPr userDrawn="1"/>
          </p:nvSpPr>
          <p:spPr bwMode="auto">
            <a:xfrm>
              <a:off x="6979" y="3568"/>
              <a:ext cx="123" cy="84"/>
            </a:xfrm>
            <a:custGeom>
              <a:avLst/>
              <a:gdLst>
                <a:gd name="T0" fmla="*/ 8778508 w 52"/>
                <a:gd name="T1" fmla="*/ 5694612 h 36"/>
                <a:gd name="T2" fmla="*/ 7702596 w 52"/>
                <a:gd name="T3" fmla="*/ 5694612 h 36"/>
                <a:gd name="T4" fmla="*/ 7549712 w 52"/>
                <a:gd name="T5" fmla="*/ 5344157 h 36"/>
                <a:gd name="T6" fmla="*/ 7549712 w 52"/>
                <a:gd name="T7" fmla="*/ 2203166 h 36"/>
                <a:gd name="T8" fmla="*/ 6694251 w 52"/>
                <a:gd name="T9" fmla="*/ 1126335 h 36"/>
                <a:gd name="T10" fmla="*/ 5148868 w 52"/>
                <a:gd name="T11" fmla="*/ 1618654 h 36"/>
                <a:gd name="T12" fmla="*/ 5148868 w 52"/>
                <a:gd name="T13" fmla="*/ 2203166 h 36"/>
                <a:gd name="T14" fmla="*/ 5148868 w 52"/>
                <a:gd name="T15" fmla="*/ 5344157 h 36"/>
                <a:gd name="T16" fmla="*/ 5006847 w 52"/>
                <a:gd name="T17" fmla="*/ 5694612 h 36"/>
                <a:gd name="T18" fmla="*/ 3931749 w 52"/>
                <a:gd name="T19" fmla="*/ 5694612 h 36"/>
                <a:gd name="T20" fmla="*/ 3771005 w 52"/>
                <a:gd name="T21" fmla="*/ 5344157 h 36"/>
                <a:gd name="T22" fmla="*/ 3771005 w 52"/>
                <a:gd name="T23" fmla="*/ 2061393 h 36"/>
                <a:gd name="T24" fmla="*/ 2916271 w 52"/>
                <a:gd name="T25" fmla="*/ 1126335 h 36"/>
                <a:gd name="T26" fmla="*/ 1376682 w 52"/>
                <a:gd name="T27" fmla="*/ 1618654 h 36"/>
                <a:gd name="T28" fmla="*/ 1376682 w 52"/>
                <a:gd name="T29" fmla="*/ 5344157 h 36"/>
                <a:gd name="T30" fmla="*/ 1232895 w 52"/>
                <a:gd name="T31" fmla="*/ 5694612 h 36"/>
                <a:gd name="T32" fmla="*/ 361724 w 52"/>
                <a:gd name="T33" fmla="*/ 5694612 h 36"/>
                <a:gd name="T34" fmla="*/ 0 w 52"/>
                <a:gd name="T35" fmla="*/ 5344157 h 36"/>
                <a:gd name="T36" fmla="*/ 0 w 52"/>
                <a:gd name="T37" fmla="*/ 335099 h 36"/>
                <a:gd name="T38" fmla="*/ 361724 w 52"/>
                <a:gd name="T39" fmla="*/ 0 h 36"/>
                <a:gd name="T40" fmla="*/ 1232895 w 52"/>
                <a:gd name="T41" fmla="*/ 0 h 36"/>
                <a:gd name="T42" fmla="*/ 1376682 w 52"/>
                <a:gd name="T43" fmla="*/ 335099 h 36"/>
                <a:gd name="T44" fmla="*/ 1376682 w 52"/>
                <a:gd name="T45" fmla="*/ 600010 h 36"/>
                <a:gd name="T46" fmla="*/ 1376682 w 52"/>
                <a:gd name="T47" fmla="*/ 600010 h 36"/>
                <a:gd name="T48" fmla="*/ 3256382 w 52"/>
                <a:gd name="T49" fmla="*/ 0 h 36"/>
                <a:gd name="T50" fmla="*/ 5006847 w 52"/>
                <a:gd name="T51" fmla="*/ 791236 h 36"/>
                <a:gd name="T52" fmla="*/ 7183108 w 52"/>
                <a:gd name="T53" fmla="*/ 0 h 36"/>
                <a:gd name="T54" fmla="*/ 8919877 w 52"/>
                <a:gd name="T55" fmla="*/ 2061393 h 36"/>
                <a:gd name="T56" fmla="*/ 8919877 w 52"/>
                <a:gd name="T57" fmla="*/ 5344157 h 36"/>
                <a:gd name="T58" fmla="*/ 8778508 w 52"/>
                <a:gd name="T59" fmla="*/ 5694612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" h="36">
                  <a:moveTo>
                    <a:pt x="51" y="36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5"/>
                    <a:pt x="44" y="3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8"/>
                    <a:pt x="43" y="7"/>
                    <a:pt x="39" y="7"/>
                  </a:cubicBezTo>
                  <a:cubicBezTo>
                    <a:pt x="37" y="7"/>
                    <a:pt x="32" y="9"/>
                    <a:pt x="30" y="10"/>
                  </a:cubicBezTo>
                  <a:cubicBezTo>
                    <a:pt x="30" y="11"/>
                    <a:pt x="30" y="12"/>
                    <a:pt x="30" y="1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6"/>
                    <a:pt x="29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2" y="35"/>
                    <a:pt x="22" y="3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9"/>
                    <a:pt x="21" y="7"/>
                    <a:pt x="17" y="7"/>
                  </a:cubicBezTo>
                  <a:cubicBezTo>
                    <a:pt x="15" y="7"/>
                    <a:pt x="11" y="9"/>
                    <a:pt x="8" y="1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7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2"/>
                    <a:pt x="15" y="0"/>
                    <a:pt x="19" y="0"/>
                  </a:cubicBezTo>
                  <a:cubicBezTo>
                    <a:pt x="23" y="0"/>
                    <a:pt x="27" y="1"/>
                    <a:pt x="29" y="5"/>
                  </a:cubicBezTo>
                  <a:cubicBezTo>
                    <a:pt x="32" y="2"/>
                    <a:pt x="37" y="0"/>
                    <a:pt x="42" y="0"/>
                  </a:cubicBezTo>
                  <a:cubicBezTo>
                    <a:pt x="51" y="0"/>
                    <a:pt x="52" y="6"/>
                    <a:pt x="52" y="1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5"/>
                    <a:pt x="52" y="36"/>
                    <a:pt x="51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85"/>
            <p:cNvSpPr>
              <a:spLocks noChangeAspect="1" noEditPoints="1"/>
            </p:cNvSpPr>
            <p:nvPr userDrawn="1"/>
          </p:nvSpPr>
          <p:spPr bwMode="auto">
            <a:xfrm>
              <a:off x="7115" y="3538"/>
              <a:ext cx="19" cy="114"/>
            </a:xfrm>
            <a:custGeom>
              <a:avLst/>
              <a:gdLst>
                <a:gd name="T0" fmla="*/ 771519 w 8"/>
                <a:gd name="T1" fmla="*/ 1282339 h 49"/>
                <a:gd name="T2" fmla="*/ 0 w 8"/>
                <a:gd name="T3" fmla="*/ 596678 h 49"/>
                <a:gd name="T4" fmla="*/ 771519 w 8"/>
                <a:gd name="T5" fmla="*/ 0 h 49"/>
                <a:gd name="T6" fmla="*/ 1449567 w 8"/>
                <a:gd name="T7" fmla="*/ 596678 h 49"/>
                <a:gd name="T8" fmla="*/ 771519 w 8"/>
                <a:gd name="T9" fmla="*/ 1282339 h 49"/>
                <a:gd name="T10" fmla="*/ 1449567 w 8"/>
                <a:gd name="T11" fmla="*/ 7476185 h 49"/>
                <a:gd name="T12" fmla="*/ 1055806 w 8"/>
                <a:gd name="T13" fmla="*/ 7809686 h 49"/>
                <a:gd name="T14" fmla="*/ 166184 w 8"/>
                <a:gd name="T15" fmla="*/ 7809686 h 49"/>
                <a:gd name="T16" fmla="*/ 0 w 8"/>
                <a:gd name="T17" fmla="*/ 7476185 h 49"/>
                <a:gd name="T18" fmla="*/ 0 w 8"/>
                <a:gd name="T19" fmla="*/ 2412726 h 49"/>
                <a:gd name="T20" fmla="*/ 166184 w 8"/>
                <a:gd name="T21" fmla="*/ 2079155 h 49"/>
                <a:gd name="T22" fmla="*/ 1055806 w 8"/>
                <a:gd name="T23" fmla="*/ 2079155 h 49"/>
                <a:gd name="T24" fmla="*/ 1449567 w 8"/>
                <a:gd name="T25" fmla="*/ 2412726 h 49"/>
                <a:gd name="T26" fmla="*/ 1449567 w 8"/>
                <a:gd name="T27" fmla="*/ 7476185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49">
                  <a:moveTo>
                    <a:pt x="4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0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  <a:moveTo>
                    <a:pt x="8" y="47"/>
                  </a:moveTo>
                  <a:cubicBezTo>
                    <a:pt x="8" y="48"/>
                    <a:pt x="7" y="49"/>
                    <a:pt x="6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8" y="14"/>
                    <a:pt x="8" y="15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86"/>
            <p:cNvSpPr>
              <a:spLocks noChangeAspect="1"/>
            </p:cNvSpPr>
            <p:nvPr userDrawn="1"/>
          </p:nvSpPr>
          <p:spPr bwMode="auto">
            <a:xfrm>
              <a:off x="7147" y="3568"/>
              <a:ext cx="62" cy="84"/>
            </a:xfrm>
            <a:custGeom>
              <a:avLst/>
              <a:gdLst>
                <a:gd name="T0" fmla="*/ 1959090 w 27"/>
                <a:gd name="T1" fmla="*/ 5694612 h 36"/>
                <a:gd name="T2" fmla="*/ 132742 w 27"/>
                <a:gd name="T3" fmla="*/ 5548111 h 36"/>
                <a:gd name="T4" fmla="*/ 0 w 27"/>
                <a:gd name="T5" fmla="*/ 5070798 h 36"/>
                <a:gd name="T6" fmla="*/ 0 w 27"/>
                <a:gd name="T7" fmla="*/ 4754932 h 36"/>
                <a:gd name="T8" fmla="*/ 314634 w 27"/>
                <a:gd name="T9" fmla="*/ 4552982 h 36"/>
                <a:gd name="T10" fmla="*/ 1767801 w 27"/>
                <a:gd name="T11" fmla="*/ 4754932 h 36"/>
                <a:gd name="T12" fmla="*/ 2876683 w 27"/>
                <a:gd name="T13" fmla="*/ 4075946 h 36"/>
                <a:gd name="T14" fmla="*/ 1959090 w 27"/>
                <a:gd name="T15" fmla="*/ 3345013 h 36"/>
                <a:gd name="T16" fmla="*/ 0 w 27"/>
                <a:gd name="T17" fmla="*/ 1726291 h 36"/>
                <a:gd name="T18" fmla="*/ 1959090 w 27"/>
                <a:gd name="T19" fmla="*/ 0 h 36"/>
                <a:gd name="T20" fmla="*/ 3625677 w 27"/>
                <a:gd name="T21" fmla="*/ 141925 h 36"/>
                <a:gd name="T22" fmla="*/ 3942093 w 27"/>
                <a:gd name="T23" fmla="*/ 477027 h 36"/>
                <a:gd name="T24" fmla="*/ 3759173 w 27"/>
                <a:gd name="T25" fmla="*/ 933102 h 36"/>
                <a:gd name="T26" fmla="*/ 3487183 w 27"/>
                <a:gd name="T27" fmla="*/ 1126335 h 36"/>
                <a:gd name="T28" fmla="*/ 2098640 w 27"/>
                <a:gd name="T29" fmla="*/ 933102 h 36"/>
                <a:gd name="T30" fmla="*/ 1213602 w 27"/>
                <a:gd name="T31" fmla="*/ 1618654 h 36"/>
                <a:gd name="T32" fmla="*/ 2098640 w 27"/>
                <a:gd name="T33" fmla="*/ 2203166 h 36"/>
                <a:gd name="T34" fmla="*/ 4075611 w 27"/>
                <a:gd name="T35" fmla="*/ 3929457 h 36"/>
                <a:gd name="T36" fmla="*/ 1959090 w 27"/>
                <a:gd name="T37" fmla="*/ 5694612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36">
                  <a:moveTo>
                    <a:pt x="13" y="36"/>
                  </a:moveTo>
                  <a:cubicBezTo>
                    <a:pt x="9" y="36"/>
                    <a:pt x="4" y="36"/>
                    <a:pt x="1" y="35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5" y="29"/>
                    <a:pt x="10" y="30"/>
                    <a:pt x="12" y="30"/>
                  </a:cubicBezTo>
                  <a:cubicBezTo>
                    <a:pt x="17" y="30"/>
                    <a:pt x="19" y="28"/>
                    <a:pt x="19" y="26"/>
                  </a:cubicBezTo>
                  <a:cubicBezTo>
                    <a:pt x="19" y="22"/>
                    <a:pt x="18" y="22"/>
                    <a:pt x="13" y="21"/>
                  </a:cubicBezTo>
                  <a:cubicBezTo>
                    <a:pt x="6" y="20"/>
                    <a:pt x="0" y="18"/>
                    <a:pt x="0" y="11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16" y="0"/>
                    <a:pt x="21" y="0"/>
                    <a:pt x="24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3" y="7"/>
                  </a:cubicBezTo>
                  <a:cubicBezTo>
                    <a:pt x="20" y="7"/>
                    <a:pt x="16" y="6"/>
                    <a:pt x="14" y="6"/>
                  </a:cubicBezTo>
                  <a:cubicBezTo>
                    <a:pt x="9" y="6"/>
                    <a:pt x="8" y="7"/>
                    <a:pt x="8" y="10"/>
                  </a:cubicBezTo>
                  <a:cubicBezTo>
                    <a:pt x="8" y="13"/>
                    <a:pt x="10" y="13"/>
                    <a:pt x="14" y="14"/>
                  </a:cubicBezTo>
                  <a:cubicBezTo>
                    <a:pt x="21" y="15"/>
                    <a:pt x="27" y="16"/>
                    <a:pt x="27" y="25"/>
                  </a:cubicBezTo>
                  <a:cubicBezTo>
                    <a:pt x="27" y="33"/>
                    <a:pt x="20" y="36"/>
                    <a:pt x="13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87"/>
            <p:cNvSpPr>
              <a:spLocks noChangeAspect="1" noEditPoints="1"/>
            </p:cNvSpPr>
            <p:nvPr userDrawn="1"/>
          </p:nvSpPr>
          <p:spPr bwMode="auto">
            <a:xfrm>
              <a:off x="7222" y="3538"/>
              <a:ext cx="19" cy="114"/>
            </a:xfrm>
            <a:custGeom>
              <a:avLst/>
              <a:gdLst>
                <a:gd name="T0" fmla="*/ 771519 w 8"/>
                <a:gd name="T1" fmla="*/ 1282339 h 49"/>
                <a:gd name="T2" fmla="*/ 0 w 8"/>
                <a:gd name="T3" fmla="*/ 596678 h 49"/>
                <a:gd name="T4" fmla="*/ 771519 w 8"/>
                <a:gd name="T5" fmla="*/ 0 h 49"/>
                <a:gd name="T6" fmla="*/ 1449567 w 8"/>
                <a:gd name="T7" fmla="*/ 596678 h 49"/>
                <a:gd name="T8" fmla="*/ 771519 w 8"/>
                <a:gd name="T9" fmla="*/ 1282339 h 49"/>
                <a:gd name="T10" fmla="*/ 1449567 w 8"/>
                <a:gd name="T11" fmla="*/ 7476185 h 49"/>
                <a:gd name="T12" fmla="*/ 1055806 w 8"/>
                <a:gd name="T13" fmla="*/ 7809686 h 49"/>
                <a:gd name="T14" fmla="*/ 166184 w 8"/>
                <a:gd name="T15" fmla="*/ 7809686 h 49"/>
                <a:gd name="T16" fmla="*/ 0 w 8"/>
                <a:gd name="T17" fmla="*/ 7476185 h 49"/>
                <a:gd name="T18" fmla="*/ 0 w 8"/>
                <a:gd name="T19" fmla="*/ 2412726 h 49"/>
                <a:gd name="T20" fmla="*/ 166184 w 8"/>
                <a:gd name="T21" fmla="*/ 2079155 h 49"/>
                <a:gd name="T22" fmla="*/ 1055806 w 8"/>
                <a:gd name="T23" fmla="*/ 2079155 h 49"/>
                <a:gd name="T24" fmla="*/ 1449567 w 8"/>
                <a:gd name="T25" fmla="*/ 2412726 h 49"/>
                <a:gd name="T26" fmla="*/ 1449567 w 8"/>
                <a:gd name="T27" fmla="*/ 7476185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49">
                  <a:moveTo>
                    <a:pt x="4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0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8" y="8"/>
                    <a:pt x="4" y="8"/>
                  </a:cubicBezTo>
                  <a:close/>
                  <a:moveTo>
                    <a:pt x="8" y="47"/>
                  </a:moveTo>
                  <a:cubicBezTo>
                    <a:pt x="8" y="48"/>
                    <a:pt x="7" y="49"/>
                    <a:pt x="6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8" y="14"/>
                    <a:pt x="8" y="15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88"/>
            <p:cNvSpPr>
              <a:spLocks noChangeAspect="1" noEditPoints="1"/>
            </p:cNvSpPr>
            <p:nvPr userDrawn="1"/>
          </p:nvSpPr>
          <p:spPr bwMode="auto">
            <a:xfrm>
              <a:off x="7252" y="3525"/>
              <a:ext cx="73" cy="127"/>
            </a:xfrm>
            <a:custGeom>
              <a:avLst/>
              <a:gdLst>
                <a:gd name="T0" fmla="*/ 2908607 w 31"/>
                <a:gd name="T1" fmla="*/ 8558840 h 54"/>
                <a:gd name="T2" fmla="*/ 0 w 31"/>
                <a:gd name="T3" fmla="*/ 5530041 h 54"/>
                <a:gd name="T4" fmla="*/ 2908607 w 31"/>
                <a:gd name="T5" fmla="*/ 2838041 h 54"/>
                <a:gd name="T6" fmla="*/ 5668476 w 31"/>
                <a:gd name="T7" fmla="*/ 5530041 h 54"/>
                <a:gd name="T8" fmla="*/ 2908607 w 31"/>
                <a:gd name="T9" fmla="*/ 8558840 h 54"/>
                <a:gd name="T10" fmla="*/ 2908607 w 31"/>
                <a:gd name="T11" fmla="*/ 3982668 h 54"/>
                <a:gd name="T12" fmla="*/ 1432208 w 31"/>
                <a:gd name="T13" fmla="*/ 5721072 h 54"/>
                <a:gd name="T14" fmla="*/ 2908607 w 31"/>
                <a:gd name="T15" fmla="*/ 7475796 h 54"/>
                <a:gd name="T16" fmla="*/ 4191799 w 31"/>
                <a:gd name="T17" fmla="*/ 5721072 h 54"/>
                <a:gd name="T18" fmla="*/ 2908607 w 31"/>
                <a:gd name="T19" fmla="*/ 3982668 h 54"/>
                <a:gd name="T20" fmla="*/ 4568128 w 31"/>
                <a:gd name="T21" fmla="*/ 460413 h 54"/>
                <a:gd name="T22" fmla="*/ 4568128 w 31"/>
                <a:gd name="T23" fmla="*/ 594113 h 54"/>
                <a:gd name="T24" fmla="*/ 3293539 w 31"/>
                <a:gd name="T25" fmla="*/ 2225950 h 54"/>
                <a:gd name="T26" fmla="*/ 2908607 w 31"/>
                <a:gd name="T27" fmla="*/ 2351356 h 54"/>
                <a:gd name="T28" fmla="*/ 2532285 w 31"/>
                <a:gd name="T29" fmla="*/ 2095862 h 54"/>
                <a:gd name="T30" fmla="*/ 2374659 w 31"/>
                <a:gd name="T31" fmla="*/ 1888836 h 54"/>
                <a:gd name="T32" fmla="*/ 3418807 w 31"/>
                <a:gd name="T33" fmla="*/ 145199 h 54"/>
                <a:gd name="T34" fmla="*/ 3803985 w 31"/>
                <a:gd name="T35" fmla="*/ 0 h 54"/>
                <a:gd name="T36" fmla="*/ 4568128 w 31"/>
                <a:gd name="T37" fmla="*/ 46041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" h="54">
                  <a:moveTo>
                    <a:pt x="16" y="54"/>
                  </a:moveTo>
                  <a:cubicBezTo>
                    <a:pt x="1" y="54"/>
                    <a:pt x="0" y="44"/>
                    <a:pt x="0" y="35"/>
                  </a:cubicBezTo>
                  <a:cubicBezTo>
                    <a:pt x="0" y="29"/>
                    <a:pt x="2" y="18"/>
                    <a:pt x="16" y="18"/>
                  </a:cubicBezTo>
                  <a:cubicBezTo>
                    <a:pt x="29" y="18"/>
                    <a:pt x="31" y="27"/>
                    <a:pt x="31" y="35"/>
                  </a:cubicBezTo>
                  <a:cubicBezTo>
                    <a:pt x="31" y="44"/>
                    <a:pt x="30" y="54"/>
                    <a:pt x="16" y="54"/>
                  </a:cubicBezTo>
                  <a:close/>
                  <a:moveTo>
                    <a:pt x="16" y="25"/>
                  </a:moveTo>
                  <a:cubicBezTo>
                    <a:pt x="9" y="25"/>
                    <a:pt x="8" y="28"/>
                    <a:pt x="8" y="36"/>
                  </a:cubicBezTo>
                  <a:cubicBezTo>
                    <a:pt x="8" y="44"/>
                    <a:pt x="9" y="47"/>
                    <a:pt x="16" y="47"/>
                  </a:cubicBezTo>
                  <a:cubicBezTo>
                    <a:pt x="22" y="47"/>
                    <a:pt x="23" y="44"/>
                    <a:pt x="23" y="36"/>
                  </a:cubicBezTo>
                  <a:cubicBezTo>
                    <a:pt x="23" y="28"/>
                    <a:pt x="22" y="25"/>
                    <a:pt x="16" y="25"/>
                  </a:cubicBezTo>
                  <a:close/>
                  <a:moveTo>
                    <a:pt x="25" y="3"/>
                  </a:moveTo>
                  <a:cubicBezTo>
                    <a:pt x="26" y="3"/>
                    <a:pt x="26" y="4"/>
                    <a:pt x="25" y="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lnTo>
                    <a:pt x="25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89"/>
            <p:cNvSpPr>
              <a:spLocks noChangeAspect="1"/>
            </p:cNvSpPr>
            <p:nvPr userDrawn="1"/>
          </p:nvSpPr>
          <p:spPr bwMode="auto">
            <a:xfrm>
              <a:off x="7340" y="3568"/>
              <a:ext cx="71" cy="84"/>
            </a:xfrm>
            <a:custGeom>
              <a:avLst/>
              <a:gdLst>
                <a:gd name="T0" fmla="*/ 5038262 w 30"/>
                <a:gd name="T1" fmla="*/ 5694612 h 36"/>
                <a:gd name="T2" fmla="*/ 4174076 w 30"/>
                <a:gd name="T3" fmla="*/ 5694612 h 36"/>
                <a:gd name="T4" fmla="*/ 3952833 w 30"/>
                <a:gd name="T5" fmla="*/ 5344157 h 36"/>
                <a:gd name="T6" fmla="*/ 3952833 w 30"/>
                <a:gd name="T7" fmla="*/ 2203166 h 36"/>
                <a:gd name="T8" fmla="*/ 2936809 w 30"/>
                <a:gd name="T9" fmla="*/ 1126335 h 36"/>
                <a:gd name="T10" fmla="*/ 1395735 w 30"/>
                <a:gd name="T11" fmla="*/ 1618654 h 36"/>
                <a:gd name="T12" fmla="*/ 1395735 w 30"/>
                <a:gd name="T13" fmla="*/ 5344157 h 36"/>
                <a:gd name="T14" fmla="*/ 1020601 w 30"/>
                <a:gd name="T15" fmla="*/ 5694612 h 36"/>
                <a:gd name="T16" fmla="*/ 153410 w 30"/>
                <a:gd name="T17" fmla="*/ 5694612 h 36"/>
                <a:gd name="T18" fmla="*/ 0 w 30"/>
                <a:gd name="T19" fmla="*/ 5344157 h 36"/>
                <a:gd name="T20" fmla="*/ 0 w 30"/>
                <a:gd name="T21" fmla="*/ 335099 h 36"/>
                <a:gd name="T22" fmla="*/ 153410 w 30"/>
                <a:gd name="T23" fmla="*/ 0 h 36"/>
                <a:gd name="T24" fmla="*/ 1020601 w 30"/>
                <a:gd name="T25" fmla="*/ 0 h 36"/>
                <a:gd name="T26" fmla="*/ 1395735 w 30"/>
                <a:gd name="T27" fmla="*/ 335099 h 36"/>
                <a:gd name="T28" fmla="*/ 1395735 w 30"/>
                <a:gd name="T29" fmla="*/ 600010 h 36"/>
                <a:gd name="T30" fmla="*/ 1395735 w 30"/>
                <a:gd name="T31" fmla="*/ 600010 h 36"/>
                <a:gd name="T32" fmla="*/ 3428855 w 30"/>
                <a:gd name="T33" fmla="*/ 0 h 36"/>
                <a:gd name="T34" fmla="*/ 5191631 w 30"/>
                <a:gd name="T35" fmla="*/ 2061393 h 36"/>
                <a:gd name="T36" fmla="*/ 5191631 w 30"/>
                <a:gd name="T37" fmla="*/ 5344157 h 36"/>
                <a:gd name="T38" fmla="*/ 5038262 w 30"/>
                <a:gd name="T39" fmla="*/ 5694612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36">
                  <a:moveTo>
                    <a:pt x="29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5"/>
                    <a:pt x="23" y="3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0"/>
                    <a:pt x="22" y="7"/>
                    <a:pt x="17" y="7"/>
                  </a:cubicBezTo>
                  <a:cubicBezTo>
                    <a:pt x="15" y="7"/>
                    <a:pt x="10" y="9"/>
                    <a:pt x="8" y="1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7" y="36"/>
                    <a:pt x="6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2"/>
                    <a:pt x="16" y="0"/>
                    <a:pt x="20" y="0"/>
                  </a:cubicBezTo>
                  <a:cubicBezTo>
                    <a:pt x="30" y="0"/>
                    <a:pt x="30" y="6"/>
                    <a:pt x="30" y="1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6"/>
                    <a:pt x="29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90"/>
            <p:cNvSpPr>
              <a:spLocks noChangeAspect="1"/>
            </p:cNvSpPr>
            <p:nvPr userDrawn="1"/>
          </p:nvSpPr>
          <p:spPr bwMode="auto">
            <a:xfrm>
              <a:off x="6813" y="3719"/>
              <a:ext cx="71" cy="114"/>
            </a:xfrm>
            <a:custGeom>
              <a:avLst/>
              <a:gdLst>
                <a:gd name="T0" fmla="*/ 0 w 30"/>
                <a:gd name="T1" fmla="*/ 166184 h 48"/>
                <a:gd name="T2" fmla="*/ 363070 w 30"/>
                <a:gd name="T3" fmla="*/ 0 h 48"/>
                <a:gd name="T4" fmla="*/ 4812844 w 30"/>
                <a:gd name="T5" fmla="*/ 0 h 48"/>
                <a:gd name="T6" fmla="*/ 5038262 w 30"/>
                <a:gd name="T7" fmla="*/ 166184 h 48"/>
                <a:gd name="T8" fmla="*/ 5038262 w 30"/>
                <a:gd name="T9" fmla="*/ 1055806 h 48"/>
                <a:gd name="T10" fmla="*/ 4812844 w 30"/>
                <a:gd name="T11" fmla="*/ 1290710 h 48"/>
                <a:gd name="T12" fmla="*/ 1395735 w 30"/>
                <a:gd name="T13" fmla="*/ 1290710 h 48"/>
                <a:gd name="T14" fmla="*/ 1395735 w 30"/>
                <a:gd name="T15" fmla="*/ 3442722 h 48"/>
                <a:gd name="T16" fmla="*/ 4542194 w 30"/>
                <a:gd name="T17" fmla="*/ 3442722 h 48"/>
                <a:gd name="T18" fmla="*/ 4658187 w 30"/>
                <a:gd name="T19" fmla="*/ 3837853 h 48"/>
                <a:gd name="T20" fmla="*/ 4658187 w 30"/>
                <a:gd name="T21" fmla="*/ 4518100 h 48"/>
                <a:gd name="T22" fmla="*/ 4542194 w 30"/>
                <a:gd name="T23" fmla="*/ 4733743 h 48"/>
                <a:gd name="T24" fmla="*/ 1395735 w 30"/>
                <a:gd name="T25" fmla="*/ 4733743 h 48"/>
                <a:gd name="T26" fmla="*/ 1395735 w 30"/>
                <a:gd name="T27" fmla="*/ 7404946 h 48"/>
                <a:gd name="T28" fmla="*/ 4812844 w 30"/>
                <a:gd name="T29" fmla="*/ 7404946 h 48"/>
                <a:gd name="T30" fmla="*/ 5191631 w 30"/>
                <a:gd name="T31" fmla="*/ 7661959 h 48"/>
                <a:gd name="T32" fmla="*/ 5191631 w 30"/>
                <a:gd name="T33" fmla="*/ 8342328 h 48"/>
                <a:gd name="T34" fmla="*/ 4812844 w 30"/>
                <a:gd name="T35" fmla="*/ 8737295 h 48"/>
                <a:gd name="T36" fmla="*/ 363070 w 30"/>
                <a:gd name="T37" fmla="*/ 8737295 h 48"/>
                <a:gd name="T38" fmla="*/ 0 w 30"/>
                <a:gd name="T39" fmla="*/ 8342328 h 48"/>
                <a:gd name="T40" fmla="*/ 0 w 30"/>
                <a:gd name="T41" fmla="*/ 16618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30" y="41"/>
                    <a:pt x="30" y="4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7"/>
                    <a:pt x="29" y="48"/>
                    <a:pt x="28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91"/>
            <p:cNvSpPr>
              <a:spLocks noChangeAspect="1"/>
            </p:cNvSpPr>
            <p:nvPr userDrawn="1"/>
          </p:nvSpPr>
          <p:spPr bwMode="auto">
            <a:xfrm>
              <a:off x="6893" y="3749"/>
              <a:ext cx="73" cy="84"/>
            </a:xfrm>
            <a:custGeom>
              <a:avLst/>
              <a:gdLst>
                <a:gd name="T0" fmla="*/ 5280295 w 31"/>
                <a:gd name="T1" fmla="*/ 5694612 h 36"/>
                <a:gd name="T2" fmla="*/ 4354325 w 31"/>
                <a:gd name="T3" fmla="*/ 5694612 h 36"/>
                <a:gd name="T4" fmla="*/ 4191799 w 31"/>
                <a:gd name="T5" fmla="*/ 5344157 h 36"/>
                <a:gd name="T6" fmla="*/ 4191799 w 31"/>
                <a:gd name="T7" fmla="*/ 5070798 h 36"/>
                <a:gd name="T8" fmla="*/ 4191799 w 31"/>
                <a:gd name="T9" fmla="*/ 5070798 h 36"/>
                <a:gd name="T10" fmla="*/ 1824115 w 31"/>
                <a:gd name="T11" fmla="*/ 5694612 h 36"/>
                <a:gd name="T12" fmla="*/ 0 w 31"/>
                <a:gd name="T13" fmla="*/ 3617861 h 36"/>
                <a:gd name="T14" fmla="*/ 0 w 31"/>
                <a:gd name="T15" fmla="*/ 335099 h 36"/>
                <a:gd name="T16" fmla="*/ 162642 w 31"/>
                <a:gd name="T17" fmla="*/ 0 h 36"/>
                <a:gd name="T18" fmla="*/ 1060810 w 31"/>
                <a:gd name="T19" fmla="*/ 0 h 36"/>
                <a:gd name="T20" fmla="*/ 1432208 w 31"/>
                <a:gd name="T21" fmla="*/ 335099 h 36"/>
                <a:gd name="T22" fmla="*/ 1432208 w 31"/>
                <a:gd name="T23" fmla="*/ 3475934 h 36"/>
                <a:gd name="T24" fmla="*/ 2374659 w 31"/>
                <a:gd name="T25" fmla="*/ 4552982 h 36"/>
                <a:gd name="T26" fmla="*/ 4191799 w 31"/>
                <a:gd name="T27" fmla="*/ 4075946 h 36"/>
                <a:gd name="T28" fmla="*/ 4191799 w 31"/>
                <a:gd name="T29" fmla="*/ 335099 h 36"/>
                <a:gd name="T30" fmla="*/ 4354325 w 31"/>
                <a:gd name="T31" fmla="*/ 0 h 36"/>
                <a:gd name="T32" fmla="*/ 5280295 w 31"/>
                <a:gd name="T33" fmla="*/ 0 h 36"/>
                <a:gd name="T34" fmla="*/ 5668476 w 31"/>
                <a:gd name="T35" fmla="*/ 335099 h 36"/>
                <a:gd name="T36" fmla="*/ 5668476 w 31"/>
                <a:gd name="T37" fmla="*/ 5344157 h 36"/>
                <a:gd name="T38" fmla="*/ 5280295 w 31"/>
                <a:gd name="T39" fmla="*/ 5694612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36">
                  <a:moveTo>
                    <a:pt x="29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5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0" y="34"/>
                    <a:pt x="15" y="36"/>
                    <a:pt x="10" y="36"/>
                  </a:cubicBezTo>
                  <a:cubicBezTo>
                    <a:pt x="1" y="36"/>
                    <a:pt x="0" y="31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9"/>
                    <a:pt x="13" y="29"/>
                  </a:cubicBezTo>
                  <a:cubicBezTo>
                    <a:pt x="16" y="29"/>
                    <a:pt x="21" y="27"/>
                    <a:pt x="23" y="26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0" y="36"/>
                    <a:pt x="29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92"/>
            <p:cNvSpPr>
              <a:spLocks noChangeAspect="1"/>
            </p:cNvSpPr>
            <p:nvPr userDrawn="1"/>
          </p:nvSpPr>
          <p:spPr bwMode="auto">
            <a:xfrm>
              <a:off x="6981" y="3749"/>
              <a:ext cx="49" cy="84"/>
            </a:xfrm>
            <a:custGeom>
              <a:avLst/>
              <a:gdLst>
                <a:gd name="T0" fmla="*/ 1148544 w 21"/>
                <a:gd name="T1" fmla="*/ 5344157 h 36"/>
                <a:gd name="T2" fmla="*/ 861159 w 21"/>
                <a:gd name="T3" fmla="*/ 5694612 h 36"/>
                <a:gd name="T4" fmla="*/ 133628 w 21"/>
                <a:gd name="T5" fmla="*/ 5694612 h 36"/>
                <a:gd name="T6" fmla="*/ 0 w 21"/>
                <a:gd name="T7" fmla="*/ 5344157 h 36"/>
                <a:gd name="T8" fmla="*/ 0 w 21"/>
                <a:gd name="T9" fmla="*/ 335099 h 36"/>
                <a:gd name="T10" fmla="*/ 133628 w 21"/>
                <a:gd name="T11" fmla="*/ 0 h 36"/>
                <a:gd name="T12" fmla="*/ 861159 w 21"/>
                <a:gd name="T13" fmla="*/ 0 h 36"/>
                <a:gd name="T14" fmla="*/ 1148544 w 21"/>
                <a:gd name="T15" fmla="*/ 335099 h 36"/>
                <a:gd name="T16" fmla="*/ 1148544 w 21"/>
                <a:gd name="T17" fmla="*/ 791236 h 36"/>
                <a:gd name="T18" fmla="*/ 1148544 w 21"/>
                <a:gd name="T19" fmla="*/ 791236 h 36"/>
                <a:gd name="T20" fmla="*/ 2554244 w 21"/>
                <a:gd name="T21" fmla="*/ 0 h 36"/>
                <a:gd name="T22" fmla="*/ 2870530 w 21"/>
                <a:gd name="T23" fmla="*/ 141925 h 36"/>
                <a:gd name="T24" fmla="*/ 2970751 w 21"/>
                <a:gd name="T25" fmla="*/ 933102 h 36"/>
                <a:gd name="T26" fmla="*/ 2679936 w 21"/>
                <a:gd name="T27" fmla="*/ 1268197 h 36"/>
                <a:gd name="T28" fmla="*/ 1148544 w 21"/>
                <a:gd name="T29" fmla="*/ 1726291 h 36"/>
                <a:gd name="T30" fmla="*/ 1148544 w 21"/>
                <a:gd name="T31" fmla="*/ 534415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36">
                  <a:moveTo>
                    <a:pt x="8" y="34"/>
                  </a:moveTo>
                  <a:cubicBezTo>
                    <a:pt x="8" y="35"/>
                    <a:pt x="7" y="36"/>
                    <a:pt x="6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3"/>
                    <a:pt x="15" y="1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19" y="8"/>
                  </a:cubicBezTo>
                  <a:cubicBezTo>
                    <a:pt x="15" y="9"/>
                    <a:pt x="10" y="10"/>
                    <a:pt x="8" y="11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93"/>
            <p:cNvSpPr>
              <a:spLocks noChangeAspect="1" noEditPoints="1"/>
            </p:cNvSpPr>
            <p:nvPr userDrawn="1"/>
          </p:nvSpPr>
          <p:spPr bwMode="auto">
            <a:xfrm>
              <a:off x="7033" y="3749"/>
              <a:ext cx="75" cy="84"/>
            </a:xfrm>
            <a:custGeom>
              <a:avLst/>
              <a:gdLst>
                <a:gd name="T0" fmla="*/ 2450166 w 32"/>
                <a:gd name="T1" fmla="*/ 5694612 h 36"/>
                <a:gd name="T2" fmla="*/ 0 w 32"/>
                <a:gd name="T3" fmla="*/ 2659442 h 36"/>
                <a:gd name="T4" fmla="*/ 2450166 w 32"/>
                <a:gd name="T5" fmla="*/ 0 h 36"/>
                <a:gd name="T6" fmla="*/ 4842213 w 32"/>
                <a:gd name="T7" fmla="*/ 2659442 h 36"/>
                <a:gd name="T8" fmla="*/ 2450166 w 32"/>
                <a:gd name="T9" fmla="*/ 5694612 h 36"/>
                <a:gd name="T10" fmla="*/ 2450166 w 32"/>
                <a:gd name="T11" fmla="*/ 1126335 h 36"/>
                <a:gd name="T12" fmla="*/ 1231066 w 32"/>
                <a:gd name="T13" fmla="*/ 2886917 h 36"/>
                <a:gd name="T14" fmla="*/ 2450166 w 32"/>
                <a:gd name="T15" fmla="*/ 4552982 h 36"/>
                <a:gd name="T16" fmla="*/ 3602032 w 32"/>
                <a:gd name="T17" fmla="*/ 2886917 h 36"/>
                <a:gd name="T18" fmla="*/ 2450166 w 32"/>
                <a:gd name="T19" fmla="*/ 112633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6">
                  <a:moveTo>
                    <a:pt x="16" y="36"/>
                  </a:moveTo>
                  <a:cubicBezTo>
                    <a:pt x="1" y="36"/>
                    <a:pt x="0" y="26"/>
                    <a:pt x="0" y="17"/>
                  </a:cubicBezTo>
                  <a:cubicBezTo>
                    <a:pt x="0" y="11"/>
                    <a:pt x="2" y="0"/>
                    <a:pt x="16" y="0"/>
                  </a:cubicBezTo>
                  <a:cubicBezTo>
                    <a:pt x="30" y="0"/>
                    <a:pt x="32" y="9"/>
                    <a:pt x="32" y="17"/>
                  </a:cubicBezTo>
                  <a:cubicBezTo>
                    <a:pt x="32" y="26"/>
                    <a:pt x="31" y="36"/>
                    <a:pt x="16" y="36"/>
                  </a:cubicBezTo>
                  <a:close/>
                  <a:moveTo>
                    <a:pt x="16" y="7"/>
                  </a:moveTo>
                  <a:cubicBezTo>
                    <a:pt x="10" y="7"/>
                    <a:pt x="8" y="10"/>
                    <a:pt x="8" y="18"/>
                  </a:cubicBezTo>
                  <a:cubicBezTo>
                    <a:pt x="8" y="26"/>
                    <a:pt x="10" y="29"/>
                    <a:pt x="16" y="29"/>
                  </a:cubicBezTo>
                  <a:cubicBezTo>
                    <a:pt x="22" y="29"/>
                    <a:pt x="24" y="26"/>
                    <a:pt x="24" y="18"/>
                  </a:cubicBezTo>
                  <a:cubicBezTo>
                    <a:pt x="24" y="10"/>
                    <a:pt x="22" y="7"/>
                    <a:pt x="16" y="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94"/>
            <p:cNvSpPr>
              <a:spLocks noChangeAspect="1" noEditPoints="1"/>
            </p:cNvSpPr>
            <p:nvPr userDrawn="1"/>
          </p:nvSpPr>
          <p:spPr bwMode="auto">
            <a:xfrm>
              <a:off x="7119" y="3749"/>
              <a:ext cx="73" cy="114"/>
            </a:xfrm>
            <a:custGeom>
              <a:avLst/>
              <a:gdLst>
                <a:gd name="T0" fmla="*/ 2728109 w 31"/>
                <a:gd name="T1" fmla="*/ 5261507 h 49"/>
                <a:gd name="T2" fmla="*/ 1311421 w 31"/>
                <a:gd name="T3" fmla="*/ 5134676 h 49"/>
                <a:gd name="T4" fmla="*/ 1311421 w 31"/>
                <a:gd name="T5" fmla="*/ 5134676 h 49"/>
                <a:gd name="T6" fmla="*/ 1311421 w 31"/>
                <a:gd name="T7" fmla="*/ 6901092 h 49"/>
                <a:gd name="T8" fmla="*/ 964438 w 31"/>
                <a:gd name="T9" fmla="*/ 7222140 h 49"/>
                <a:gd name="T10" fmla="*/ 146645 w 31"/>
                <a:gd name="T11" fmla="*/ 7222140 h 49"/>
                <a:gd name="T12" fmla="*/ 0 w 31"/>
                <a:gd name="T13" fmla="*/ 6901092 h 49"/>
                <a:gd name="T14" fmla="*/ 0 w 31"/>
                <a:gd name="T15" fmla="*/ 320575 h 49"/>
                <a:gd name="T16" fmla="*/ 146645 w 31"/>
                <a:gd name="T17" fmla="*/ 0 h 49"/>
                <a:gd name="T18" fmla="*/ 964438 w 31"/>
                <a:gd name="T19" fmla="*/ 0 h 49"/>
                <a:gd name="T20" fmla="*/ 1311421 w 31"/>
                <a:gd name="T21" fmla="*/ 320575 h 49"/>
                <a:gd name="T22" fmla="*/ 1311421 w 31"/>
                <a:gd name="T23" fmla="*/ 558649 h 49"/>
                <a:gd name="T24" fmla="*/ 1311421 w 31"/>
                <a:gd name="T25" fmla="*/ 558649 h 49"/>
                <a:gd name="T26" fmla="*/ 3088185 w 31"/>
                <a:gd name="T27" fmla="*/ 0 h 49"/>
                <a:gd name="T28" fmla="*/ 5002805 w 31"/>
                <a:gd name="T29" fmla="*/ 2640808 h 49"/>
                <a:gd name="T30" fmla="*/ 2728109 w 31"/>
                <a:gd name="T31" fmla="*/ 5261507 h 49"/>
                <a:gd name="T32" fmla="*/ 2728109 w 31"/>
                <a:gd name="T33" fmla="*/ 1015203 h 49"/>
                <a:gd name="T34" fmla="*/ 1311421 w 31"/>
                <a:gd name="T35" fmla="*/ 1445841 h 49"/>
                <a:gd name="T36" fmla="*/ 1311421 w 31"/>
                <a:gd name="T37" fmla="*/ 4144268 h 49"/>
                <a:gd name="T38" fmla="*/ 2596311 w 31"/>
                <a:gd name="T39" fmla="*/ 4280381 h 49"/>
                <a:gd name="T40" fmla="*/ 3691384 w 31"/>
                <a:gd name="T41" fmla="*/ 2640808 h 49"/>
                <a:gd name="T42" fmla="*/ 2728109 w 31"/>
                <a:gd name="T43" fmla="*/ 1015203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49">
                  <a:moveTo>
                    <a:pt x="17" y="36"/>
                  </a:moveTo>
                  <a:cubicBezTo>
                    <a:pt x="14" y="36"/>
                    <a:pt x="11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7" y="49"/>
                    <a:pt x="6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2"/>
                    <a:pt x="15" y="0"/>
                    <a:pt x="19" y="0"/>
                  </a:cubicBezTo>
                  <a:cubicBezTo>
                    <a:pt x="29" y="0"/>
                    <a:pt x="31" y="7"/>
                    <a:pt x="31" y="18"/>
                  </a:cubicBezTo>
                  <a:cubicBezTo>
                    <a:pt x="31" y="30"/>
                    <a:pt x="28" y="36"/>
                    <a:pt x="17" y="36"/>
                  </a:cubicBezTo>
                  <a:close/>
                  <a:moveTo>
                    <a:pt x="17" y="7"/>
                  </a:moveTo>
                  <a:cubicBezTo>
                    <a:pt x="14" y="7"/>
                    <a:pt x="10" y="9"/>
                    <a:pt x="8" y="1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1" y="29"/>
                    <a:pt x="13" y="29"/>
                    <a:pt x="16" y="29"/>
                  </a:cubicBezTo>
                  <a:cubicBezTo>
                    <a:pt x="21" y="29"/>
                    <a:pt x="23" y="27"/>
                    <a:pt x="23" y="18"/>
                  </a:cubicBezTo>
                  <a:cubicBezTo>
                    <a:pt x="23" y="9"/>
                    <a:pt x="21" y="7"/>
                    <a:pt x="17" y="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95"/>
            <p:cNvSpPr>
              <a:spLocks noChangeAspect="1" noEditPoints="1"/>
            </p:cNvSpPr>
            <p:nvPr userDrawn="1"/>
          </p:nvSpPr>
          <p:spPr bwMode="auto">
            <a:xfrm>
              <a:off x="7201" y="3749"/>
              <a:ext cx="73" cy="84"/>
            </a:xfrm>
            <a:custGeom>
              <a:avLst/>
              <a:gdLst>
                <a:gd name="T0" fmla="*/ 1432208 w 31"/>
                <a:gd name="T1" fmla="*/ 3142844 h 36"/>
                <a:gd name="T2" fmla="*/ 3136191 w 31"/>
                <a:gd name="T3" fmla="*/ 4552982 h 36"/>
                <a:gd name="T4" fmla="*/ 4730633 w 31"/>
                <a:gd name="T5" fmla="*/ 4552982 h 36"/>
                <a:gd name="T6" fmla="*/ 5118828 w 31"/>
                <a:gd name="T7" fmla="*/ 4754932 h 36"/>
                <a:gd name="T8" fmla="*/ 5280295 w 31"/>
                <a:gd name="T9" fmla="*/ 5070798 h 36"/>
                <a:gd name="T10" fmla="*/ 5118828 w 31"/>
                <a:gd name="T11" fmla="*/ 5344157 h 36"/>
                <a:gd name="T12" fmla="*/ 2908607 w 31"/>
                <a:gd name="T13" fmla="*/ 5694612 h 36"/>
                <a:gd name="T14" fmla="*/ 0 w 31"/>
                <a:gd name="T15" fmla="*/ 2886917 h 36"/>
                <a:gd name="T16" fmla="*/ 2908607 w 31"/>
                <a:gd name="T17" fmla="*/ 0 h 36"/>
                <a:gd name="T18" fmla="*/ 5668476 w 31"/>
                <a:gd name="T19" fmla="*/ 2553777 h 36"/>
                <a:gd name="T20" fmla="*/ 4888261 w 31"/>
                <a:gd name="T21" fmla="*/ 3142844 h 36"/>
                <a:gd name="T22" fmla="*/ 1432208 w 31"/>
                <a:gd name="T23" fmla="*/ 3142844 h 36"/>
                <a:gd name="T24" fmla="*/ 1432208 w 31"/>
                <a:gd name="T25" fmla="*/ 2349807 h 36"/>
                <a:gd name="T26" fmla="*/ 4191799 w 31"/>
                <a:gd name="T27" fmla="*/ 2349807 h 36"/>
                <a:gd name="T28" fmla="*/ 2908607 w 31"/>
                <a:gd name="T29" fmla="*/ 933102 h 36"/>
                <a:gd name="T30" fmla="*/ 1432208 w 31"/>
                <a:gd name="T31" fmla="*/ 234980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36">
                  <a:moveTo>
                    <a:pt x="8" y="20"/>
                  </a:moveTo>
                  <a:cubicBezTo>
                    <a:pt x="9" y="27"/>
                    <a:pt x="11" y="29"/>
                    <a:pt x="17" y="29"/>
                  </a:cubicBezTo>
                  <a:cubicBezTo>
                    <a:pt x="20" y="29"/>
                    <a:pt x="24" y="29"/>
                    <a:pt x="26" y="29"/>
                  </a:cubicBezTo>
                  <a:cubicBezTo>
                    <a:pt x="28" y="29"/>
                    <a:pt x="28" y="29"/>
                    <a:pt x="28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4"/>
                    <a:pt x="28" y="34"/>
                  </a:cubicBezTo>
                  <a:cubicBezTo>
                    <a:pt x="25" y="36"/>
                    <a:pt x="20" y="36"/>
                    <a:pt x="16" y="36"/>
                  </a:cubicBezTo>
                  <a:cubicBezTo>
                    <a:pt x="2" y="36"/>
                    <a:pt x="0" y="28"/>
                    <a:pt x="0" y="18"/>
                  </a:cubicBezTo>
                  <a:cubicBezTo>
                    <a:pt x="0" y="11"/>
                    <a:pt x="2" y="0"/>
                    <a:pt x="16" y="0"/>
                  </a:cubicBezTo>
                  <a:cubicBezTo>
                    <a:pt x="29" y="0"/>
                    <a:pt x="31" y="8"/>
                    <a:pt x="31" y="16"/>
                  </a:cubicBezTo>
                  <a:cubicBezTo>
                    <a:pt x="31" y="18"/>
                    <a:pt x="30" y="20"/>
                    <a:pt x="27" y="20"/>
                  </a:cubicBezTo>
                  <a:lnTo>
                    <a:pt x="8" y="20"/>
                  </a:lnTo>
                  <a:close/>
                  <a:moveTo>
                    <a:pt x="8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0"/>
                    <a:pt x="22" y="6"/>
                    <a:pt x="16" y="6"/>
                  </a:cubicBezTo>
                  <a:cubicBezTo>
                    <a:pt x="10" y="6"/>
                    <a:pt x="9" y="9"/>
                    <a:pt x="8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96"/>
            <p:cNvSpPr>
              <a:spLocks noChangeAspect="1" noEditPoints="1"/>
            </p:cNvSpPr>
            <p:nvPr userDrawn="1"/>
          </p:nvSpPr>
          <p:spPr bwMode="auto">
            <a:xfrm>
              <a:off x="7276" y="3749"/>
              <a:ext cx="84" cy="84"/>
            </a:xfrm>
            <a:custGeom>
              <a:avLst/>
              <a:gdLst>
                <a:gd name="T0" fmla="*/ 4533362 w 35"/>
                <a:gd name="T1" fmla="*/ 5070798 h 36"/>
                <a:gd name="T2" fmla="*/ 1911662 w 35"/>
                <a:gd name="T3" fmla="*/ 5694612 h 36"/>
                <a:gd name="T4" fmla="*/ 0 w 35"/>
                <a:gd name="T5" fmla="*/ 4075946 h 36"/>
                <a:gd name="T6" fmla="*/ 2621861 w 35"/>
                <a:gd name="T7" fmla="*/ 2203166 h 36"/>
                <a:gd name="T8" fmla="*/ 4359300 w 35"/>
                <a:gd name="T9" fmla="*/ 2203166 h 36"/>
                <a:gd name="T10" fmla="*/ 4359300 w 35"/>
                <a:gd name="T11" fmla="*/ 1868218 h 36"/>
                <a:gd name="T12" fmla="*/ 3016702 w 35"/>
                <a:gd name="T13" fmla="*/ 933102 h 36"/>
                <a:gd name="T14" fmla="*/ 1105615 w 35"/>
                <a:gd name="T15" fmla="*/ 1126335 h 36"/>
                <a:gd name="T16" fmla="*/ 710196 w 35"/>
                <a:gd name="T17" fmla="*/ 933102 h 36"/>
                <a:gd name="T18" fmla="*/ 566866 w 35"/>
                <a:gd name="T19" fmla="*/ 477027 h 36"/>
                <a:gd name="T20" fmla="*/ 936794 w 35"/>
                <a:gd name="T21" fmla="*/ 141925 h 36"/>
                <a:gd name="T22" fmla="*/ 3187774 w 35"/>
                <a:gd name="T23" fmla="*/ 0 h 36"/>
                <a:gd name="T24" fmla="*/ 5875558 w 35"/>
                <a:gd name="T25" fmla="*/ 2061393 h 36"/>
                <a:gd name="T26" fmla="*/ 5875558 w 35"/>
                <a:gd name="T27" fmla="*/ 4278113 h 36"/>
                <a:gd name="T28" fmla="*/ 6443753 w 35"/>
                <a:gd name="T29" fmla="*/ 4754932 h 36"/>
                <a:gd name="T30" fmla="*/ 6610332 w 35"/>
                <a:gd name="T31" fmla="*/ 4867182 h 36"/>
                <a:gd name="T32" fmla="*/ 6610332 w 35"/>
                <a:gd name="T33" fmla="*/ 5344157 h 36"/>
                <a:gd name="T34" fmla="*/ 6217550 w 35"/>
                <a:gd name="T35" fmla="*/ 5694612 h 36"/>
                <a:gd name="T36" fmla="*/ 5638562 w 35"/>
                <a:gd name="T37" fmla="*/ 5694612 h 36"/>
                <a:gd name="T38" fmla="*/ 4533362 w 35"/>
                <a:gd name="T39" fmla="*/ 5070798 h 36"/>
                <a:gd name="T40" fmla="*/ 4359300 w 35"/>
                <a:gd name="T41" fmla="*/ 3142844 h 36"/>
                <a:gd name="T42" fmla="*/ 2621861 w 35"/>
                <a:gd name="T43" fmla="*/ 3142844 h 36"/>
                <a:gd name="T44" fmla="*/ 1516315 w 35"/>
                <a:gd name="T45" fmla="*/ 4075946 h 36"/>
                <a:gd name="T46" fmla="*/ 2477635 w 35"/>
                <a:gd name="T47" fmla="*/ 4754932 h 36"/>
                <a:gd name="T48" fmla="*/ 4359300 w 35"/>
                <a:gd name="T49" fmla="*/ 4075946 h 36"/>
                <a:gd name="T50" fmla="*/ 4359300 w 35"/>
                <a:gd name="T51" fmla="*/ 3142844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" h="36">
                  <a:moveTo>
                    <a:pt x="24" y="32"/>
                  </a:moveTo>
                  <a:cubicBezTo>
                    <a:pt x="20" y="34"/>
                    <a:pt x="15" y="36"/>
                    <a:pt x="10" y="36"/>
                  </a:cubicBezTo>
                  <a:cubicBezTo>
                    <a:pt x="3" y="36"/>
                    <a:pt x="0" y="32"/>
                    <a:pt x="0" y="26"/>
                  </a:cubicBezTo>
                  <a:cubicBezTo>
                    <a:pt x="0" y="18"/>
                    <a:pt x="5" y="14"/>
                    <a:pt x="1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8"/>
                    <a:pt x="22" y="6"/>
                    <a:pt x="16" y="6"/>
                  </a:cubicBezTo>
                  <a:cubicBezTo>
                    <a:pt x="13" y="6"/>
                    <a:pt x="9" y="7"/>
                    <a:pt x="6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5" y="1"/>
                  </a:cubicBezTo>
                  <a:cubicBezTo>
                    <a:pt x="8" y="0"/>
                    <a:pt x="14" y="0"/>
                    <a:pt x="17" y="0"/>
                  </a:cubicBezTo>
                  <a:cubicBezTo>
                    <a:pt x="29" y="0"/>
                    <a:pt x="31" y="5"/>
                    <a:pt x="31" y="13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0"/>
                    <a:pt x="31" y="30"/>
                    <a:pt x="34" y="30"/>
                  </a:cubicBezTo>
                  <a:cubicBezTo>
                    <a:pt x="35" y="30"/>
                    <a:pt x="35" y="30"/>
                    <a:pt x="35" y="31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4" y="35"/>
                    <a:pt x="33" y="36"/>
                  </a:cubicBezTo>
                  <a:cubicBezTo>
                    <a:pt x="32" y="36"/>
                    <a:pt x="31" y="36"/>
                    <a:pt x="30" y="36"/>
                  </a:cubicBezTo>
                  <a:cubicBezTo>
                    <a:pt x="26" y="36"/>
                    <a:pt x="24" y="35"/>
                    <a:pt x="24" y="32"/>
                  </a:cubicBezTo>
                  <a:close/>
                  <a:moveTo>
                    <a:pt x="23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1" y="20"/>
                    <a:pt x="8" y="21"/>
                    <a:pt x="8" y="26"/>
                  </a:cubicBezTo>
                  <a:cubicBezTo>
                    <a:pt x="8" y="29"/>
                    <a:pt x="9" y="30"/>
                    <a:pt x="13" y="30"/>
                  </a:cubicBezTo>
                  <a:cubicBezTo>
                    <a:pt x="16" y="30"/>
                    <a:pt x="20" y="28"/>
                    <a:pt x="23" y="26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97"/>
            <p:cNvSpPr>
              <a:spLocks noChangeAspect="1"/>
            </p:cNvSpPr>
            <p:nvPr userDrawn="1"/>
          </p:nvSpPr>
          <p:spPr bwMode="gray">
            <a:xfrm>
              <a:off x="6749" y="3915"/>
              <a:ext cx="1080" cy="62"/>
            </a:xfrm>
            <a:custGeom>
              <a:avLst/>
              <a:gdLst>
                <a:gd name="T0" fmla="*/ 0 w 1080"/>
                <a:gd name="T1" fmla="*/ 62 h 62"/>
                <a:gd name="T2" fmla="*/ 1080 w 1080"/>
                <a:gd name="T3" fmla="*/ 62 h 62"/>
                <a:gd name="T4" fmla="*/ 1080 w 1080"/>
                <a:gd name="T5" fmla="*/ 0 h 62"/>
                <a:gd name="T6" fmla="*/ 0 w 1080"/>
                <a:gd name="T7" fmla="*/ 0 h 62"/>
                <a:gd name="T8" fmla="*/ 0 w 1080"/>
                <a:gd name="T9" fmla="*/ 62 h 62"/>
                <a:gd name="T10" fmla="*/ 0 w 1080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62">
                  <a:moveTo>
                    <a:pt x="0" y="62"/>
                  </a:moveTo>
                  <a:lnTo>
                    <a:pt x="1080" y="62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98"/>
            <p:cNvSpPr>
              <a:spLocks noChangeAspect="1"/>
            </p:cNvSpPr>
            <p:nvPr userDrawn="1"/>
          </p:nvSpPr>
          <p:spPr bwMode="auto">
            <a:xfrm>
              <a:off x="6239" y="2236"/>
              <a:ext cx="1231" cy="456"/>
            </a:xfrm>
            <a:custGeom>
              <a:avLst/>
              <a:gdLst>
                <a:gd name="T0" fmla="*/ 0 w 521"/>
                <a:gd name="T1" fmla="*/ 32596839 h 193"/>
                <a:gd name="T2" fmla="*/ 54577425 w 521"/>
                <a:gd name="T3" fmla="*/ 25511333 h 193"/>
                <a:gd name="T4" fmla="*/ 60884367 w 521"/>
                <a:gd name="T5" fmla="*/ 24182970 h 193"/>
                <a:gd name="T6" fmla="*/ 72531517 w 521"/>
                <a:gd name="T7" fmla="*/ 18740003 h 193"/>
                <a:gd name="T8" fmla="*/ 82103886 w 521"/>
                <a:gd name="T9" fmla="*/ 9654720 h 193"/>
                <a:gd name="T10" fmla="*/ 88056899 w 521"/>
                <a:gd name="T11" fmla="*/ 1355466 h 193"/>
                <a:gd name="T12" fmla="*/ 88056899 w 521"/>
                <a:gd name="T13" fmla="*/ 0 h 193"/>
                <a:gd name="T14" fmla="*/ 81098441 w 521"/>
                <a:gd name="T15" fmla="*/ 8927197 h 193"/>
                <a:gd name="T16" fmla="*/ 71659156 w 521"/>
                <a:gd name="T17" fmla="*/ 17368865 h 193"/>
                <a:gd name="T18" fmla="*/ 60359096 w 521"/>
                <a:gd name="T19" fmla="*/ 22145550 h 193"/>
                <a:gd name="T20" fmla="*/ 54219031 w 521"/>
                <a:gd name="T21" fmla="*/ 23299299 h 193"/>
                <a:gd name="T22" fmla="*/ 49854004 w 521"/>
                <a:gd name="T23" fmla="*/ 23809530 h 193"/>
                <a:gd name="T24" fmla="*/ 0 w 521"/>
                <a:gd name="T25" fmla="*/ 29230569 h 193"/>
                <a:gd name="T26" fmla="*/ 0 w 521"/>
                <a:gd name="T27" fmla="*/ 325968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60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10" y="26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8"/>
                    <a:pt x="480" y="53"/>
                  </a:cubicBezTo>
                  <a:cubicBezTo>
                    <a:pt x="462" y="73"/>
                    <a:pt x="443" y="90"/>
                    <a:pt x="424" y="103"/>
                  </a:cubicBezTo>
                  <a:cubicBezTo>
                    <a:pt x="404" y="116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40"/>
                    <a:pt x="303" y="140"/>
                    <a:pt x="295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99"/>
            <p:cNvSpPr>
              <a:spLocks noChangeAspect="1"/>
            </p:cNvSpPr>
            <p:nvPr userDrawn="1"/>
          </p:nvSpPr>
          <p:spPr bwMode="auto">
            <a:xfrm>
              <a:off x="6239" y="2337"/>
              <a:ext cx="1231" cy="422"/>
            </a:xfrm>
            <a:custGeom>
              <a:avLst/>
              <a:gdLst>
                <a:gd name="T0" fmla="*/ 71170407 w 521"/>
                <a:gd name="T1" fmla="*/ 16466262 h 178"/>
                <a:gd name="T2" fmla="*/ 59663446 w 521"/>
                <a:gd name="T3" fmla="*/ 20733796 h 178"/>
                <a:gd name="T4" fmla="*/ 53709886 w 521"/>
                <a:gd name="T5" fmla="*/ 21741284 h 178"/>
                <a:gd name="T6" fmla="*/ 49714070 w 521"/>
                <a:gd name="T7" fmla="*/ 22075643 h 178"/>
                <a:gd name="T8" fmla="*/ 47494648 w 521"/>
                <a:gd name="T9" fmla="*/ 22229018 h 178"/>
                <a:gd name="T10" fmla="*/ 0 w 521"/>
                <a:gd name="T11" fmla="*/ 26830127 h 178"/>
                <a:gd name="T12" fmla="*/ 0 w 521"/>
                <a:gd name="T13" fmla="*/ 30222350 h 178"/>
                <a:gd name="T14" fmla="*/ 47864586 w 521"/>
                <a:gd name="T15" fmla="*/ 24611260 h 178"/>
                <a:gd name="T16" fmla="*/ 50005696 w 521"/>
                <a:gd name="T17" fmla="*/ 24251069 h 178"/>
                <a:gd name="T18" fmla="*/ 53937279 w 521"/>
                <a:gd name="T19" fmla="*/ 23756082 h 178"/>
                <a:gd name="T20" fmla="*/ 60151823 w 521"/>
                <a:gd name="T21" fmla="*/ 22748574 h 178"/>
                <a:gd name="T22" fmla="*/ 72017753 w 521"/>
                <a:gd name="T23" fmla="*/ 17989637 h 178"/>
                <a:gd name="T24" fmla="*/ 81615137 w 521"/>
                <a:gd name="T25" fmla="*/ 9487672 h 178"/>
                <a:gd name="T26" fmla="*/ 88056899 w 521"/>
                <a:gd name="T27" fmla="*/ 1215855 h 178"/>
                <a:gd name="T28" fmla="*/ 88056899 w 521"/>
                <a:gd name="T29" fmla="*/ 0 h 178"/>
                <a:gd name="T30" fmla="*/ 80974214 w 521"/>
                <a:gd name="T31" fmla="*/ 8633577 h 178"/>
                <a:gd name="T32" fmla="*/ 71170407 w 521"/>
                <a:gd name="T33" fmla="*/ 16466262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8">
                  <a:moveTo>
                    <a:pt x="421" y="97"/>
                  </a:moveTo>
                  <a:cubicBezTo>
                    <a:pt x="401" y="109"/>
                    <a:pt x="379" y="117"/>
                    <a:pt x="353" y="122"/>
                  </a:cubicBezTo>
                  <a:cubicBezTo>
                    <a:pt x="343" y="124"/>
                    <a:pt x="331" y="126"/>
                    <a:pt x="318" y="128"/>
                  </a:cubicBezTo>
                  <a:cubicBezTo>
                    <a:pt x="310" y="128"/>
                    <a:pt x="302" y="129"/>
                    <a:pt x="294" y="130"/>
                  </a:cubicBezTo>
                  <a:cubicBezTo>
                    <a:pt x="290" y="130"/>
                    <a:pt x="286" y="131"/>
                    <a:pt x="281" y="131"/>
                  </a:cubicBezTo>
                  <a:cubicBezTo>
                    <a:pt x="185" y="140"/>
                    <a:pt x="89" y="14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0" y="167"/>
                    <a:pt x="186" y="156"/>
                    <a:pt x="283" y="145"/>
                  </a:cubicBezTo>
                  <a:cubicBezTo>
                    <a:pt x="287" y="144"/>
                    <a:pt x="291" y="144"/>
                    <a:pt x="296" y="143"/>
                  </a:cubicBezTo>
                  <a:cubicBezTo>
                    <a:pt x="303" y="142"/>
                    <a:pt x="311" y="141"/>
                    <a:pt x="319" y="140"/>
                  </a:cubicBezTo>
                  <a:cubicBezTo>
                    <a:pt x="333" y="139"/>
                    <a:pt x="345" y="136"/>
                    <a:pt x="356" y="134"/>
                  </a:cubicBezTo>
                  <a:cubicBezTo>
                    <a:pt x="382" y="128"/>
                    <a:pt x="405" y="119"/>
                    <a:pt x="426" y="106"/>
                  </a:cubicBezTo>
                  <a:cubicBezTo>
                    <a:pt x="446" y="94"/>
                    <a:pt x="464" y="77"/>
                    <a:pt x="483" y="56"/>
                  </a:cubicBezTo>
                  <a:cubicBezTo>
                    <a:pt x="495" y="43"/>
                    <a:pt x="509" y="25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0"/>
                    <a:pt x="492" y="37"/>
                    <a:pt x="479" y="51"/>
                  </a:cubicBezTo>
                  <a:cubicBezTo>
                    <a:pt x="460" y="71"/>
                    <a:pt x="440" y="86"/>
                    <a:pt x="421" y="9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00"/>
            <p:cNvSpPr>
              <a:spLocks noChangeAspect="1"/>
            </p:cNvSpPr>
            <p:nvPr userDrawn="1"/>
          </p:nvSpPr>
          <p:spPr bwMode="auto">
            <a:xfrm>
              <a:off x="6239" y="2438"/>
              <a:ext cx="1231" cy="383"/>
            </a:xfrm>
            <a:custGeom>
              <a:avLst/>
              <a:gdLst>
                <a:gd name="T0" fmla="*/ 80460336 w 521"/>
                <a:gd name="T1" fmla="*/ 8358036 h 162"/>
                <a:gd name="T2" fmla="*/ 70325716 w 521"/>
                <a:gd name="T3" fmla="*/ 15487903 h 162"/>
                <a:gd name="T4" fmla="*/ 59001953 w 521"/>
                <a:gd name="T5" fmla="*/ 18870687 h 162"/>
                <a:gd name="T6" fmla="*/ 52913722 w 521"/>
                <a:gd name="T7" fmla="*/ 19760048 h 162"/>
                <a:gd name="T8" fmla="*/ 0 w 521"/>
                <a:gd name="T9" fmla="*/ 24210872 h 162"/>
                <a:gd name="T10" fmla="*/ 0 w 521"/>
                <a:gd name="T11" fmla="*/ 27598687 h 162"/>
                <a:gd name="T12" fmla="*/ 46980718 w 521"/>
                <a:gd name="T13" fmla="*/ 22623888 h 162"/>
                <a:gd name="T14" fmla="*/ 53069993 w 521"/>
                <a:gd name="T15" fmla="*/ 21991399 h 162"/>
                <a:gd name="T16" fmla="*/ 59153354 w 521"/>
                <a:gd name="T17" fmla="*/ 20986979 h 162"/>
                <a:gd name="T18" fmla="*/ 71170407 w 521"/>
                <a:gd name="T19" fmla="*/ 17011654 h 162"/>
                <a:gd name="T20" fmla="*/ 81456813 w 521"/>
                <a:gd name="T21" fmla="*/ 9029294 h 162"/>
                <a:gd name="T22" fmla="*/ 88056899 w 521"/>
                <a:gd name="T23" fmla="*/ 1227801 h 162"/>
                <a:gd name="T24" fmla="*/ 88056899 w 521"/>
                <a:gd name="T25" fmla="*/ 0 h 162"/>
                <a:gd name="T26" fmla="*/ 80460336 w 521"/>
                <a:gd name="T27" fmla="*/ 8358036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7" y="100"/>
                    <a:pt x="374" y="107"/>
                    <a:pt x="349" y="111"/>
                  </a:cubicBezTo>
                  <a:cubicBezTo>
                    <a:pt x="338" y="113"/>
                    <a:pt x="326" y="115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1"/>
                    <a:pt x="421" y="100"/>
                  </a:cubicBezTo>
                  <a:cubicBezTo>
                    <a:pt x="442" y="89"/>
                    <a:pt x="463" y="72"/>
                    <a:pt x="482" y="53"/>
                  </a:cubicBezTo>
                  <a:cubicBezTo>
                    <a:pt x="495" y="40"/>
                    <a:pt x="508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20"/>
                    <a:pt x="491" y="36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01"/>
            <p:cNvSpPr>
              <a:spLocks noChangeAspect="1"/>
            </p:cNvSpPr>
            <p:nvPr userDrawn="1"/>
          </p:nvSpPr>
          <p:spPr bwMode="auto">
            <a:xfrm>
              <a:off x="6239" y="2643"/>
              <a:ext cx="1231" cy="310"/>
            </a:xfrm>
            <a:custGeom>
              <a:avLst/>
              <a:gdLst>
                <a:gd name="T0" fmla="*/ 67597194 w 521"/>
                <a:gd name="T1" fmla="*/ 12119386 h 131"/>
                <a:gd name="T2" fmla="*/ 57792515 w 521"/>
                <a:gd name="T3" fmla="*/ 15391069 h 131"/>
                <a:gd name="T4" fmla="*/ 49854004 w 521"/>
                <a:gd name="T5" fmla="*/ 15910031 h 131"/>
                <a:gd name="T6" fmla="*/ 45982188 w 521"/>
                <a:gd name="T7" fmla="*/ 16068389 h 131"/>
                <a:gd name="T8" fmla="*/ 22167456 w 521"/>
                <a:gd name="T9" fmla="*/ 17578948 h 131"/>
                <a:gd name="T10" fmla="*/ 0 w 521"/>
                <a:gd name="T11" fmla="*/ 19180135 h 131"/>
                <a:gd name="T12" fmla="*/ 0 w 521"/>
                <a:gd name="T13" fmla="*/ 22633512 h 131"/>
                <a:gd name="T14" fmla="*/ 22307301 w 521"/>
                <a:gd name="T15" fmla="*/ 20562724 h 131"/>
                <a:gd name="T16" fmla="*/ 46133875 w 521"/>
                <a:gd name="T17" fmla="*/ 18464942 h 131"/>
                <a:gd name="T18" fmla="*/ 52066945 w 521"/>
                <a:gd name="T19" fmla="*/ 17946733 h 131"/>
                <a:gd name="T20" fmla="*/ 58157565 w 521"/>
                <a:gd name="T21" fmla="*/ 17450951 h 131"/>
                <a:gd name="T22" fmla="*/ 69956485 w 521"/>
                <a:gd name="T23" fmla="*/ 14532559 h 131"/>
                <a:gd name="T24" fmla="*/ 80616607 w 521"/>
                <a:gd name="T25" fmla="*/ 8326086 h 131"/>
                <a:gd name="T26" fmla="*/ 88056899 w 521"/>
                <a:gd name="T27" fmla="*/ 1238026 h 131"/>
                <a:gd name="T28" fmla="*/ 88056899 w 521"/>
                <a:gd name="T29" fmla="*/ 0 h 131"/>
                <a:gd name="T30" fmla="*/ 80460336 w 521"/>
                <a:gd name="T31" fmla="*/ 6569139 h 131"/>
                <a:gd name="T32" fmla="*/ 67597194 w 521"/>
                <a:gd name="T33" fmla="*/ 12119386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70"/>
                  </a:moveTo>
                  <a:cubicBezTo>
                    <a:pt x="382" y="80"/>
                    <a:pt x="368" y="86"/>
                    <a:pt x="342" y="89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3"/>
                    <a:pt x="272" y="93"/>
                  </a:cubicBezTo>
                  <a:cubicBezTo>
                    <a:pt x="225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4" y="101"/>
                  </a:cubicBezTo>
                  <a:cubicBezTo>
                    <a:pt x="370" y="97"/>
                    <a:pt x="393" y="92"/>
                    <a:pt x="414" y="84"/>
                  </a:cubicBezTo>
                  <a:cubicBezTo>
                    <a:pt x="435" y="76"/>
                    <a:pt x="456" y="63"/>
                    <a:pt x="477" y="48"/>
                  </a:cubicBezTo>
                  <a:cubicBezTo>
                    <a:pt x="495" y="34"/>
                    <a:pt x="521" y="8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7"/>
                    <a:pt x="494" y="26"/>
                    <a:pt x="476" y="38"/>
                  </a:cubicBezTo>
                  <a:cubicBezTo>
                    <a:pt x="454" y="53"/>
                    <a:pt x="416" y="61"/>
                    <a:pt x="400" y="7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02"/>
            <p:cNvSpPr>
              <a:spLocks noChangeAspect="1"/>
            </p:cNvSpPr>
            <p:nvPr userDrawn="1"/>
          </p:nvSpPr>
          <p:spPr bwMode="auto">
            <a:xfrm>
              <a:off x="6239" y="2765"/>
              <a:ext cx="1231" cy="252"/>
            </a:xfrm>
            <a:custGeom>
              <a:avLst/>
              <a:gdLst>
                <a:gd name="T0" fmla="*/ 68811104 w 521"/>
                <a:gd name="T1" fmla="*/ 9548968 h 107"/>
                <a:gd name="T2" fmla="*/ 57310788 w 521"/>
                <a:gd name="T3" fmla="*/ 11523788 h 107"/>
                <a:gd name="T4" fmla="*/ 51341178 w 521"/>
                <a:gd name="T5" fmla="*/ 11887912 h 107"/>
                <a:gd name="T6" fmla="*/ 45495499 w 521"/>
                <a:gd name="T7" fmla="*/ 12043977 h 107"/>
                <a:gd name="T8" fmla="*/ 0 w 521"/>
                <a:gd name="T9" fmla="*/ 14372483 h 107"/>
                <a:gd name="T10" fmla="*/ 0 w 521"/>
                <a:gd name="T11" fmla="*/ 17901211 h 107"/>
                <a:gd name="T12" fmla="*/ 45624959 w 521"/>
                <a:gd name="T13" fmla="*/ 14372483 h 107"/>
                <a:gd name="T14" fmla="*/ 51580138 w 521"/>
                <a:gd name="T15" fmla="*/ 14105038 h 107"/>
                <a:gd name="T16" fmla="*/ 57425439 w 521"/>
                <a:gd name="T17" fmla="*/ 13586938 h 107"/>
                <a:gd name="T18" fmla="*/ 69327182 w 521"/>
                <a:gd name="T19" fmla="*/ 11192295 h 107"/>
                <a:gd name="T20" fmla="*/ 80253500 w 521"/>
                <a:gd name="T21" fmla="*/ 6013196 h 107"/>
                <a:gd name="T22" fmla="*/ 88056899 w 521"/>
                <a:gd name="T23" fmla="*/ 0 h 107"/>
                <a:gd name="T24" fmla="*/ 88056899 w 521"/>
                <a:gd name="T25" fmla="*/ 0 h 107"/>
                <a:gd name="T26" fmla="*/ 79407555 w 521"/>
                <a:gd name="T27" fmla="*/ 4670325 h 107"/>
                <a:gd name="T28" fmla="*/ 68811104 w 521"/>
                <a:gd name="T29" fmla="*/ 9548968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7">
                  <a:moveTo>
                    <a:pt x="407" y="57"/>
                  </a:moveTo>
                  <a:cubicBezTo>
                    <a:pt x="387" y="62"/>
                    <a:pt x="365" y="66"/>
                    <a:pt x="339" y="69"/>
                  </a:cubicBezTo>
                  <a:cubicBezTo>
                    <a:pt x="328" y="70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91" y="99"/>
                    <a:pt x="180" y="93"/>
                    <a:pt x="270" y="86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18" y="83"/>
                    <a:pt x="329" y="82"/>
                    <a:pt x="340" y="81"/>
                  </a:cubicBezTo>
                  <a:cubicBezTo>
                    <a:pt x="367" y="78"/>
                    <a:pt x="389" y="73"/>
                    <a:pt x="410" y="67"/>
                  </a:cubicBezTo>
                  <a:cubicBezTo>
                    <a:pt x="432" y="59"/>
                    <a:pt x="454" y="49"/>
                    <a:pt x="475" y="36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5"/>
                    <a:pt x="487" y="18"/>
                    <a:pt x="470" y="28"/>
                  </a:cubicBezTo>
                  <a:cubicBezTo>
                    <a:pt x="450" y="41"/>
                    <a:pt x="429" y="50"/>
                    <a:pt x="407" y="5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03"/>
            <p:cNvSpPr>
              <a:spLocks noChangeAspect="1"/>
            </p:cNvSpPr>
            <p:nvPr userDrawn="1"/>
          </p:nvSpPr>
          <p:spPr bwMode="auto">
            <a:xfrm>
              <a:off x="6239" y="2845"/>
              <a:ext cx="1231" cy="237"/>
            </a:xfrm>
            <a:custGeom>
              <a:avLst/>
              <a:gdLst>
                <a:gd name="T0" fmla="*/ 68292782 w 521"/>
                <a:gd name="T1" fmla="*/ 10042389 h 100"/>
                <a:gd name="T2" fmla="*/ 56796792 w 521"/>
                <a:gd name="T3" fmla="*/ 11618159 h 100"/>
                <a:gd name="T4" fmla="*/ 50852433 w 521"/>
                <a:gd name="T5" fmla="*/ 11993283 h 100"/>
                <a:gd name="T6" fmla="*/ 44919431 w 521"/>
                <a:gd name="T7" fmla="*/ 12215257 h 100"/>
                <a:gd name="T8" fmla="*/ 0 w 521"/>
                <a:gd name="T9" fmla="*/ 14140140 h 100"/>
                <a:gd name="T10" fmla="*/ 0 w 521"/>
                <a:gd name="T11" fmla="*/ 17650051 h 100"/>
                <a:gd name="T12" fmla="*/ 45138152 w 521"/>
                <a:gd name="T13" fmla="*/ 14670573 h 100"/>
                <a:gd name="T14" fmla="*/ 51071156 w 521"/>
                <a:gd name="T15" fmla="*/ 14283843 h 100"/>
                <a:gd name="T16" fmla="*/ 56936706 w 521"/>
                <a:gd name="T17" fmla="*/ 13752963 h 100"/>
                <a:gd name="T18" fmla="*/ 68595715 w 521"/>
                <a:gd name="T19" fmla="*/ 11831090 h 100"/>
                <a:gd name="T20" fmla="*/ 79744584 w 521"/>
                <a:gd name="T21" fmla="*/ 7223468 h 100"/>
                <a:gd name="T22" fmla="*/ 88056899 w 521"/>
                <a:gd name="T23" fmla="*/ 1575749 h 100"/>
                <a:gd name="T24" fmla="*/ 88056899 w 521"/>
                <a:gd name="T25" fmla="*/ 0 h 100"/>
                <a:gd name="T26" fmla="*/ 79104159 w 521"/>
                <a:gd name="T27" fmla="*/ 5802938 h 100"/>
                <a:gd name="T28" fmla="*/ 68292782 w 521"/>
                <a:gd name="T29" fmla="*/ 10042389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4" y="57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5" y="67"/>
                    <a:pt x="301" y="68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3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15" y="80"/>
                    <a:pt x="326" y="79"/>
                    <a:pt x="337" y="78"/>
                  </a:cubicBezTo>
                  <a:cubicBezTo>
                    <a:pt x="364" y="76"/>
                    <a:pt x="386" y="72"/>
                    <a:pt x="406" y="67"/>
                  </a:cubicBezTo>
                  <a:cubicBezTo>
                    <a:pt x="429" y="61"/>
                    <a:pt x="451" y="52"/>
                    <a:pt x="472" y="41"/>
                  </a:cubicBezTo>
                  <a:cubicBezTo>
                    <a:pt x="488" y="32"/>
                    <a:pt x="504" y="22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4"/>
                    <a:pt x="486" y="24"/>
                    <a:pt x="468" y="33"/>
                  </a:cubicBezTo>
                  <a:cubicBezTo>
                    <a:pt x="448" y="43"/>
                    <a:pt x="426" y="51"/>
                    <a:pt x="404" y="5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04"/>
            <p:cNvSpPr>
              <a:spLocks noChangeAspect="1"/>
            </p:cNvSpPr>
            <p:nvPr userDrawn="1"/>
          </p:nvSpPr>
          <p:spPr bwMode="auto">
            <a:xfrm>
              <a:off x="6239" y="2948"/>
              <a:ext cx="1231" cy="196"/>
            </a:xfrm>
            <a:custGeom>
              <a:avLst/>
              <a:gdLst>
                <a:gd name="T0" fmla="*/ 67748385 w 521"/>
                <a:gd name="T1" fmla="*/ 7727026 h 83"/>
                <a:gd name="T2" fmla="*/ 56268597 w 521"/>
                <a:gd name="T3" fmla="*/ 8876193 h 83"/>
                <a:gd name="T4" fmla="*/ 50495310 w 521"/>
                <a:gd name="T5" fmla="*/ 9080843 h 83"/>
                <a:gd name="T6" fmla="*/ 0 w 521"/>
                <a:gd name="T7" fmla="*/ 10580137 h 83"/>
                <a:gd name="T8" fmla="*/ 0 w 521"/>
                <a:gd name="T9" fmla="*/ 13917868 h 83"/>
                <a:gd name="T10" fmla="*/ 44779740 w 521"/>
                <a:gd name="T11" fmla="*/ 11578077 h 83"/>
                <a:gd name="T12" fmla="*/ 50495310 w 521"/>
                <a:gd name="T13" fmla="*/ 11215982 h 83"/>
                <a:gd name="T14" fmla="*/ 56426921 w 521"/>
                <a:gd name="T15" fmla="*/ 10848742 h 83"/>
                <a:gd name="T16" fmla="*/ 67954418 w 521"/>
                <a:gd name="T17" fmla="*/ 9382728 h 83"/>
                <a:gd name="T18" fmla="*/ 79255875 w 521"/>
                <a:gd name="T19" fmla="*/ 5893791 h 83"/>
                <a:gd name="T20" fmla="*/ 88056899 w 521"/>
                <a:gd name="T21" fmla="*/ 1346829 h 83"/>
                <a:gd name="T22" fmla="*/ 88056899 w 521"/>
                <a:gd name="T23" fmla="*/ 0 h 83"/>
                <a:gd name="T24" fmla="*/ 78746061 w 521"/>
                <a:gd name="T25" fmla="*/ 4546872 h 83"/>
                <a:gd name="T26" fmla="*/ 67748385 w 521"/>
                <a:gd name="T27" fmla="*/ 7727026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1" y="46"/>
                  </a:moveTo>
                  <a:cubicBezTo>
                    <a:pt x="381" y="50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3" y="67"/>
                    <a:pt x="324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6" y="51"/>
                    <a:pt x="448" y="44"/>
                    <a:pt x="469" y="35"/>
                  </a:cubicBezTo>
                  <a:cubicBezTo>
                    <a:pt x="486" y="28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2"/>
                    <a:pt x="401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05"/>
            <p:cNvSpPr>
              <a:spLocks noChangeAspect="1"/>
            </p:cNvSpPr>
            <p:nvPr userDrawn="1"/>
          </p:nvSpPr>
          <p:spPr bwMode="auto">
            <a:xfrm>
              <a:off x="6239" y="3052"/>
              <a:ext cx="1231" cy="159"/>
            </a:xfrm>
            <a:custGeom>
              <a:avLst/>
              <a:gdLst>
                <a:gd name="T0" fmla="*/ 67238810 w 521"/>
                <a:gd name="T1" fmla="*/ 5584969 h 68"/>
                <a:gd name="T2" fmla="*/ 48493166 w 521"/>
                <a:gd name="T3" fmla="*/ 6497360 h 68"/>
                <a:gd name="T4" fmla="*/ 44291363 w 521"/>
                <a:gd name="T5" fmla="*/ 6642894 h 68"/>
                <a:gd name="T6" fmla="*/ 0 w 521"/>
                <a:gd name="T7" fmla="*/ 7424921 h 68"/>
                <a:gd name="T8" fmla="*/ 0 w 521"/>
                <a:gd name="T9" fmla="*/ 10494973 h 68"/>
                <a:gd name="T10" fmla="*/ 44405657 w 521"/>
                <a:gd name="T11" fmla="*/ 8680715 h 68"/>
                <a:gd name="T12" fmla="*/ 48644924 w 521"/>
                <a:gd name="T13" fmla="*/ 8479419 h 68"/>
                <a:gd name="T14" fmla="*/ 67597194 w 521"/>
                <a:gd name="T15" fmla="*/ 7093694 h 68"/>
                <a:gd name="T16" fmla="*/ 78885738 w 521"/>
                <a:gd name="T17" fmla="*/ 4661665 h 68"/>
                <a:gd name="T18" fmla="*/ 88056899 w 521"/>
                <a:gd name="T19" fmla="*/ 1054497 h 68"/>
                <a:gd name="T20" fmla="*/ 88056899 w 521"/>
                <a:gd name="T21" fmla="*/ 0 h 68"/>
                <a:gd name="T22" fmla="*/ 78410643 w 521"/>
                <a:gd name="T23" fmla="*/ 3401819 h 68"/>
                <a:gd name="T24" fmla="*/ 67238810 w 521"/>
                <a:gd name="T25" fmla="*/ 5584969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8">
                  <a:moveTo>
                    <a:pt x="398" y="36"/>
                  </a:moveTo>
                  <a:cubicBezTo>
                    <a:pt x="362" y="41"/>
                    <a:pt x="324" y="42"/>
                    <a:pt x="287" y="42"/>
                  </a:cubicBezTo>
                  <a:cubicBezTo>
                    <a:pt x="279" y="42"/>
                    <a:pt x="271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71" y="56"/>
                    <a:pt x="279" y="56"/>
                    <a:pt x="288" y="55"/>
                  </a:cubicBezTo>
                  <a:cubicBezTo>
                    <a:pt x="324" y="54"/>
                    <a:pt x="363" y="52"/>
                    <a:pt x="400" y="46"/>
                  </a:cubicBezTo>
                  <a:cubicBezTo>
                    <a:pt x="423" y="43"/>
                    <a:pt x="446" y="37"/>
                    <a:pt x="467" y="30"/>
                  </a:cubicBezTo>
                  <a:cubicBezTo>
                    <a:pt x="484" y="24"/>
                    <a:pt x="503" y="16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6"/>
                    <a:pt x="464" y="22"/>
                  </a:cubicBezTo>
                  <a:cubicBezTo>
                    <a:pt x="444" y="28"/>
                    <a:pt x="421" y="33"/>
                    <a:pt x="398" y="3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06"/>
            <p:cNvSpPr>
              <a:spLocks noChangeAspect="1"/>
            </p:cNvSpPr>
            <p:nvPr userDrawn="1"/>
          </p:nvSpPr>
          <p:spPr bwMode="auto">
            <a:xfrm>
              <a:off x="6239" y="3153"/>
              <a:ext cx="1231" cy="123"/>
            </a:xfrm>
            <a:custGeom>
              <a:avLst/>
              <a:gdLst>
                <a:gd name="T0" fmla="*/ 66957072 w 521"/>
                <a:gd name="T1" fmla="*/ 4626401 h 52"/>
                <a:gd name="T2" fmla="*/ 49491701 w 521"/>
                <a:gd name="T3" fmla="*/ 5148868 h 52"/>
                <a:gd name="T4" fmla="*/ 44139622 w 521"/>
                <a:gd name="T5" fmla="*/ 5148868 h 52"/>
                <a:gd name="T6" fmla="*/ 0 w 521"/>
                <a:gd name="T7" fmla="*/ 5525995 h 52"/>
                <a:gd name="T8" fmla="*/ 0 w 521"/>
                <a:gd name="T9" fmla="*/ 8919877 h 52"/>
                <a:gd name="T10" fmla="*/ 44139622 w 521"/>
                <a:gd name="T11" fmla="*/ 7549712 h 52"/>
                <a:gd name="T12" fmla="*/ 49491701 w 521"/>
                <a:gd name="T13" fmla="*/ 7391843 h 52"/>
                <a:gd name="T14" fmla="*/ 67083423 w 521"/>
                <a:gd name="T15" fmla="*/ 6381394 h 52"/>
                <a:gd name="T16" fmla="*/ 78614906 w 521"/>
                <a:gd name="T17" fmla="*/ 4293263 h 52"/>
                <a:gd name="T18" fmla="*/ 88056899 w 521"/>
                <a:gd name="T19" fmla="*/ 1232895 h 52"/>
                <a:gd name="T20" fmla="*/ 88056899 w 521"/>
                <a:gd name="T21" fmla="*/ 0 h 52"/>
                <a:gd name="T22" fmla="*/ 78257316 w 521"/>
                <a:gd name="T23" fmla="*/ 2916271 h 52"/>
                <a:gd name="T24" fmla="*/ 66957072 w 521"/>
                <a:gd name="T25" fmla="*/ 462640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30"/>
                    <a:pt x="327" y="30"/>
                    <a:pt x="293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4" y="49"/>
                    <a:pt x="172" y="46"/>
                    <a:pt x="261" y="44"/>
                  </a:cubicBezTo>
                  <a:cubicBezTo>
                    <a:pt x="272" y="43"/>
                    <a:pt x="282" y="43"/>
                    <a:pt x="293" y="43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5"/>
                    <a:pt x="443" y="31"/>
                    <a:pt x="465" y="25"/>
                  </a:cubicBezTo>
                  <a:cubicBezTo>
                    <a:pt x="483" y="21"/>
                    <a:pt x="502" y="15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2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07"/>
            <p:cNvSpPr>
              <a:spLocks noChangeAspect="1"/>
            </p:cNvSpPr>
            <p:nvPr userDrawn="1"/>
          </p:nvSpPr>
          <p:spPr bwMode="auto">
            <a:xfrm>
              <a:off x="6239" y="3254"/>
              <a:ext cx="1231" cy="86"/>
            </a:xfrm>
            <a:custGeom>
              <a:avLst/>
              <a:gdLst>
                <a:gd name="T0" fmla="*/ 66724826 w 521"/>
                <a:gd name="T1" fmla="*/ 2536249 h 37"/>
                <a:gd name="T2" fmla="*/ 58639358 w 521"/>
                <a:gd name="T3" fmla="*/ 2673159 h 37"/>
                <a:gd name="T4" fmla="*/ 55424771 w 521"/>
                <a:gd name="T5" fmla="*/ 2673159 h 37"/>
                <a:gd name="T6" fmla="*/ 43922172 w 521"/>
                <a:gd name="T7" fmla="*/ 2536249 h 37"/>
                <a:gd name="T8" fmla="*/ 21099867 w 521"/>
                <a:gd name="T9" fmla="*/ 2395272 h 37"/>
                <a:gd name="T10" fmla="*/ 0 w 521"/>
                <a:gd name="T11" fmla="*/ 2536249 h 37"/>
                <a:gd name="T12" fmla="*/ 0 w 521"/>
                <a:gd name="T13" fmla="*/ 5524456 h 37"/>
                <a:gd name="T14" fmla="*/ 21099867 w 521"/>
                <a:gd name="T15" fmla="*/ 5065721 h 37"/>
                <a:gd name="T16" fmla="*/ 43922172 w 521"/>
                <a:gd name="T17" fmla="*/ 4632976 h 37"/>
                <a:gd name="T18" fmla="*/ 55424771 w 521"/>
                <a:gd name="T19" fmla="*/ 4505833 h 37"/>
                <a:gd name="T20" fmla="*/ 66724826 w 521"/>
                <a:gd name="T21" fmla="*/ 3988141 h 37"/>
                <a:gd name="T22" fmla="*/ 78257316 w 521"/>
                <a:gd name="T23" fmla="*/ 2994246 h 37"/>
                <a:gd name="T24" fmla="*/ 88056899 w 521"/>
                <a:gd name="T25" fmla="*/ 1213446 h 37"/>
                <a:gd name="T26" fmla="*/ 88056899 w 521"/>
                <a:gd name="T27" fmla="*/ 0 h 37"/>
                <a:gd name="T28" fmla="*/ 78101074 w 521"/>
                <a:gd name="T29" fmla="*/ 1638665 h 37"/>
                <a:gd name="T30" fmla="*/ 66724826 w 521"/>
                <a:gd name="T31" fmla="*/ 253624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1" y="18"/>
                    <a:pt x="365" y="18"/>
                    <a:pt x="347" y="18"/>
                  </a:cubicBezTo>
                  <a:cubicBezTo>
                    <a:pt x="341" y="18"/>
                    <a:pt x="334" y="18"/>
                    <a:pt x="328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7"/>
                    <a:pt x="168" y="17"/>
                    <a:pt x="12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68" y="33"/>
                    <a:pt x="214" y="32"/>
                    <a:pt x="260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46" y="29"/>
                    <a:pt x="371" y="29"/>
                    <a:pt x="395" y="27"/>
                  </a:cubicBezTo>
                  <a:cubicBezTo>
                    <a:pt x="420" y="26"/>
                    <a:pt x="442" y="23"/>
                    <a:pt x="463" y="20"/>
                  </a:cubicBezTo>
                  <a:cubicBezTo>
                    <a:pt x="482" y="17"/>
                    <a:pt x="501" y="13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08"/>
            <p:cNvSpPr>
              <a:spLocks noChangeAspect="1"/>
            </p:cNvSpPr>
            <p:nvPr userDrawn="1"/>
          </p:nvSpPr>
          <p:spPr bwMode="auto">
            <a:xfrm>
              <a:off x="6239" y="3353"/>
              <a:ext cx="1231" cy="52"/>
            </a:xfrm>
            <a:custGeom>
              <a:avLst/>
              <a:gdLst>
                <a:gd name="T0" fmla="*/ 55273001 w 521"/>
                <a:gd name="T1" fmla="*/ 1224416 h 22"/>
                <a:gd name="T2" fmla="*/ 43781205 w 521"/>
                <a:gd name="T3" fmla="*/ 1001619 h 22"/>
                <a:gd name="T4" fmla="*/ 0 w 521"/>
                <a:gd name="T5" fmla="*/ 359353 h 22"/>
                <a:gd name="T6" fmla="*/ 0 w 521"/>
                <a:gd name="T7" fmla="*/ 3743676 h 22"/>
                <a:gd name="T8" fmla="*/ 43781205 w 521"/>
                <a:gd name="T9" fmla="*/ 3368598 h 22"/>
                <a:gd name="T10" fmla="*/ 55273001 w 521"/>
                <a:gd name="T11" fmla="*/ 3228359 h 22"/>
                <a:gd name="T12" fmla="*/ 66598659 w 521"/>
                <a:gd name="T13" fmla="*/ 3101984 h 22"/>
                <a:gd name="T14" fmla="*/ 88056899 w 521"/>
                <a:gd name="T15" fmla="*/ 1365844 h 22"/>
                <a:gd name="T16" fmla="*/ 88056899 w 521"/>
                <a:gd name="T17" fmla="*/ 0 h 22"/>
                <a:gd name="T18" fmla="*/ 66598659 w 521"/>
                <a:gd name="T19" fmla="*/ 1224416 h 22"/>
                <a:gd name="T20" fmla="*/ 55273001 w 521"/>
                <a:gd name="T21" fmla="*/ 1224416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4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2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50" y="19"/>
                    <a:pt x="372" y="18"/>
                    <a:pt x="394" y="18"/>
                  </a:cubicBezTo>
                  <a:cubicBezTo>
                    <a:pt x="441" y="16"/>
                    <a:pt x="482" y="13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5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09"/>
            <p:cNvSpPr>
              <a:spLocks noChangeAspect="1"/>
            </p:cNvSpPr>
            <p:nvPr userDrawn="1"/>
          </p:nvSpPr>
          <p:spPr bwMode="auto">
            <a:xfrm>
              <a:off x="6239" y="3424"/>
              <a:ext cx="1231" cy="47"/>
            </a:xfrm>
            <a:custGeom>
              <a:avLst/>
              <a:gdLst>
                <a:gd name="T0" fmla="*/ 1231 w 1231"/>
                <a:gd name="T1" fmla="*/ 31 h 47"/>
                <a:gd name="T2" fmla="*/ 0 w 1231"/>
                <a:gd name="T3" fmla="*/ 0 h 47"/>
                <a:gd name="T4" fmla="*/ 0 w 1231"/>
                <a:gd name="T5" fmla="*/ 47 h 47"/>
                <a:gd name="T6" fmla="*/ 1231 w 1231"/>
                <a:gd name="T7" fmla="*/ 47 h 47"/>
                <a:gd name="T8" fmla="*/ 1231 w 1231"/>
                <a:gd name="T9" fmla="*/ 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1" h="47">
                  <a:moveTo>
                    <a:pt x="1231" y="31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31" y="47"/>
                  </a:lnTo>
                  <a:lnTo>
                    <a:pt x="1231" y="3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0"/>
            <p:cNvSpPr>
              <a:spLocks noChangeAspect="1"/>
            </p:cNvSpPr>
            <p:nvPr userDrawn="1"/>
          </p:nvSpPr>
          <p:spPr bwMode="auto">
            <a:xfrm>
              <a:off x="6239" y="2542"/>
              <a:ext cx="1231" cy="344"/>
            </a:xfrm>
            <a:custGeom>
              <a:avLst/>
              <a:gdLst>
                <a:gd name="T0" fmla="*/ 80102680 w 521"/>
                <a:gd name="T1" fmla="*/ 7473650 h 146"/>
                <a:gd name="T2" fmla="*/ 70173930 w 521"/>
                <a:gd name="T3" fmla="*/ 13679410 h 146"/>
                <a:gd name="T4" fmla="*/ 58309306 w 521"/>
                <a:gd name="T5" fmla="*/ 16155955 h 146"/>
                <a:gd name="T6" fmla="*/ 49714070 w 521"/>
                <a:gd name="T7" fmla="*/ 17356577 h 146"/>
                <a:gd name="T8" fmla="*/ 46292187 w 521"/>
                <a:gd name="T9" fmla="*/ 17660343 h 146"/>
                <a:gd name="T10" fmla="*/ 0 w 521"/>
                <a:gd name="T11" fmla="*/ 21035850 h 146"/>
                <a:gd name="T12" fmla="*/ 0 w 521"/>
                <a:gd name="T13" fmla="*/ 24348271 h 146"/>
                <a:gd name="T14" fmla="*/ 46492342 w 521"/>
                <a:gd name="T15" fmla="*/ 20052983 h 146"/>
                <a:gd name="T16" fmla="*/ 52583526 w 521"/>
                <a:gd name="T17" fmla="*/ 19330404 h 146"/>
                <a:gd name="T18" fmla="*/ 58639358 w 521"/>
                <a:gd name="T19" fmla="*/ 18699098 h 146"/>
                <a:gd name="T20" fmla="*/ 70438229 w 521"/>
                <a:gd name="T21" fmla="*/ 15323551 h 146"/>
                <a:gd name="T22" fmla="*/ 81098441 w 521"/>
                <a:gd name="T23" fmla="*/ 8180391 h 146"/>
                <a:gd name="T24" fmla="*/ 88056899 w 521"/>
                <a:gd name="T25" fmla="*/ 1197733 h 146"/>
                <a:gd name="T26" fmla="*/ 88056899 w 521"/>
                <a:gd name="T27" fmla="*/ 0 h 146"/>
                <a:gd name="T28" fmla="*/ 80102680 w 521"/>
                <a:gd name="T29" fmla="*/ 747365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4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8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24" y="115"/>
                    <a:pt x="336" y="113"/>
                    <a:pt x="347" y="112"/>
                  </a:cubicBezTo>
                  <a:cubicBezTo>
                    <a:pt x="373" y="107"/>
                    <a:pt x="396" y="101"/>
                    <a:pt x="417" y="92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4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3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1"/>
            <p:cNvSpPr>
              <a:spLocks noChangeAspect="1"/>
            </p:cNvSpPr>
            <p:nvPr userDrawn="1"/>
          </p:nvSpPr>
          <p:spPr bwMode="auto">
            <a:xfrm>
              <a:off x="7994" y="2236"/>
              <a:ext cx="747" cy="633"/>
            </a:xfrm>
            <a:custGeom>
              <a:avLst/>
              <a:gdLst>
                <a:gd name="T0" fmla="*/ 0 w 316"/>
                <a:gd name="T1" fmla="*/ 0 h 268"/>
                <a:gd name="T2" fmla="*/ 18842567 w 316"/>
                <a:gd name="T3" fmla="*/ 29752965 h 268"/>
                <a:gd name="T4" fmla="*/ 36928723 w 316"/>
                <a:gd name="T5" fmla="*/ 40510309 h 268"/>
                <a:gd name="T6" fmla="*/ 53778988 w 316"/>
                <a:gd name="T7" fmla="*/ 44071850 h 268"/>
                <a:gd name="T8" fmla="*/ 53778988 w 316"/>
                <a:gd name="T9" fmla="*/ 45067616 h 268"/>
                <a:gd name="T10" fmla="*/ 36788008 w 316"/>
                <a:gd name="T11" fmla="*/ 41365740 h 268"/>
                <a:gd name="T12" fmla="*/ 18729713 w 316"/>
                <a:gd name="T13" fmla="*/ 32470781 h 268"/>
                <a:gd name="T14" fmla="*/ 0 w 316"/>
                <a:gd name="T15" fmla="*/ 5911424 h 268"/>
                <a:gd name="T16" fmla="*/ 0 w 316"/>
                <a:gd name="T17" fmla="*/ 0 h 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8">
                  <a:moveTo>
                    <a:pt x="0" y="0"/>
                  </a:moveTo>
                  <a:cubicBezTo>
                    <a:pt x="0" y="0"/>
                    <a:pt x="94" y="150"/>
                    <a:pt x="111" y="177"/>
                  </a:cubicBezTo>
                  <a:cubicBezTo>
                    <a:pt x="128" y="204"/>
                    <a:pt x="147" y="226"/>
                    <a:pt x="217" y="241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8"/>
                    <a:pt x="316" y="268"/>
                    <a:pt x="316" y="268"/>
                  </a:cubicBezTo>
                  <a:cubicBezTo>
                    <a:pt x="316" y="268"/>
                    <a:pt x="272" y="258"/>
                    <a:pt x="216" y="246"/>
                  </a:cubicBezTo>
                  <a:cubicBezTo>
                    <a:pt x="159" y="233"/>
                    <a:pt x="136" y="229"/>
                    <a:pt x="110" y="193"/>
                  </a:cubicBezTo>
                  <a:cubicBezTo>
                    <a:pt x="88" y="163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2"/>
            <p:cNvSpPr>
              <a:spLocks noChangeAspect="1"/>
            </p:cNvSpPr>
            <p:nvPr userDrawn="1"/>
          </p:nvSpPr>
          <p:spPr bwMode="auto">
            <a:xfrm>
              <a:off x="7994" y="2641"/>
              <a:ext cx="747" cy="430"/>
            </a:xfrm>
            <a:custGeom>
              <a:avLst/>
              <a:gdLst>
                <a:gd name="T0" fmla="*/ 0 w 316"/>
                <a:gd name="T1" fmla="*/ 0 h 183"/>
                <a:gd name="T2" fmla="*/ 18729713 w 316"/>
                <a:gd name="T3" fmla="*/ 18729963 h 183"/>
                <a:gd name="T4" fmla="*/ 36788008 w 316"/>
                <a:gd name="T5" fmla="*/ 26255048 h 183"/>
                <a:gd name="T6" fmla="*/ 53778988 w 316"/>
                <a:gd name="T7" fmla="*/ 28998227 h 183"/>
                <a:gd name="T8" fmla="*/ 53778988 w 316"/>
                <a:gd name="T9" fmla="*/ 29847223 h 183"/>
                <a:gd name="T10" fmla="*/ 36788008 w 316"/>
                <a:gd name="T11" fmla="*/ 27075768 h 183"/>
                <a:gd name="T12" fmla="*/ 18729713 w 316"/>
                <a:gd name="T13" fmla="*/ 21071572 h 183"/>
                <a:gd name="T14" fmla="*/ 0 w 316"/>
                <a:gd name="T15" fmla="*/ 4217651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89"/>
                    <a:pt x="110" y="115"/>
                  </a:cubicBezTo>
                  <a:cubicBezTo>
                    <a:pt x="136" y="142"/>
                    <a:pt x="170" y="152"/>
                    <a:pt x="216" y="161"/>
                  </a:cubicBezTo>
                  <a:cubicBezTo>
                    <a:pt x="260" y="168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4"/>
                    <a:pt x="216" y="166"/>
                  </a:cubicBezTo>
                  <a:cubicBezTo>
                    <a:pt x="169" y="158"/>
                    <a:pt x="136" y="153"/>
                    <a:pt x="110" y="129"/>
                  </a:cubicBezTo>
                  <a:cubicBezTo>
                    <a:pt x="86" y="10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3"/>
            <p:cNvSpPr>
              <a:spLocks noChangeAspect="1"/>
            </p:cNvSpPr>
            <p:nvPr userDrawn="1"/>
          </p:nvSpPr>
          <p:spPr bwMode="auto">
            <a:xfrm>
              <a:off x="7994" y="2733"/>
              <a:ext cx="747" cy="392"/>
            </a:xfrm>
            <a:custGeom>
              <a:avLst/>
              <a:gdLst>
                <a:gd name="T0" fmla="*/ 0 w 316"/>
                <a:gd name="T1" fmla="*/ 0 h 165"/>
                <a:gd name="T2" fmla="*/ 18729713 w 316"/>
                <a:gd name="T3" fmla="*/ 17615725 h 165"/>
                <a:gd name="T4" fmla="*/ 36788008 w 316"/>
                <a:gd name="T5" fmla="*/ 24931661 h 165"/>
                <a:gd name="T6" fmla="*/ 53778988 w 316"/>
                <a:gd name="T7" fmla="*/ 27728305 h 165"/>
                <a:gd name="T8" fmla="*/ 53778988 w 316"/>
                <a:gd name="T9" fmla="*/ 28756728 h 165"/>
                <a:gd name="T10" fmla="*/ 36788008 w 316"/>
                <a:gd name="T11" fmla="*/ 25959243 h 165"/>
                <a:gd name="T12" fmla="*/ 18729713 w 316"/>
                <a:gd name="T13" fmla="*/ 20062779 h 165"/>
                <a:gd name="T14" fmla="*/ 0 w 316"/>
                <a:gd name="T15" fmla="*/ 4344562 h 165"/>
                <a:gd name="T16" fmla="*/ 0 w 316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5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3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6" y="165"/>
                    <a:pt x="264" y="156"/>
                    <a:pt x="216" y="149"/>
                  </a:cubicBezTo>
                  <a:cubicBezTo>
                    <a:pt x="169" y="141"/>
                    <a:pt x="138" y="138"/>
                    <a:pt x="110" y="115"/>
                  </a:cubicBezTo>
                  <a:cubicBezTo>
                    <a:pt x="77" y="88"/>
                    <a:pt x="0" y="25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"/>
            <p:cNvSpPr>
              <a:spLocks noChangeAspect="1"/>
            </p:cNvSpPr>
            <p:nvPr userDrawn="1"/>
          </p:nvSpPr>
          <p:spPr bwMode="auto">
            <a:xfrm>
              <a:off x="7994" y="2836"/>
              <a:ext cx="747" cy="340"/>
            </a:xfrm>
            <a:custGeom>
              <a:avLst/>
              <a:gdLst>
                <a:gd name="T0" fmla="*/ 0 w 316"/>
                <a:gd name="T1" fmla="*/ 0 h 144"/>
                <a:gd name="T2" fmla="*/ 18729713 w 316"/>
                <a:gd name="T3" fmla="*/ 14376603 h 144"/>
                <a:gd name="T4" fmla="*/ 36928723 w 316"/>
                <a:gd name="T5" fmla="*/ 20773353 h 144"/>
                <a:gd name="T6" fmla="*/ 53778988 w 316"/>
                <a:gd name="T7" fmla="*/ 23115814 h 144"/>
                <a:gd name="T8" fmla="*/ 53778988 w 316"/>
                <a:gd name="T9" fmla="*/ 24107936 h 144"/>
                <a:gd name="T10" fmla="*/ 36928723 w 316"/>
                <a:gd name="T11" fmla="*/ 21765464 h 144"/>
                <a:gd name="T12" fmla="*/ 18729713 w 316"/>
                <a:gd name="T13" fmla="*/ 16607661 h 144"/>
                <a:gd name="T14" fmla="*/ 0 w 316"/>
                <a:gd name="T15" fmla="*/ 3838399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3" y="74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4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5"/>
            <p:cNvSpPr>
              <a:spLocks noChangeAspect="1"/>
            </p:cNvSpPr>
            <p:nvPr userDrawn="1"/>
          </p:nvSpPr>
          <p:spPr bwMode="auto">
            <a:xfrm>
              <a:off x="7994" y="2933"/>
              <a:ext cx="747" cy="293"/>
            </a:xfrm>
            <a:custGeom>
              <a:avLst/>
              <a:gdLst>
                <a:gd name="T0" fmla="*/ 0 w 316"/>
                <a:gd name="T1" fmla="*/ 0 h 124"/>
                <a:gd name="T2" fmla="*/ 18729713 w 316"/>
                <a:gd name="T3" fmla="*/ 12181307 h 124"/>
                <a:gd name="T4" fmla="*/ 36928723 w 316"/>
                <a:gd name="T5" fmla="*/ 18117126 h 124"/>
                <a:gd name="T6" fmla="*/ 53778988 w 316"/>
                <a:gd name="T7" fmla="*/ 20112898 h 124"/>
                <a:gd name="T8" fmla="*/ 53778988 w 316"/>
                <a:gd name="T9" fmla="*/ 20960076 h 124"/>
                <a:gd name="T10" fmla="*/ 36788008 w 316"/>
                <a:gd name="T11" fmla="*/ 19267382 h 124"/>
                <a:gd name="T12" fmla="*/ 18729713 w 316"/>
                <a:gd name="T13" fmla="*/ 14177117 h 124"/>
                <a:gd name="T14" fmla="*/ 0 w 316"/>
                <a:gd name="T15" fmla="*/ 3575151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7"/>
                  </a:cubicBezTo>
                  <a:cubicBezTo>
                    <a:pt x="285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4"/>
                  </a:cubicBezTo>
                  <a:cubicBezTo>
                    <a:pt x="172" y="109"/>
                    <a:pt x="143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6"/>
            <p:cNvSpPr>
              <a:spLocks noChangeAspect="1"/>
            </p:cNvSpPr>
            <p:nvPr userDrawn="1"/>
          </p:nvSpPr>
          <p:spPr bwMode="auto">
            <a:xfrm>
              <a:off x="7994" y="3032"/>
              <a:ext cx="747" cy="243"/>
            </a:xfrm>
            <a:custGeom>
              <a:avLst/>
              <a:gdLst>
                <a:gd name="T0" fmla="*/ 0 w 316"/>
                <a:gd name="T1" fmla="*/ 0 h 103"/>
                <a:gd name="T2" fmla="*/ 18729713 w 316"/>
                <a:gd name="T3" fmla="*/ 9605049 h 103"/>
                <a:gd name="T4" fmla="*/ 36788008 w 316"/>
                <a:gd name="T5" fmla="*/ 14391375 h 103"/>
                <a:gd name="T6" fmla="*/ 53778988 w 316"/>
                <a:gd name="T7" fmla="*/ 16206932 h 103"/>
                <a:gd name="T8" fmla="*/ 53778988 w 316"/>
                <a:gd name="T9" fmla="*/ 17040939 h 103"/>
                <a:gd name="T10" fmla="*/ 36788008 w 316"/>
                <a:gd name="T11" fmla="*/ 15373886 h 103"/>
                <a:gd name="T12" fmla="*/ 18729713 w 316"/>
                <a:gd name="T13" fmla="*/ 11570615 h 103"/>
                <a:gd name="T14" fmla="*/ 0 w 316"/>
                <a:gd name="T15" fmla="*/ 3151837 h 103"/>
                <a:gd name="T16" fmla="*/ 0 w 316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3">
                  <a:moveTo>
                    <a:pt x="0" y="0"/>
                  </a:moveTo>
                  <a:cubicBezTo>
                    <a:pt x="0" y="0"/>
                    <a:pt x="82" y="44"/>
                    <a:pt x="110" y="58"/>
                  </a:cubicBezTo>
                  <a:cubicBezTo>
                    <a:pt x="141" y="74"/>
                    <a:pt x="168" y="81"/>
                    <a:pt x="216" y="87"/>
                  </a:cubicBezTo>
                  <a:cubicBezTo>
                    <a:pt x="264" y="93"/>
                    <a:pt x="316" y="98"/>
                    <a:pt x="316" y="98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268" y="98"/>
                    <a:pt x="216" y="93"/>
                  </a:cubicBezTo>
                  <a:cubicBezTo>
                    <a:pt x="165" y="88"/>
                    <a:pt x="147" y="86"/>
                    <a:pt x="110" y="70"/>
                  </a:cubicBezTo>
                  <a:cubicBezTo>
                    <a:pt x="77" y="55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7"/>
            <p:cNvSpPr>
              <a:spLocks noChangeAspect="1"/>
            </p:cNvSpPr>
            <p:nvPr userDrawn="1"/>
          </p:nvSpPr>
          <p:spPr bwMode="auto">
            <a:xfrm>
              <a:off x="7994" y="3131"/>
              <a:ext cx="747" cy="196"/>
            </a:xfrm>
            <a:custGeom>
              <a:avLst/>
              <a:gdLst>
                <a:gd name="T0" fmla="*/ 0 w 316"/>
                <a:gd name="T1" fmla="*/ 0 h 83"/>
                <a:gd name="T2" fmla="*/ 18729713 w 316"/>
                <a:gd name="T3" fmla="*/ 7510493 h 83"/>
                <a:gd name="T4" fmla="*/ 36928723 w 316"/>
                <a:gd name="T5" fmla="*/ 11422032 h 83"/>
                <a:gd name="T6" fmla="*/ 53778988 w 316"/>
                <a:gd name="T7" fmla="*/ 13077488 h 83"/>
                <a:gd name="T8" fmla="*/ 53778988 w 316"/>
                <a:gd name="T9" fmla="*/ 13917868 h 83"/>
                <a:gd name="T10" fmla="*/ 36928723 w 316"/>
                <a:gd name="T11" fmla="*/ 12571015 h 83"/>
                <a:gd name="T12" fmla="*/ 18729713 w 316"/>
                <a:gd name="T13" fmla="*/ 9382728 h 83"/>
                <a:gd name="T14" fmla="*/ 0 w 316"/>
                <a:gd name="T15" fmla="*/ 3069136 h 83"/>
                <a:gd name="T16" fmla="*/ 0 w 316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3">
                  <a:moveTo>
                    <a:pt x="0" y="0"/>
                  </a:moveTo>
                  <a:cubicBezTo>
                    <a:pt x="0" y="0"/>
                    <a:pt x="65" y="27"/>
                    <a:pt x="110" y="45"/>
                  </a:cubicBezTo>
                  <a:cubicBezTo>
                    <a:pt x="155" y="63"/>
                    <a:pt x="190" y="65"/>
                    <a:pt x="217" y="68"/>
                  </a:cubicBezTo>
                  <a:cubicBezTo>
                    <a:pt x="229" y="69"/>
                    <a:pt x="316" y="78"/>
                    <a:pt x="316" y="78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264" y="79"/>
                    <a:pt x="217" y="75"/>
                  </a:cubicBezTo>
                  <a:cubicBezTo>
                    <a:pt x="169" y="71"/>
                    <a:pt x="149" y="69"/>
                    <a:pt x="110" y="56"/>
                  </a:cubicBezTo>
                  <a:cubicBezTo>
                    <a:pt x="71" y="43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8"/>
            <p:cNvSpPr>
              <a:spLocks noChangeAspect="1"/>
            </p:cNvSpPr>
            <p:nvPr userDrawn="1"/>
          </p:nvSpPr>
          <p:spPr bwMode="auto">
            <a:xfrm>
              <a:off x="7994" y="3230"/>
              <a:ext cx="747" cy="148"/>
            </a:xfrm>
            <a:custGeom>
              <a:avLst/>
              <a:gdLst>
                <a:gd name="T0" fmla="*/ 0 w 316"/>
                <a:gd name="T1" fmla="*/ 0 h 63"/>
                <a:gd name="T2" fmla="*/ 18729713 w 316"/>
                <a:gd name="T3" fmla="*/ 5336530 h 63"/>
                <a:gd name="T4" fmla="*/ 36928723 w 316"/>
                <a:gd name="T5" fmla="*/ 8265379 h 63"/>
                <a:gd name="T6" fmla="*/ 53778988 w 316"/>
                <a:gd name="T7" fmla="*/ 9595277 h 63"/>
                <a:gd name="T8" fmla="*/ 53778988 w 316"/>
                <a:gd name="T9" fmla="*/ 10430035 h 63"/>
                <a:gd name="T10" fmla="*/ 36788008 w 316"/>
                <a:gd name="T11" fmla="*/ 9239382 h 63"/>
                <a:gd name="T12" fmla="*/ 18729713 w 316"/>
                <a:gd name="T13" fmla="*/ 7137044 h 63"/>
                <a:gd name="T14" fmla="*/ 0 w 316"/>
                <a:gd name="T15" fmla="*/ 3017659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1"/>
                    <a:pt x="110" y="32"/>
                  </a:cubicBezTo>
                  <a:cubicBezTo>
                    <a:pt x="155" y="44"/>
                    <a:pt x="196" y="49"/>
                    <a:pt x="217" y="50"/>
                  </a:cubicBezTo>
                  <a:cubicBezTo>
                    <a:pt x="237" y="52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60"/>
                    <a:pt x="216" y="56"/>
                  </a:cubicBezTo>
                  <a:cubicBezTo>
                    <a:pt x="172" y="53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9"/>
            <p:cNvSpPr>
              <a:spLocks noChangeAspect="1"/>
            </p:cNvSpPr>
            <p:nvPr userDrawn="1"/>
          </p:nvSpPr>
          <p:spPr bwMode="auto">
            <a:xfrm>
              <a:off x="7994" y="3329"/>
              <a:ext cx="747" cy="99"/>
            </a:xfrm>
            <a:custGeom>
              <a:avLst/>
              <a:gdLst>
                <a:gd name="T0" fmla="*/ 0 w 316"/>
                <a:gd name="T1" fmla="*/ 0 h 42"/>
                <a:gd name="T2" fmla="*/ 18729713 w 316"/>
                <a:gd name="T3" fmla="*/ 3118385 h 42"/>
                <a:gd name="T4" fmla="*/ 36788008 w 316"/>
                <a:gd name="T5" fmla="*/ 5056588 h 42"/>
                <a:gd name="T6" fmla="*/ 53778988 w 316"/>
                <a:gd name="T7" fmla="*/ 6031394 h 42"/>
                <a:gd name="T8" fmla="*/ 53778988 w 316"/>
                <a:gd name="T9" fmla="*/ 6851210 h 42"/>
                <a:gd name="T10" fmla="*/ 36788008 w 316"/>
                <a:gd name="T11" fmla="*/ 6031394 h 42"/>
                <a:gd name="T12" fmla="*/ 18729713 w 316"/>
                <a:gd name="T13" fmla="*/ 4919586 h 42"/>
                <a:gd name="T14" fmla="*/ 0 w 316"/>
                <a:gd name="T15" fmla="*/ 2769339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3" y="26"/>
                    <a:pt x="210" y="30"/>
                    <a:pt x="216" y="31"/>
                  </a:cubicBezTo>
                  <a:cubicBezTo>
                    <a:pt x="223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5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20"/>
            <p:cNvSpPr>
              <a:spLocks noChangeAspect="1"/>
            </p:cNvSpPr>
            <p:nvPr userDrawn="1"/>
          </p:nvSpPr>
          <p:spPr bwMode="auto">
            <a:xfrm>
              <a:off x="7994" y="3433"/>
              <a:ext cx="747" cy="39"/>
            </a:xfrm>
            <a:custGeom>
              <a:avLst/>
              <a:gdLst>
                <a:gd name="T0" fmla="*/ 0 w 316"/>
                <a:gd name="T1" fmla="*/ 0 h 16"/>
                <a:gd name="T2" fmla="*/ 18729713 w 316"/>
                <a:gd name="T3" fmla="*/ 618852 h 16"/>
                <a:gd name="T4" fmla="*/ 53778988 w 316"/>
                <a:gd name="T5" fmla="*/ 2269605 h 16"/>
                <a:gd name="T6" fmla="*/ 53778988 w 316"/>
                <a:gd name="T7" fmla="*/ 3304646 h 16"/>
                <a:gd name="T8" fmla="*/ 0 w 316"/>
                <a:gd name="T9" fmla="*/ 3304646 h 16"/>
                <a:gd name="T10" fmla="*/ 0 w 3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6">
                  <a:moveTo>
                    <a:pt x="0" y="0"/>
                  </a:moveTo>
                  <a:cubicBezTo>
                    <a:pt x="0" y="0"/>
                    <a:pt x="84" y="3"/>
                    <a:pt x="110" y="3"/>
                  </a:cubicBezTo>
                  <a:cubicBezTo>
                    <a:pt x="136" y="4"/>
                    <a:pt x="316" y="11"/>
                    <a:pt x="316" y="11"/>
                  </a:cubicBezTo>
                  <a:cubicBezTo>
                    <a:pt x="316" y="16"/>
                    <a:pt x="316" y="16"/>
                    <a:pt x="316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21"/>
            <p:cNvSpPr>
              <a:spLocks noChangeAspect="1"/>
            </p:cNvSpPr>
            <p:nvPr userDrawn="1"/>
          </p:nvSpPr>
          <p:spPr bwMode="auto">
            <a:xfrm>
              <a:off x="7994" y="2337"/>
              <a:ext cx="747" cy="579"/>
            </a:xfrm>
            <a:custGeom>
              <a:avLst/>
              <a:gdLst>
                <a:gd name="T0" fmla="*/ 36788008 w 316"/>
                <a:gd name="T1" fmla="*/ 36842777 h 245"/>
                <a:gd name="T2" fmla="*/ 18729713 w 316"/>
                <a:gd name="T3" fmla="*/ 26536912 h 245"/>
                <a:gd name="T4" fmla="*/ 0 w 316"/>
                <a:gd name="T5" fmla="*/ 0 h 245"/>
                <a:gd name="T6" fmla="*/ 0 w 316"/>
                <a:gd name="T7" fmla="*/ 5311184 h 245"/>
                <a:gd name="T8" fmla="*/ 18729713 w 316"/>
                <a:gd name="T9" fmla="*/ 29204486 h 245"/>
                <a:gd name="T10" fmla="*/ 36788008 w 316"/>
                <a:gd name="T11" fmla="*/ 37571478 h 245"/>
                <a:gd name="T12" fmla="*/ 53778988 w 316"/>
                <a:gd name="T13" fmla="*/ 40900144 h 245"/>
                <a:gd name="T14" fmla="*/ 53778988 w 316"/>
                <a:gd name="T15" fmla="*/ 40238392 h 245"/>
                <a:gd name="T16" fmla="*/ 36788008 w 316"/>
                <a:gd name="T17" fmla="*/ 36842777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10" y="159"/>
                  </a:cubicBezTo>
                  <a:cubicBezTo>
                    <a:pt x="97" y="142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7"/>
                    <a:pt x="87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4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22"/>
            <p:cNvSpPr>
              <a:spLocks noChangeAspect="1"/>
            </p:cNvSpPr>
            <p:nvPr userDrawn="1"/>
          </p:nvSpPr>
          <p:spPr bwMode="auto">
            <a:xfrm>
              <a:off x="7994" y="2436"/>
              <a:ext cx="747" cy="532"/>
            </a:xfrm>
            <a:custGeom>
              <a:avLst/>
              <a:gdLst>
                <a:gd name="T0" fmla="*/ 36788008 w 316"/>
                <a:gd name="T1" fmla="*/ 33721997 h 225"/>
                <a:gd name="T2" fmla="*/ 18729713 w 316"/>
                <a:gd name="T3" fmla="*/ 24324908 h 225"/>
                <a:gd name="T4" fmla="*/ 0 w 316"/>
                <a:gd name="T5" fmla="*/ 0 h 225"/>
                <a:gd name="T6" fmla="*/ 0 w 316"/>
                <a:gd name="T7" fmla="*/ 5183144 h 225"/>
                <a:gd name="T8" fmla="*/ 18729713 w 316"/>
                <a:gd name="T9" fmla="*/ 26876770 h 225"/>
                <a:gd name="T10" fmla="*/ 36788008 w 316"/>
                <a:gd name="T11" fmla="*/ 34564886 h 225"/>
                <a:gd name="T12" fmla="*/ 53778988 w 316"/>
                <a:gd name="T13" fmla="*/ 37755960 h 225"/>
                <a:gd name="T14" fmla="*/ 53778988 w 316"/>
                <a:gd name="T15" fmla="*/ 36912702 h 225"/>
                <a:gd name="T16" fmla="*/ 36788008 w 316"/>
                <a:gd name="T17" fmla="*/ 33721997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5">
                  <a:moveTo>
                    <a:pt x="216" y="201"/>
                  </a:moveTo>
                  <a:cubicBezTo>
                    <a:pt x="153" y="189"/>
                    <a:pt x="128" y="169"/>
                    <a:pt x="110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5"/>
                    <a:pt x="87" y="134"/>
                    <a:pt x="110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1" y="214"/>
                    <a:pt x="316" y="225"/>
                    <a:pt x="316" y="225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3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23"/>
            <p:cNvSpPr>
              <a:spLocks noChangeAspect="1"/>
            </p:cNvSpPr>
            <p:nvPr userDrawn="1"/>
          </p:nvSpPr>
          <p:spPr bwMode="auto">
            <a:xfrm>
              <a:off x="7994" y="2535"/>
              <a:ext cx="747" cy="484"/>
            </a:xfrm>
            <a:custGeom>
              <a:avLst/>
              <a:gdLst>
                <a:gd name="T0" fmla="*/ 36788008 w 316"/>
                <a:gd name="T1" fmla="*/ 30443753 h 205"/>
                <a:gd name="T2" fmla="*/ 18729713 w 316"/>
                <a:gd name="T3" fmla="*/ 21602093 h 205"/>
                <a:gd name="T4" fmla="*/ 0 w 316"/>
                <a:gd name="T5" fmla="*/ 0 h 205"/>
                <a:gd name="T6" fmla="*/ 0 w 316"/>
                <a:gd name="T7" fmla="*/ 4677633 h 205"/>
                <a:gd name="T8" fmla="*/ 18729713 w 316"/>
                <a:gd name="T9" fmla="*/ 23938383 h 205"/>
                <a:gd name="T10" fmla="*/ 36788008 w 316"/>
                <a:gd name="T11" fmla="*/ 31321368 h 205"/>
                <a:gd name="T12" fmla="*/ 53778988 w 316"/>
                <a:gd name="T13" fmla="*/ 34291773 h 205"/>
                <a:gd name="T14" fmla="*/ 53778988 w 316"/>
                <a:gd name="T15" fmla="*/ 33635504 h 205"/>
                <a:gd name="T16" fmla="*/ 36788008 w 316"/>
                <a:gd name="T17" fmla="*/ 30443753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70"/>
                    <a:pt x="138" y="159"/>
                    <a:pt x="110" y="129"/>
                  </a:cubicBezTo>
                  <a:cubicBezTo>
                    <a:pt x="92" y="110"/>
                    <a:pt x="4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10" y="143"/>
                  </a:cubicBezTo>
                  <a:cubicBezTo>
                    <a:pt x="145" y="178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1"/>
                    <a:pt x="316" y="201"/>
                    <a:pt x="316" y="201"/>
                  </a:cubicBezTo>
                  <a:cubicBezTo>
                    <a:pt x="316" y="201"/>
                    <a:pt x="243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24"/>
            <p:cNvSpPr>
              <a:spLocks noChangeAspect="1"/>
            </p:cNvSpPr>
            <p:nvPr userDrawn="1"/>
          </p:nvSpPr>
          <p:spPr bwMode="auto">
            <a:xfrm>
              <a:off x="6749" y="2750"/>
              <a:ext cx="1080" cy="721"/>
            </a:xfrm>
            <a:custGeom>
              <a:avLst/>
              <a:gdLst>
                <a:gd name="T0" fmla="*/ 1080 w 1080"/>
                <a:gd name="T1" fmla="*/ 725 h 720"/>
                <a:gd name="T2" fmla="*/ 1080 w 1080"/>
                <a:gd name="T3" fmla="*/ 0 h 720"/>
                <a:gd name="T4" fmla="*/ 0 w 1080"/>
                <a:gd name="T5" fmla="*/ 0 h 720"/>
                <a:gd name="T6" fmla="*/ 0 w 1080"/>
                <a:gd name="T7" fmla="*/ 725 h 720"/>
                <a:gd name="T8" fmla="*/ 1080 w 1080"/>
                <a:gd name="T9" fmla="*/ 725 h 720"/>
                <a:gd name="T10" fmla="*/ 1080 w 1080"/>
                <a:gd name="T11" fmla="*/ 725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0" h="720">
                  <a:moveTo>
                    <a:pt x="1080" y="720"/>
                  </a:moveTo>
                  <a:lnTo>
                    <a:pt x="1080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080" y="7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25"/>
            <p:cNvSpPr>
              <a:spLocks noChangeAspect="1"/>
            </p:cNvSpPr>
            <p:nvPr userDrawn="1"/>
          </p:nvSpPr>
          <p:spPr bwMode="auto">
            <a:xfrm>
              <a:off x="7242" y="2817"/>
              <a:ext cx="99" cy="97"/>
            </a:xfrm>
            <a:custGeom>
              <a:avLst/>
              <a:gdLst>
                <a:gd name="T0" fmla="*/ 61 w 99"/>
                <a:gd name="T1" fmla="*/ 35 h 97"/>
                <a:gd name="T2" fmla="*/ 99 w 99"/>
                <a:gd name="T3" fmla="*/ 35 h 97"/>
                <a:gd name="T4" fmla="*/ 68 w 99"/>
                <a:gd name="T5" fmla="*/ 59 h 97"/>
                <a:gd name="T6" fmla="*/ 80 w 99"/>
                <a:gd name="T7" fmla="*/ 97 h 97"/>
                <a:gd name="T8" fmla="*/ 49 w 99"/>
                <a:gd name="T9" fmla="*/ 73 h 97"/>
                <a:gd name="T10" fmla="*/ 19 w 99"/>
                <a:gd name="T11" fmla="*/ 97 h 97"/>
                <a:gd name="T12" fmla="*/ 30 w 99"/>
                <a:gd name="T13" fmla="*/ 59 h 97"/>
                <a:gd name="T14" fmla="*/ 0 w 99"/>
                <a:gd name="T15" fmla="*/ 35 h 97"/>
                <a:gd name="T16" fmla="*/ 37 w 99"/>
                <a:gd name="T17" fmla="*/ 35 h 97"/>
                <a:gd name="T18" fmla="*/ 49 w 99"/>
                <a:gd name="T19" fmla="*/ 0 h 97"/>
                <a:gd name="T20" fmla="*/ 61 w 99"/>
                <a:gd name="T21" fmla="*/ 35 h 97"/>
                <a:gd name="T22" fmla="*/ 61 w 99"/>
                <a:gd name="T23" fmla="*/ 35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7">
                  <a:moveTo>
                    <a:pt x="61" y="35"/>
                  </a:moveTo>
                  <a:lnTo>
                    <a:pt x="99" y="35"/>
                  </a:lnTo>
                  <a:lnTo>
                    <a:pt x="68" y="59"/>
                  </a:lnTo>
                  <a:lnTo>
                    <a:pt x="80" y="97"/>
                  </a:lnTo>
                  <a:lnTo>
                    <a:pt x="49" y="73"/>
                  </a:lnTo>
                  <a:lnTo>
                    <a:pt x="19" y="97"/>
                  </a:lnTo>
                  <a:lnTo>
                    <a:pt x="30" y="59"/>
                  </a:lnTo>
                  <a:lnTo>
                    <a:pt x="0" y="35"/>
                  </a:lnTo>
                  <a:lnTo>
                    <a:pt x="37" y="35"/>
                  </a:lnTo>
                  <a:lnTo>
                    <a:pt x="49" y="0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26"/>
            <p:cNvSpPr>
              <a:spLocks noChangeAspect="1"/>
            </p:cNvSpPr>
            <p:nvPr userDrawn="1"/>
          </p:nvSpPr>
          <p:spPr bwMode="auto">
            <a:xfrm>
              <a:off x="7244" y="3299"/>
              <a:ext cx="97" cy="95"/>
            </a:xfrm>
            <a:custGeom>
              <a:avLst/>
              <a:gdLst>
                <a:gd name="T0" fmla="*/ 59 w 97"/>
                <a:gd name="T1" fmla="*/ 35 h 94"/>
                <a:gd name="T2" fmla="*/ 97 w 97"/>
                <a:gd name="T3" fmla="*/ 35 h 94"/>
                <a:gd name="T4" fmla="*/ 66 w 97"/>
                <a:gd name="T5" fmla="*/ 62 h 94"/>
                <a:gd name="T6" fmla="*/ 78 w 97"/>
                <a:gd name="T7" fmla="*/ 99 h 94"/>
                <a:gd name="T8" fmla="*/ 50 w 97"/>
                <a:gd name="T9" fmla="*/ 76 h 94"/>
                <a:gd name="T10" fmla="*/ 19 w 97"/>
                <a:gd name="T11" fmla="*/ 99 h 94"/>
                <a:gd name="T12" fmla="*/ 31 w 97"/>
                <a:gd name="T13" fmla="*/ 62 h 94"/>
                <a:gd name="T14" fmla="*/ 0 w 97"/>
                <a:gd name="T15" fmla="*/ 35 h 94"/>
                <a:gd name="T16" fmla="*/ 38 w 97"/>
                <a:gd name="T17" fmla="*/ 35 h 94"/>
                <a:gd name="T18" fmla="*/ 50 w 97"/>
                <a:gd name="T19" fmla="*/ 0 h 94"/>
                <a:gd name="T20" fmla="*/ 59 w 97"/>
                <a:gd name="T21" fmla="*/ 35 h 94"/>
                <a:gd name="T22" fmla="*/ 59 w 97"/>
                <a:gd name="T23" fmla="*/ 35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4">
                  <a:moveTo>
                    <a:pt x="59" y="35"/>
                  </a:moveTo>
                  <a:lnTo>
                    <a:pt x="97" y="35"/>
                  </a:lnTo>
                  <a:lnTo>
                    <a:pt x="66" y="57"/>
                  </a:lnTo>
                  <a:lnTo>
                    <a:pt x="78" y="94"/>
                  </a:lnTo>
                  <a:lnTo>
                    <a:pt x="50" y="71"/>
                  </a:lnTo>
                  <a:lnTo>
                    <a:pt x="19" y="94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27"/>
            <p:cNvSpPr>
              <a:spLocks noChangeAspect="1"/>
            </p:cNvSpPr>
            <p:nvPr userDrawn="1"/>
          </p:nvSpPr>
          <p:spPr bwMode="auto">
            <a:xfrm>
              <a:off x="7362" y="3267"/>
              <a:ext cx="99" cy="93"/>
            </a:xfrm>
            <a:custGeom>
              <a:avLst/>
              <a:gdLst>
                <a:gd name="T0" fmla="*/ 62 w 99"/>
                <a:gd name="T1" fmla="*/ 35 h 94"/>
                <a:gd name="T2" fmla="*/ 99 w 99"/>
                <a:gd name="T3" fmla="*/ 35 h 94"/>
                <a:gd name="T4" fmla="*/ 69 w 99"/>
                <a:gd name="T5" fmla="*/ 54 h 94"/>
                <a:gd name="T6" fmla="*/ 80 w 99"/>
                <a:gd name="T7" fmla="*/ 89 h 94"/>
                <a:gd name="T8" fmla="*/ 50 w 99"/>
                <a:gd name="T9" fmla="*/ 68 h 94"/>
                <a:gd name="T10" fmla="*/ 19 w 99"/>
                <a:gd name="T11" fmla="*/ 89 h 94"/>
                <a:gd name="T12" fmla="*/ 31 w 99"/>
                <a:gd name="T13" fmla="*/ 54 h 94"/>
                <a:gd name="T14" fmla="*/ 0 w 99"/>
                <a:gd name="T15" fmla="*/ 35 h 94"/>
                <a:gd name="T16" fmla="*/ 38 w 99"/>
                <a:gd name="T17" fmla="*/ 35 h 94"/>
                <a:gd name="T18" fmla="*/ 50 w 99"/>
                <a:gd name="T19" fmla="*/ 0 h 94"/>
                <a:gd name="T20" fmla="*/ 62 w 99"/>
                <a:gd name="T21" fmla="*/ 35 h 94"/>
                <a:gd name="T22" fmla="*/ 62 w 99"/>
                <a:gd name="T23" fmla="*/ 35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4">
                  <a:moveTo>
                    <a:pt x="62" y="35"/>
                  </a:moveTo>
                  <a:lnTo>
                    <a:pt x="99" y="35"/>
                  </a:lnTo>
                  <a:lnTo>
                    <a:pt x="69" y="59"/>
                  </a:lnTo>
                  <a:lnTo>
                    <a:pt x="80" y="94"/>
                  </a:lnTo>
                  <a:lnTo>
                    <a:pt x="50" y="73"/>
                  </a:lnTo>
                  <a:lnTo>
                    <a:pt x="19" y="94"/>
                  </a:lnTo>
                  <a:lnTo>
                    <a:pt x="31" y="59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28"/>
            <p:cNvSpPr>
              <a:spLocks noChangeAspect="1"/>
            </p:cNvSpPr>
            <p:nvPr userDrawn="1"/>
          </p:nvSpPr>
          <p:spPr bwMode="auto">
            <a:xfrm>
              <a:off x="7362" y="2849"/>
              <a:ext cx="99" cy="95"/>
            </a:xfrm>
            <a:custGeom>
              <a:avLst/>
              <a:gdLst>
                <a:gd name="T0" fmla="*/ 62 w 99"/>
                <a:gd name="T1" fmla="*/ 36 h 95"/>
                <a:gd name="T2" fmla="*/ 99 w 99"/>
                <a:gd name="T3" fmla="*/ 36 h 95"/>
                <a:gd name="T4" fmla="*/ 69 w 99"/>
                <a:gd name="T5" fmla="*/ 57 h 95"/>
                <a:gd name="T6" fmla="*/ 80 w 99"/>
                <a:gd name="T7" fmla="*/ 95 h 95"/>
                <a:gd name="T8" fmla="*/ 50 w 99"/>
                <a:gd name="T9" fmla="*/ 71 h 95"/>
                <a:gd name="T10" fmla="*/ 19 w 99"/>
                <a:gd name="T11" fmla="*/ 95 h 95"/>
                <a:gd name="T12" fmla="*/ 31 w 99"/>
                <a:gd name="T13" fmla="*/ 57 h 95"/>
                <a:gd name="T14" fmla="*/ 0 w 99"/>
                <a:gd name="T15" fmla="*/ 36 h 95"/>
                <a:gd name="T16" fmla="*/ 38 w 99"/>
                <a:gd name="T17" fmla="*/ 36 h 95"/>
                <a:gd name="T18" fmla="*/ 50 w 99"/>
                <a:gd name="T19" fmla="*/ 0 h 95"/>
                <a:gd name="T20" fmla="*/ 62 w 99"/>
                <a:gd name="T21" fmla="*/ 36 h 95"/>
                <a:gd name="T22" fmla="*/ 62 w 99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95">
                  <a:moveTo>
                    <a:pt x="62" y="36"/>
                  </a:moveTo>
                  <a:lnTo>
                    <a:pt x="99" y="36"/>
                  </a:lnTo>
                  <a:lnTo>
                    <a:pt x="69" y="57"/>
                  </a:lnTo>
                  <a:lnTo>
                    <a:pt x="80" y="95"/>
                  </a:lnTo>
                  <a:lnTo>
                    <a:pt x="50" y="71"/>
                  </a:lnTo>
                  <a:lnTo>
                    <a:pt x="19" y="95"/>
                  </a:lnTo>
                  <a:lnTo>
                    <a:pt x="31" y="57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5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29"/>
            <p:cNvSpPr>
              <a:spLocks noChangeAspect="1"/>
            </p:cNvSpPr>
            <p:nvPr userDrawn="1"/>
          </p:nvSpPr>
          <p:spPr bwMode="auto">
            <a:xfrm>
              <a:off x="7450" y="2938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60 h 95"/>
                <a:gd name="T6" fmla="*/ 78 w 97"/>
                <a:gd name="T7" fmla="*/ 95 h 95"/>
                <a:gd name="T8" fmla="*/ 47 w 97"/>
                <a:gd name="T9" fmla="*/ 74 h 95"/>
                <a:gd name="T10" fmla="*/ 19 w 97"/>
                <a:gd name="T11" fmla="*/ 95 h 95"/>
                <a:gd name="T12" fmla="*/ 31 w 97"/>
                <a:gd name="T13" fmla="*/ 60 h 95"/>
                <a:gd name="T14" fmla="*/ 0 w 97"/>
                <a:gd name="T15" fmla="*/ 36 h 95"/>
                <a:gd name="T16" fmla="*/ 38 w 97"/>
                <a:gd name="T17" fmla="*/ 36 h 95"/>
                <a:gd name="T18" fmla="*/ 47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60"/>
                  </a:lnTo>
                  <a:lnTo>
                    <a:pt x="78" y="95"/>
                  </a:lnTo>
                  <a:lnTo>
                    <a:pt x="47" y="74"/>
                  </a:lnTo>
                  <a:lnTo>
                    <a:pt x="19" y="95"/>
                  </a:lnTo>
                  <a:lnTo>
                    <a:pt x="31" y="60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47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30"/>
            <p:cNvSpPr>
              <a:spLocks noChangeAspect="1"/>
            </p:cNvSpPr>
            <p:nvPr userDrawn="1"/>
          </p:nvSpPr>
          <p:spPr bwMode="auto">
            <a:xfrm>
              <a:off x="7450" y="3181"/>
              <a:ext cx="97" cy="93"/>
            </a:xfrm>
            <a:custGeom>
              <a:avLst/>
              <a:gdLst>
                <a:gd name="T0" fmla="*/ 59 w 97"/>
                <a:gd name="T1" fmla="*/ 33 h 92"/>
                <a:gd name="T2" fmla="*/ 97 w 97"/>
                <a:gd name="T3" fmla="*/ 33 h 92"/>
                <a:gd name="T4" fmla="*/ 66 w 97"/>
                <a:gd name="T5" fmla="*/ 61 h 92"/>
                <a:gd name="T6" fmla="*/ 78 w 97"/>
                <a:gd name="T7" fmla="*/ 97 h 92"/>
                <a:gd name="T8" fmla="*/ 47 w 97"/>
                <a:gd name="T9" fmla="*/ 76 h 92"/>
                <a:gd name="T10" fmla="*/ 19 w 97"/>
                <a:gd name="T11" fmla="*/ 97 h 92"/>
                <a:gd name="T12" fmla="*/ 31 w 97"/>
                <a:gd name="T13" fmla="*/ 61 h 92"/>
                <a:gd name="T14" fmla="*/ 0 w 97"/>
                <a:gd name="T15" fmla="*/ 33 h 92"/>
                <a:gd name="T16" fmla="*/ 38 w 97"/>
                <a:gd name="T17" fmla="*/ 33 h 92"/>
                <a:gd name="T18" fmla="*/ 47 w 97"/>
                <a:gd name="T19" fmla="*/ 0 h 92"/>
                <a:gd name="T20" fmla="*/ 59 w 97"/>
                <a:gd name="T21" fmla="*/ 33 h 92"/>
                <a:gd name="T22" fmla="*/ 59 w 97"/>
                <a:gd name="T23" fmla="*/ 3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3"/>
                  </a:moveTo>
                  <a:lnTo>
                    <a:pt x="97" y="33"/>
                  </a:lnTo>
                  <a:lnTo>
                    <a:pt x="66" y="56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6"/>
                  </a:lnTo>
                  <a:lnTo>
                    <a:pt x="0" y="33"/>
                  </a:lnTo>
                  <a:lnTo>
                    <a:pt x="38" y="33"/>
                  </a:lnTo>
                  <a:lnTo>
                    <a:pt x="47" y="0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31"/>
            <p:cNvSpPr>
              <a:spLocks noChangeAspect="1"/>
            </p:cNvSpPr>
            <p:nvPr userDrawn="1"/>
          </p:nvSpPr>
          <p:spPr bwMode="auto">
            <a:xfrm>
              <a:off x="7485" y="3058"/>
              <a:ext cx="97" cy="93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6 w 97"/>
                <a:gd name="T5" fmla="*/ 62 h 92"/>
                <a:gd name="T6" fmla="*/ 78 w 97"/>
                <a:gd name="T7" fmla="*/ 97 h 92"/>
                <a:gd name="T8" fmla="*/ 47 w 97"/>
                <a:gd name="T9" fmla="*/ 76 h 92"/>
                <a:gd name="T10" fmla="*/ 19 w 97"/>
                <a:gd name="T11" fmla="*/ 97 h 92"/>
                <a:gd name="T12" fmla="*/ 31 w 97"/>
                <a:gd name="T13" fmla="*/ 62 h 92"/>
                <a:gd name="T14" fmla="*/ 0 w 97"/>
                <a:gd name="T15" fmla="*/ 35 h 92"/>
                <a:gd name="T16" fmla="*/ 38 w 97"/>
                <a:gd name="T17" fmla="*/ 35 h 92"/>
                <a:gd name="T18" fmla="*/ 47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6" y="57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47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32"/>
            <p:cNvSpPr>
              <a:spLocks noChangeAspect="1"/>
            </p:cNvSpPr>
            <p:nvPr userDrawn="1"/>
          </p:nvSpPr>
          <p:spPr bwMode="auto">
            <a:xfrm>
              <a:off x="7121" y="2849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57 h 95"/>
                <a:gd name="T6" fmla="*/ 78 w 97"/>
                <a:gd name="T7" fmla="*/ 95 h 95"/>
                <a:gd name="T8" fmla="*/ 50 w 97"/>
                <a:gd name="T9" fmla="*/ 71 h 95"/>
                <a:gd name="T10" fmla="*/ 19 w 97"/>
                <a:gd name="T11" fmla="*/ 95 h 95"/>
                <a:gd name="T12" fmla="*/ 31 w 97"/>
                <a:gd name="T13" fmla="*/ 57 h 95"/>
                <a:gd name="T14" fmla="*/ 0 w 97"/>
                <a:gd name="T15" fmla="*/ 36 h 95"/>
                <a:gd name="T16" fmla="*/ 38 w 97"/>
                <a:gd name="T17" fmla="*/ 36 h 95"/>
                <a:gd name="T18" fmla="*/ 50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57"/>
                  </a:lnTo>
                  <a:lnTo>
                    <a:pt x="78" y="95"/>
                  </a:lnTo>
                  <a:lnTo>
                    <a:pt x="50" y="71"/>
                  </a:lnTo>
                  <a:lnTo>
                    <a:pt x="19" y="95"/>
                  </a:lnTo>
                  <a:lnTo>
                    <a:pt x="31" y="57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50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33"/>
            <p:cNvSpPr>
              <a:spLocks noChangeAspect="1"/>
            </p:cNvSpPr>
            <p:nvPr userDrawn="1"/>
          </p:nvSpPr>
          <p:spPr bwMode="auto">
            <a:xfrm>
              <a:off x="7035" y="2938"/>
              <a:ext cx="97" cy="95"/>
            </a:xfrm>
            <a:custGeom>
              <a:avLst/>
              <a:gdLst>
                <a:gd name="T0" fmla="*/ 59 w 97"/>
                <a:gd name="T1" fmla="*/ 36 h 95"/>
                <a:gd name="T2" fmla="*/ 97 w 97"/>
                <a:gd name="T3" fmla="*/ 36 h 95"/>
                <a:gd name="T4" fmla="*/ 66 w 97"/>
                <a:gd name="T5" fmla="*/ 60 h 95"/>
                <a:gd name="T6" fmla="*/ 78 w 97"/>
                <a:gd name="T7" fmla="*/ 95 h 95"/>
                <a:gd name="T8" fmla="*/ 47 w 97"/>
                <a:gd name="T9" fmla="*/ 74 h 95"/>
                <a:gd name="T10" fmla="*/ 19 w 97"/>
                <a:gd name="T11" fmla="*/ 95 h 95"/>
                <a:gd name="T12" fmla="*/ 31 w 97"/>
                <a:gd name="T13" fmla="*/ 60 h 95"/>
                <a:gd name="T14" fmla="*/ 0 w 97"/>
                <a:gd name="T15" fmla="*/ 36 h 95"/>
                <a:gd name="T16" fmla="*/ 36 w 97"/>
                <a:gd name="T17" fmla="*/ 36 h 95"/>
                <a:gd name="T18" fmla="*/ 47 w 97"/>
                <a:gd name="T19" fmla="*/ 0 h 95"/>
                <a:gd name="T20" fmla="*/ 59 w 97"/>
                <a:gd name="T21" fmla="*/ 36 h 95"/>
                <a:gd name="T22" fmla="*/ 59 w 97"/>
                <a:gd name="T23" fmla="*/ 3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5">
                  <a:moveTo>
                    <a:pt x="59" y="36"/>
                  </a:moveTo>
                  <a:lnTo>
                    <a:pt x="97" y="36"/>
                  </a:lnTo>
                  <a:lnTo>
                    <a:pt x="66" y="60"/>
                  </a:lnTo>
                  <a:lnTo>
                    <a:pt x="78" y="95"/>
                  </a:lnTo>
                  <a:lnTo>
                    <a:pt x="47" y="74"/>
                  </a:lnTo>
                  <a:lnTo>
                    <a:pt x="19" y="95"/>
                  </a:lnTo>
                  <a:lnTo>
                    <a:pt x="31" y="60"/>
                  </a:lnTo>
                  <a:lnTo>
                    <a:pt x="0" y="36"/>
                  </a:lnTo>
                  <a:lnTo>
                    <a:pt x="36" y="36"/>
                  </a:lnTo>
                  <a:lnTo>
                    <a:pt x="47" y="0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34"/>
            <p:cNvSpPr>
              <a:spLocks noChangeAspect="1"/>
            </p:cNvSpPr>
            <p:nvPr userDrawn="1"/>
          </p:nvSpPr>
          <p:spPr bwMode="auto">
            <a:xfrm>
              <a:off x="7003" y="3058"/>
              <a:ext cx="97" cy="93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9 w 97"/>
                <a:gd name="T5" fmla="*/ 62 h 92"/>
                <a:gd name="T6" fmla="*/ 80 w 97"/>
                <a:gd name="T7" fmla="*/ 97 h 92"/>
                <a:gd name="T8" fmla="*/ 50 w 97"/>
                <a:gd name="T9" fmla="*/ 76 h 92"/>
                <a:gd name="T10" fmla="*/ 19 w 97"/>
                <a:gd name="T11" fmla="*/ 97 h 92"/>
                <a:gd name="T12" fmla="*/ 31 w 97"/>
                <a:gd name="T13" fmla="*/ 62 h 92"/>
                <a:gd name="T14" fmla="*/ 0 w 97"/>
                <a:gd name="T15" fmla="*/ 35 h 92"/>
                <a:gd name="T16" fmla="*/ 38 w 97"/>
                <a:gd name="T17" fmla="*/ 35 h 92"/>
                <a:gd name="T18" fmla="*/ 50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9" y="57"/>
                  </a:lnTo>
                  <a:lnTo>
                    <a:pt x="80" y="92"/>
                  </a:lnTo>
                  <a:lnTo>
                    <a:pt x="50" y="71"/>
                  </a:lnTo>
                  <a:lnTo>
                    <a:pt x="19" y="92"/>
                  </a:lnTo>
                  <a:lnTo>
                    <a:pt x="31" y="57"/>
                  </a:lnTo>
                  <a:lnTo>
                    <a:pt x="0" y="35"/>
                  </a:lnTo>
                  <a:lnTo>
                    <a:pt x="38" y="35"/>
                  </a:lnTo>
                  <a:lnTo>
                    <a:pt x="50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35"/>
            <p:cNvSpPr>
              <a:spLocks noChangeAspect="1"/>
            </p:cNvSpPr>
            <p:nvPr userDrawn="1"/>
          </p:nvSpPr>
          <p:spPr bwMode="auto">
            <a:xfrm>
              <a:off x="7035" y="3181"/>
              <a:ext cx="97" cy="93"/>
            </a:xfrm>
            <a:custGeom>
              <a:avLst/>
              <a:gdLst>
                <a:gd name="T0" fmla="*/ 59 w 97"/>
                <a:gd name="T1" fmla="*/ 35 h 92"/>
                <a:gd name="T2" fmla="*/ 97 w 97"/>
                <a:gd name="T3" fmla="*/ 35 h 92"/>
                <a:gd name="T4" fmla="*/ 66 w 97"/>
                <a:gd name="T5" fmla="*/ 61 h 92"/>
                <a:gd name="T6" fmla="*/ 78 w 97"/>
                <a:gd name="T7" fmla="*/ 97 h 92"/>
                <a:gd name="T8" fmla="*/ 47 w 97"/>
                <a:gd name="T9" fmla="*/ 76 h 92"/>
                <a:gd name="T10" fmla="*/ 19 w 97"/>
                <a:gd name="T11" fmla="*/ 97 h 92"/>
                <a:gd name="T12" fmla="*/ 31 w 97"/>
                <a:gd name="T13" fmla="*/ 61 h 92"/>
                <a:gd name="T14" fmla="*/ 0 w 97"/>
                <a:gd name="T15" fmla="*/ 35 h 92"/>
                <a:gd name="T16" fmla="*/ 36 w 97"/>
                <a:gd name="T17" fmla="*/ 35 h 92"/>
                <a:gd name="T18" fmla="*/ 47 w 97"/>
                <a:gd name="T19" fmla="*/ 0 h 92"/>
                <a:gd name="T20" fmla="*/ 59 w 97"/>
                <a:gd name="T21" fmla="*/ 35 h 92"/>
                <a:gd name="T22" fmla="*/ 59 w 97"/>
                <a:gd name="T23" fmla="*/ 3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59" y="35"/>
                  </a:moveTo>
                  <a:lnTo>
                    <a:pt x="97" y="35"/>
                  </a:lnTo>
                  <a:lnTo>
                    <a:pt x="66" y="56"/>
                  </a:lnTo>
                  <a:lnTo>
                    <a:pt x="78" y="92"/>
                  </a:lnTo>
                  <a:lnTo>
                    <a:pt x="47" y="71"/>
                  </a:lnTo>
                  <a:lnTo>
                    <a:pt x="19" y="92"/>
                  </a:lnTo>
                  <a:lnTo>
                    <a:pt x="31" y="56"/>
                  </a:lnTo>
                  <a:lnTo>
                    <a:pt x="0" y="35"/>
                  </a:lnTo>
                  <a:lnTo>
                    <a:pt x="36" y="35"/>
                  </a:lnTo>
                  <a:lnTo>
                    <a:pt x="47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36"/>
            <p:cNvSpPr>
              <a:spLocks noChangeAspect="1"/>
            </p:cNvSpPr>
            <p:nvPr userDrawn="1"/>
          </p:nvSpPr>
          <p:spPr bwMode="auto">
            <a:xfrm>
              <a:off x="7121" y="3269"/>
              <a:ext cx="99" cy="90"/>
            </a:xfrm>
            <a:custGeom>
              <a:avLst/>
              <a:gdLst>
                <a:gd name="T0" fmla="*/ 65 w 97"/>
                <a:gd name="T1" fmla="*/ 28 h 92"/>
                <a:gd name="T2" fmla="*/ 107 w 97"/>
                <a:gd name="T3" fmla="*/ 28 h 92"/>
                <a:gd name="T4" fmla="*/ 72 w 97"/>
                <a:gd name="T5" fmla="*/ 52 h 92"/>
                <a:gd name="T6" fmla="*/ 88 w 97"/>
                <a:gd name="T7" fmla="*/ 82 h 92"/>
                <a:gd name="T8" fmla="*/ 53 w 97"/>
                <a:gd name="T9" fmla="*/ 65 h 92"/>
                <a:gd name="T10" fmla="*/ 17 w 97"/>
                <a:gd name="T11" fmla="*/ 82 h 92"/>
                <a:gd name="T12" fmla="*/ 34 w 97"/>
                <a:gd name="T13" fmla="*/ 52 h 92"/>
                <a:gd name="T14" fmla="*/ 0 w 97"/>
                <a:gd name="T15" fmla="*/ 28 h 92"/>
                <a:gd name="T16" fmla="*/ 41 w 97"/>
                <a:gd name="T17" fmla="*/ 28 h 92"/>
                <a:gd name="T18" fmla="*/ 53 w 97"/>
                <a:gd name="T19" fmla="*/ 0 h 92"/>
                <a:gd name="T20" fmla="*/ 65 w 97"/>
                <a:gd name="T21" fmla="*/ 28 h 92"/>
                <a:gd name="T22" fmla="*/ 65 w 97"/>
                <a:gd name="T23" fmla="*/ 28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92">
                  <a:moveTo>
                    <a:pt x="60" y="33"/>
                  </a:moveTo>
                  <a:lnTo>
                    <a:pt x="97" y="33"/>
                  </a:lnTo>
                  <a:lnTo>
                    <a:pt x="67" y="57"/>
                  </a:lnTo>
                  <a:lnTo>
                    <a:pt x="78" y="92"/>
                  </a:lnTo>
                  <a:lnTo>
                    <a:pt x="48" y="71"/>
                  </a:lnTo>
                  <a:lnTo>
                    <a:pt x="17" y="92"/>
                  </a:lnTo>
                  <a:lnTo>
                    <a:pt x="29" y="57"/>
                  </a:lnTo>
                  <a:lnTo>
                    <a:pt x="0" y="33"/>
                  </a:lnTo>
                  <a:lnTo>
                    <a:pt x="36" y="33"/>
                  </a:lnTo>
                  <a:lnTo>
                    <a:pt x="48" y="0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GB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15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815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555" grpId="0" autoUpdateAnimBg="0"/>
      <p:bldP spid="1815556" grpId="0" build="p" autoUpdateAnimBg="0" advAuto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27B8867F-6B1F-4919-B830-7DEEFED5535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BBB23E5-0234-4B92-8FD1-6EDA8118CFA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7DAB6AE-D2BA-406C-9232-D0BF7D5591C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autoUpdateAnimBg="0" advAuto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17180D96-913E-466D-98F8-62B716DE2BA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autoUpdateAnimBg="0" advAuto="0"/>
      <p:bldP spid="5" grpId="0" build="p" autoUpdateAnimBg="0" advAuto="0"/>
      <p:bldP spid="6" grpId="0" build="p" autoUpdateAnimBg="0" advAuto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F750639F-3197-40D1-BB20-9E747C29980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2F07B45C-7886-42FB-A0F6-7270700A07D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75195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" descr="C:\DOCUME~1\lenain\LOCALS~1\Temp\7zEAF.tmp\Footer Box Social Europ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~1\lenain\LOCALS~1\Temp\7zEB0.tmp\LOGO-CE for Social Europe EN Negativ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06388"/>
            <a:ext cx="162083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9A851E-1402-4D72-A7BC-EABDC83BB2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2C48F6EE-41E5-4B47-8B4F-9D09DC3721E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autoUpdateAnimBg="0" advAuto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6674242-4B8D-4F1A-BD4D-E23F5152B5B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4" grpId="0" build="p" autoUpdateAnimBg="0" advAuto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E139401-FC0D-4003-97B2-B14D3E33FE9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/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48FFAA76-0260-42A8-957E-D970AC984A8D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75195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3" descr="C:\DOCUME~1\lenain\LOCALS~1\Temp\7zEAF.tmp\Footer Box Social Europ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~1\lenain\LOCALS~1\Temp\7zEB0.tmp\LOGO-CE for Social Europe EN Negativ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54438" y="306388"/>
            <a:ext cx="162083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buFontTx/>
              <a:buChar char="•"/>
              <a:defRPr sz="18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382D60-AFC9-471A-B63C-BE5169609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1" grpId="0" build="p" autoUpdateAnimBg="0" advAuto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7D4C7C-5096-4DEF-8DD5-AC88F1C93A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0413-3C6D-4DBD-8FBE-6791070E04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3F7D-0227-42E3-9A33-03EB45C297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6DB7-E2C0-40EA-83C8-B0B7DB787D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BE32-4634-4293-8E50-4DB64C9A4E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D4B5-9F22-4E4A-9475-B418B9A56D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A802-D6DC-49ED-B924-1B3EE74614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0CE2-1432-4711-B69A-A9CBE1F39D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167F-2F6C-4565-89AD-356DC58CD8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B50E-22B0-4C94-9EC9-49B29A1125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E3F-F347-4CAB-8A51-41020C0027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F47F-D517-4351-94FD-99BB25EE6D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5943600"/>
            <a:ext cx="22431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4494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16FC11-719A-4550-A0F6-ECE804D6C2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77875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77875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8B0D-3DC4-4EF7-B981-085BFA878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1E5B-1A31-41A5-A9A1-63D939D66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F2A5-B4C9-4156-AACD-CF1714D24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5014-B700-4D8D-A83E-EE852B5EC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6889-D67D-4269-B369-D75EC6FD7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C651-8C4B-4AE9-BB77-30B7607AE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A2F610-C620-4080-A02B-CB171FEB0B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814531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b="0">
                <a:solidFill>
                  <a:srgbClr val="1340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│ </a:t>
            </a:r>
            <a:fld id="{9E8554D9-E14D-4FD1-B2C0-8EF72342446F}" type="slidenum">
              <a:rPr lang="fr-FR" sz="1200" baseline="30000"/>
              <a:pPr>
                <a:defRPr/>
              </a:pPr>
              <a:t>‹#›</a:t>
            </a:fld>
            <a:endParaRPr lang="fr-FR" sz="1200" baseline="30000"/>
          </a:p>
        </p:txBody>
      </p:sp>
      <p:sp>
        <p:nvSpPr>
          <p:cNvPr id="181453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pic>
        <p:nvPicPr>
          <p:cNvPr id="14341" name="Picture 64" descr="LOGO CE_horizontal_ES_quadri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724650" y="6145213"/>
            <a:ext cx="1951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1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45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4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145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4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145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4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145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4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145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45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145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14532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ea typeface="Arial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ea typeface="Arial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ea typeface="Arial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7622E83-3779-4574-AFDB-5B815AB639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catId=1044&amp;langId=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ec.europa.eu/social/main.jsp?catId=738&amp;langId=es&amp;pubId=7684" TargetMode="External"/><Relationship Id="rId5" Type="http://schemas.openxmlformats.org/officeDocument/2006/relationships/hyperlink" Target="http://ec.europa.eu/bepa/pdf/publications_pdf/social_innovation.pdf" TargetMode="External"/><Relationship Id="rId4" Type="http://schemas.openxmlformats.org/officeDocument/2006/relationships/hyperlink" Target="http://ec.europa.eu/regional_policy/what/future/pdf/preparation/da_code%20of%20conduct_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es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00563" y="2266950"/>
            <a:ext cx="4535487" cy="2089150"/>
          </a:xfrm>
        </p:spPr>
        <p:txBody>
          <a:bodyPr/>
          <a:lstStyle/>
          <a:p>
            <a:r>
              <a:rPr lang="fr-BE" sz="2800" dirty="0" smtClean="0"/>
              <a:t>	</a:t>
            </a:r>
            <a:r>
              <a:rPr lang="es-ES" sz="2800" dirty="0">
                <a:solidFill>
                  <a:schemeClr val="accent3"/>
                </a:solidFill>
              </a:rPr>
              <a:t>Invertir en la infancia en España: </a:t>
            </a:r>
            <a:r>
              <a:rPr lang="es-ES" sz="2800" dirty="0" smtClean="0">
                <a:solidFill>
                  <a:schemeClr val="accent3"/>
                </a:solidFill>
              </a:rPr>
              <a:t>instrumentos </a:t>
            </a:r>
            <a:r>
              <a:rPr lang="es-ES" sz="2800" dirty="0">
                <a:solidFill>
                  <a:schemeClr val="accent3"/>
                </a:solidFill>
              </a:rPr>
              <a:t>europeos y oportunidades de financiación</a:t>
            </a:r>
            <a:endParaRPr lang="en-GB" sz="2800" dirty="0" smtClean="0">
              <a:solidFill>
                <a:schemeClr val="accent3"/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1750" y="5589588"/>
            <a:ext cx="6843713" cy="1871662"/>
          </a:xfrm>
        </p:spPr>
        <p:txBody>
          <a:bodyPr/>
          <a:lstStyle/>
          <a:p>
            <a:pPr marL="0" lvl="0" indent="0">
              <a:buClr>
                <a:srgbClr val="FFFFFF"/>
              </a:buClr>
              <a:defRPr/>
            </a:pPr>
            <a:r>
              <a:rPr lang="fr-BE" sz="1800" dirty="0" smtClean="0">
                <a:solidFill>
                  <a:srgbClr val="FFFFFF"/>
                </a:solidFill>
                <a:ea typeface="ＭＳ Ｐゴシック" pitchFamily="34" charset="-128"/>
              </a:rPr>
              <a:t>Andriana </a:t>
            </a:r>
            <a:r>
              <a:rPr lang="fr-BE" sz="1800" dirty="0" err="1">
                <a:solidFill>
                  <a:srgbClr val="FFFFFF"/>
                </a:solidFill>
                <a:ea typeface="ＭＳ Ｐゴシック" pitchFamily="34" charset="-128"/>
              </a:rPr>
              <a:t>Sukova-Tosheva</a:t>
            </a:r>
            <a:endParaRPr lang="en-GB" sz="1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lvl="0" indent="0">
              <a:buClr>
                <a:srgbClr val="FFFFFF"/>
              </a:buClr>
              <a:defRPr/>
            </a:pPr>
            <a:r>
              <a:rPr lang="en-GB" sz="1200" dirty="0" err="1" smtClean="0">
                <a:solidFill>
                  <a:srgbClr val="FFFFFF"/>
                </a:solidFill>
                <a:ea typeface="ＭＳ Ｐゴシック" pitchFamily="34" charset="-128"/>
              </a:rPr>
              <a:t>Directora</a:t>
            </a:r>
            <a:r>
              <a:rPr lang="en-GB" sz="1200" dirty="0" smtClean="0">
                <a:solidFill>
                  <a:srgbClr val="FFFFFF"/>
                </a:solidFill>
                <a:ea typeface="ＭＳ Ｐゴシック" pitchFamily="34" charset="-128"/>
              </a:rPr>
              <a:t> FSE I</a:t>
            </a:r>
          </a:p>
          <a:p>
            <a:pPr marL="0" lvl="0" indent="0">
              <a:buClr>
                <a:srgbClr val="FFFFFF"/>
              </a:buClr>
              <a:defRPr/>
            </a:pPr>
            <a:r>
              <a:rPr lang="en-GB" sz="1200" dirty="0" err="1" smtClean="0">
                <a:solidFill>
                  <a:srgbClr val="FFFFFF"/>
                </a:solidFill>
                <a:ea typeface="ＭＳ Ｐゴシック" pitchFamily="34" charset="-128"/>
              </a:rPr>
              <a:t>Dirección</a:t>
            </a:r>
            <a:r>
              <a:rPr lang="en-GB" sz="12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200" dirty="0">
                <a:solidFill>
                  <a:srgbClr val="FFFFFF"/>
                </a:solidFill>
                <a:ea typeface="ＭＳ Ｐゴシック" pitchFamily="34" charset="-128"/>
              </a:rPr>
              <a:t>General de Empleo, </a:t>
            </a:r>
            <a:r>
              <a:rPr lang="en-GB" sz="1200" dirty="0" err="1">
                <a:solidFill>
                  <a:srgbClr val="FFFFFF"/>
                </a:solidFill>
                <a:ea typeface="ＭＳ Ｐゴシック" pitchFamily="34" charset="-128"/>
              </a:rPr>
              <a:t>A</a:t>
            </a:r>
            <a:r>
              <a:rPr lang="en-GB" sz="1200" dirty="0" err="1" smtClean="0">
                <a:solidFill>
                  <a:srgbClr val="FFFFFF"/>
                </a:solidFill>
                <a:ea typeface="ＭＳ Ｐゴシック" pitchFamily="34" charset="-128"/>
              </a:rPr>
              <a:t>suntos</a:t>
            </a:r>
            <a:r>
              <a:rPr lang="en-GB" sz="12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200" dirty="0" err="1">
                <a:solidFill>
                  <a:srgbClr val="FFFFFF"/>
                </a:solidFill>
                <a:ea typeface="ＭＳ Ｐゴシック" pitchFamily="34" charset="-128"/>
              </a:rPr>
              <a:t>Sociales</a:t>
            </a:r>
            <a:r>
              <a:rPr lang="en-GB" sz="1200" dirty="0">
                <a:solidFill>
                  <a:srgbClr val="FFFFFF"/>
                </a:solidFill>
                <a:ea typeface="ＭＳ Ｐゴシック" pitchFamily="34" charset="-128"/>
              </a:rPr>
              <a:t> e </a:t>
            </a:r>
            <a:r>
              <a:rPr lang="en-GB" sz="1200" dirty="0" err="1">
                <a:solidFill>
                  <a:srgbClr val="FFFFFF"/>
                </a:solidFill>
                <a:ea typeface="ＭＳ Ｐゴシック" pitchFamily="34" charset="-128"/>
              </a:rPr>
              <a:t>Inclusión</a:t>
            </a:r>
            <a:endParaRPr lang="en-GB" sz="12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lvl="0" indent="0">
              <a:buClr>
                <a:srgbClr val="FFFFFF"/>
              </a:buClr>
              <a:defRPr/>
            </a:pPr>
            <a:endParaRPr lang="en-GB" sz="12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Children looking into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936625"/>
          </a:xfrm>
        </p:spPr>
        <p:txBody>
          <a:bodyPr/>
          <a:lstStyle/>
          <a:p>
            <a:r>
              <a:rPr lang="es-ES_tradnl" dirty="0" smtClean="0"/>
              <a:t>5. ¿Y a través de qué tipo de medidas?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pc="-150" dirty="0" err="1" smtClean="0"/>
              <a:t>Apoyo</a:t>
            </a:r>
            <a:r>
              <a:rPr lang="fr-FR" spc="-150" dirty="0" smtClean="0"/>
              <a:t> a la </a:t>
            </a:r>
            <a:r>
              <a:rPr lang="fr-FR" spc="-150" dirty="0" err="1" smtClean="0"/>
              <a:t>accesibilidad</a:t>
            </a:r>
            <a:r>
              <a:rPr lang="fr-FR" spc="-150" dirty="0" smtClean="0"/>
              <a:t> de los </a:t>
            </a:r>
            <a:r>
              <a:rPr lang="fr-FR" spc="-150" dirty="0" err="1" smtClean="0"/>
              <a:t>padres</a:t>
            </a:r>
            <a:r>
              <a:rPr lang="fr-FR" spc="-150" dirty="0" smtClean="0"/>
              <a:t> al </a:t>
            </a:r>
            <a:r>
              <a:rPr lang="fr-FR" spc="-150" dirty="0" err="1" smtClean="0"/>
              <a:t>mercado</a:t>
            </a:r>
            <a:r>
              <a:rPr lang="fr-FR" spc="-150" dirty="0" smtClean="0"/>
              <a:t> </a:t>
            </a:r>
            <a:r>
              <a:rPr lang="fr-FR" spc="-150" dirty="0" err="1" smtClean="0"/>
              <a:t>laboral</a:t>
            </a:r>
            <a:endParaRPr lang="fr-FR" spc="-150" dirty="0" smtClean="0"/>
          </a:p>
          <a:p>
            <a:pPr lvl="2"/>
            <a:r>
              <a:rPr lang="fr-FR" spc="-150" dirty="0" err="1" smtClean="0"/>
              <a:t>Orientando</a:t>
            </a:r>
            <a:r>
              <a:rPr lang="fr-FR" spc="-150" dirty="0" smtClean="0"/>
              <a:t> los programas a familias monoparentales con </a:t>
            </a:r>
            <a:r>
              <a:rPr lang="fr-FR" spc="-150" dirty="0" err="1" smtClean="0"/>
              <a:t>cargas</a:t>
            </a:r>
            <a:r>
              <a:rPr lang="fr-FR" spc="-150" dirty="0" smtClean="0"/>
              <a:t> </a:t>
            </a:r>
            <a:r>
              <a:rPr lang="fr-FR" spc="-150" dirty="0" err="1" smtClean="0"/>
              <a:t>familiares</a:t>
            </a:r>
            <a:r>
              <a:rPr lang="fr-FR" spc="-150" dirty="0" smtClean="0"/>
              <a:t>, la </a:t>
            </a:r>
            <a:r>
              <a:rPr lang="es-ES" spc="-150" dirty="0" smtClean="0"/>
              <a:t>segunda </a:t>
            </a:r>
            <a:r>
              <a:rPr lang="es-ES" spc="-150" dirty="0"/>
              <a:t>persona que contribuye a los </a:t>
            </a:r>
            <a:r>
              <a:rPr lang="es-ES" spc="-150" dirty="0" smtClean="0"/>
              <a:t>ingresos familiares, </a:t>
            </a:r>
            <a:r>
              <a:rPr lang="es-ES" spc="-150" dirty="0" err="1" smtClean="0"/>
              <a:t>etc</a:t>
            </a:r>
            <a:endParaRPr lang="es-ES" spc="-150" dirty="0" smtClean="0"/>
          </a:p>
          <a:p>
            <a:pPr lvl="2"/>
            <a:r>
              <a:rPr lang="es-ES" spc="-150" dirty="0" smtClean="0"/>
              <a:t>Adaptando las políticas activas de empleo a estos colectivos a través de itinerarios personalizados </a:t>
            </a:r>
            <a:r>
              <a:rPr lang="fr-FR" spc="-150" dirty="0" smtClean="0"/>
              <a:t> </a:t>
            </a:r>
          </a:p>
          <a:p>
            <a:pPr lvl="2"/>
            <a:endParaRPr lang="es-ES_tradnl" dirty="0"/>
          </a:p>
          <a:p>
            <a:pPr marL="342900" lvl="2" indent="-342900">
              <a:buClr>
                <a:srgbClr val="0F5494"/>
              </a:buClr>
              <a:buFont typeface="Arial" pitchFamily="34" charset="0"/>
              <a:buChar char="•"/>
            </a:pPr>
            <a:r>
              <a:rPr lang="es-ES_tradnl" sz="2400" dirty="0" smtClean="0"/>
              <a:t>Educación </a:t>
            </a:r>
            <a:r>
              <a:rPr lang="es-ES_tradnl" sz="2400" dirty="0"/>
              <a:t>y cuidados durante la primera infancia</a:t>
            </a:r>
            <a:r>
              <a:rPr lang="en-GB" sz="2400" spc="-150" dirty="0" smtClean="0">
                <a:ea typeface="+mn-ea"/>
                <a:cs typeface="+mn-cs"/>
              </a:rPr>
              <a:t>:</a:t>
            </a:r>
          </a:p>
          <a:p>
            <a:pPr marL="914400" lvl="4" indent="0">
              <a:buClr>
                <a:srgbClr val="0F5494"/>
              </a:buClr>
              <a:buNone/>
            </a:pPr>
            <a:r>
              <a:rPr lang="en-GB" sz="1400" spc="-150" dirty="0" err="1">
                <a:solidFill>
                  <a:srgbClr val="0F5494"/>
                </a:solidFill>
                <a:latin typeface="+mn-lt"/>
              </a:rPr>
              <a:t>Mejorando</a:t>
            </a:r>
            <a:r>
              <a:rPr lang="en-GB" sz="1400" spc="-150" dirty="0">
                <a:solidFill>
                  <a:srgbClr val="0F5494"/>
                </a:solidFill>
                <a:latin typeface="+mn-lt"/>
              </a:rPr>
              <a:t> el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acceso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para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niños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de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hogares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en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riesgo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, a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trav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´€s de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medidas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personalizadas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,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mediadiación</a:t>
            </a:r>
            <a:endParaRPr lang="en-GB" sz="1400" spc="-150" dirty="0">
              <a:solidFill>
                <a:srgbClr val="0F5494"/>
              </a:solidFill>
              <a:latin typeface="+mn-lt"/>
            </a:endParaRPr>
          </a:p>
          <a:p>
            <a:pPr marL="914400" lvl="4" indent="0">
              <a:buClr>
                <a:srgbClr val="0F5494"/>
              </a:buClr>
              <a:buNone/>
            </a:pP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Mejorando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en-GB" sz="1400" spc="-150" dirty="0">
                <a:solidFill>
                  <a:srgbClr val="0F5494"/>
                </a:solidFill>
                <a:latin typeface="+mn-lt"/>
              </a:rPr>
              <a:t>la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calidad</a:t>
            </a:r>
            <a:r>
              <a:rPr lang="en-GB" sz="1400" spc="-150" dirty="0">
                <a:solidFill>
                  <a:srgbClr val="0F5494"/>
                </a:solidFill>
                <a:latin typeface="+mn-lt"/>
              </a:rPr>
              <a:t> 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(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servcios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combinados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en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materia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de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educación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,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salud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,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servcios</a:t>
            </a:r>
            <a:r>
              <a:rPr lang="en-GB" sz="1400" spc="-15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en-GB" sz="1400" spc="-150" dirty="0" err="1" smtClean="0">
                <a:solidFill>
                  <a:srgbClr val="0F5494"/>
                </a:solidFill>
                <a:latin typeface="+mn-lt"/>
              </a:rPr>
              <a:t>sociales</a:t>
            </a:r>
            <a:r>
              <a:rPr lang="en-GB" sz="1400" spc="-150" dirty="0">
                <a:solidFill>
                  <a:srgbClr val="0F5494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18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fr-BE" dirty="0" smtClean="0"/>
              <a:t>6. </a:t>
            </a:r>
            <a:r>
              <a:rPr lang="fr-BE" dirty="0" err="1" smtClean="0"/>
              <a:t>Elementos</a:t>
            </a:r>
            <a:r>
              <a:rPr lang="fr-BE" dirty="0" smtClean="0"/>
              <a:t> clave</a:t>
            </a:r>
            <a:endParaRPr lang="en-GB" dirty="0" smtClean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155" y="2248994"/>
            <a:ext cx="2101649" cy="15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55" y="5172044"/>
            <a:ext cx="2087562" cy="1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155" y="3782981"/>
            <a:ext cx="20875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23645" y="2749341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F5494"/>
              </a:buClr>
              <a:defRPr/>
            </a:pPr>
            <a:r>
              <a:rPr lang="fr-BE" sz="2400" b="0" kern="0" dirty="0" err="1" smtClean="0">
                <a:solidFill>
                  <a:srgbClr val="0F5494"/>
                </a:solidFill>
                <a:latin typeface="Verdana"/>
              </a:rPr>
              <a:t>Enfoque</a:t>
            </a:r>
            <a:r>
              <a:rPr lang="fr-BE" sz="2400" b="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fr-BE" sz="2400" b="0" kern="0" dirty="0" err="1" smtClean="0">
                <a:solidFill>
                  <a:srgbClr val="0F5494"/>
                </a:solidFill>
                <a:latin typeface="Verdana"/>
              </a:rPr>
              <a:t>integrado</a:t>
            </a:r>
            <a:endParaRPr lang="fr-BE" sz="24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7689" y="5466601"/>
            <a:ext cx="405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F5494"/>
              </a:buClr>
              <a:defRPr/>
            </a:pPr>
            <a:r>
              <a:rPr lang="fr-BE" sz="2400" b="0" kern="0" dirty="0" err="1" smtClean="0">
                <a:solidFill>
                  <a:srgbClr val="0F5494"/>
                </a:solidFill>
                <a:latin typeface="Verdana"/>
              </a:rPr>
              <a:t>Principio</a:t>
            </a:r>
            <a:r>
              <a:rPr lang="fr-BE" sz="2400" b="0" kern="0" dirty="0" smtClean="0">
                <a:solidFill>
                  <a:srgbClr val="0F5494"/>
                </a:solidFill>
                <a:latin typeface="Verdana"/>
              </a:rPr>
              <a:t> de </a:t>
            </a:r>
            <a:r>
              <a:rPr lang="fr-BE" sz="2400" b="0" kern="0" dirty="0" err="1" smtClean="0">
                <a:solidFill>
                  <a:srgbClr val="0F5494"/>
                </a:solidFill>
                <a:latin typeface="Verdana"/>
              </a:rPr>
              <a:t>partenariado</a:t>
            </a:r>
            <a:endParaRPr lang="fr-BE" sz="24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7689" y="4149080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F5494"/>
              </a:buClr>
              <a:defRPr/>
            </a:pPr>
            <a:r>
              <a:rPr lang="fr-BE" sz="2400" b="0" kern="0" dirty="0" err="1">
                <a:solidFill>
                  <a:srgbClr val="0F5494"/>
                </a:solidFill>
                <a:latin typeface="Verdana"/>
              </a:rPr>
              <a:t>Innovación</a:t>
            </a:r>
            <a:r>
              <a:rPr lang="fr-BE" sz="2400" b="0" kern="0" dirty="0">
                <a:solidFill>
                  <a:srgbClr val="0F5494"/>
                </a:solidFill>
                <a:latin typeface="Verdana"/>
              </a:rPr>
              <a:t> social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s-ES" dirty="0" smtClean="0"/>
              <a:t>Material de referencia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" sz="1600" i="0" dirty="0" smtClean="0"/>
              <a:t>Paquete de Inversión Social:</a:t>
            </a:r>
          </a:p>
          <a:p>
            <a:r>
              <a:rPr lang="es-ES" sz="1600" i="0" dirty="0" smtClean="0">
                <a:hlinkClick r:id="rId3"/>
              </a:rPr>
              <a:t>http://ec.europa.eu/social/main.jsp?catId=1044&amp;langId=es</a:t>
            </a:r>
            <a:r>
              <a:rPr lang="es-ES" sz="1600" i="0" dirty="0" smtClean="0"/>
              <a:t> </a:t>
            </a:r>
          </a:p>
          <a:p>
            <a:endParaRPr lang="es-ES" sz="1600" i="0" dirty="0" smtClean="0"/>
          </a:p>
          <a:p>
            <a:r>
              <a:rPr lang="es-ES" sz="1600" i="0" dirty="0" smtClean="0"/>
              <a:t>Código de Conducta Europeo de </a:t>
            </a:r>
            <a:r>
              <a:rPr lang="es-ES" sz="1600" i="0" dirty="0" err="1" smtClean="0"/>
              <a:t>Partenariado</a:t>
            </a:r>
            <a:r>
              <a:rPr lang="es-ES" sz="1600" i="0" dirty="0" smtClean="0"/>
              <a:t>:</a:t>
            </a:r>
          </a:p>
          <a:p>
            <a:r>
              <a:rPr lang="es-ES" sz="1600" i="0" dirty="0" smtClean="0">
                <a:hlinkClick r:id="rId4"/>
              </a:rPr>
              <a:t>http://ec.europa.eu/regional_policy/what/future/pdf/preparation/da_code%20of%20conduct_en.pdf</a:t>
            </a:r>
            <a:r>
              <a:rPr lang="es-ES" sz="1600" i="0" dirty="0" smtClean="0"/>
              <a:t> </a:t>
            </a:r>
          </a:p>
          <a:p>
            <a:endParaRPr lang="es-ES" sz="1600" i="0" dirty="0" smtClean="0"/>
          </a:p>
          <a:p>
            <a:r>
              <a:rPr lang="es-ES" sz="1600" i="0" dirty="0" smtClean="0"/>
              <a:t>Guía a la innovación social:</a:t>
            </a:r>
          </a:p>
          <a:p>
            <a:r>
              <a:rPr lang="fr-BE" u="sng" baseline="30000" dirty="0" smtClean="0">
                <a:cs typeface="Arial" charset="0"/>
                <a:hlinkClick r:id="rId5"/>
              </a:rPr>
              <a:t>http://ec.europa.eu/bepa/pdf/publications_pdf/social_innovation.pdf</a:t>
            </a:r>
            <a:endParaRPr lang="fr-BE" u="sng" baseline="30000" dirty="0" smtClean="0">
              <a:cs typeface="Arial" charset="0"/>
            </a:endParaRPr>
          </a:p>
          <a:p>
            <a:endParaRPr lang="fr-BE" sz="1600" i="0" dirty="0" smtClean="0"/>
          </a:p>
          <a:p>
            <a:r>
              <a:rPr lang="fr-BE" sz="1600" i="0" dirty="0" err="1" smtClean="0"/>
              <a:t>Employment</a:t>
            </a:r>
            <a:r>
              <a:rPr lang="fr-BE" sz="1600" i="0" dirty="0" smtClean="0"/>
              <a:t> and social </a:t>
            </a:r>
            <a:r>
              <a:rPr lang="fr-BE" sz="1600" i="0" dirty="0" err="1" smtClean="0"/>
              <a:t>developments</a:t>
            </a:r>
            <a:r>
              <a:rPr lang="fr-BE" sz="1600" i="0" dirty="0" smtClean="0"/>
              <a:t> in Europe 2013:</a:t>
            </a:r>
          </a:p>
          <a:p>
            <a:r>
              <a:rPr lang="es-ES" u="sng" baseline="30000" dirty="0" smtClean="0">
                <a:cs typeface="Arial" charset="0"/>
                <a:hlinkClick r:id="rId6"/>
              </a:rPr>
              <a:t>http://ec.europa.eu/social/main.jsp?catId=738&amp;langId=es&amp;pubId=7684</a:t>
            </a:r>
            <a:r>
              <a:rPr lang="es-ES" u="sng" baseline="30000" dirty="0" smtClean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/>
            <a:r>
              <a:rPr lang="es-ES" dirty="0" smtClean="0"/>
              <a:t>Para más información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fi-FI" b="1" dirty="0" smtClean="0"/>
          </a:p>
          <a:p>
            <a:pPr indent="0" algn="ctr">
              <a:buFont typeface="Arial" pitchFamily="34" charset="0"/>
              <a:buNone/>
              <a:defRPr/>
            </a:pPr>
            <a:r>
              <a:rPr lang="fi-FI" b="1" dirty="0" err="1" smtClean="0">
                <a:hlinkClick r:id="rId3"/>
              </a:rPr>
              <a:t>www.ec.europa.eu/esf</a:t>
            </a:r>
            <a:endParaRPr lang="fi-FI" b="1" dirty="0" smtClean="0"/>
          </a:p>
          <a:p>
            <a:pPr indent="0" algn="ctr">
              <a:buFont typeface="Arial" pitchFamily="34" charset="0"/>
              <a:buNone/>
              <a:defRPr/>
            </a:pPr>
            <a:endParaRPr lang="fi-FI" b="1" dirty="0" smtClean="0"/>
          </a:p>
          <a:p>
            <a:pPr indent="0" algn="ctr">
              <a:buFont typeface="Arial" pitchFamily="34" charset="0"/>
              <a:buNone/>
              <a:defRPr/>
            </a:pPr>
            <a:r>
              <a:rPr lang="fi-FI" b="1" dirty="0" err="1" smtClean="0"/>
              <a:t>Comisión</a:t>
            </a:r>
            <a:r>
              <a:rPr lang="fi-FI" b="1" dirty="0" smtClean="0"/>
              <a:t> Europea</a:t>
            </a:r>
          </a:p>
          <a:p>
            <a:pPr indent="0" algn="ctr">
              <a:buFont typeface="Arial" pitchFamily="34" charset="0"/>
              <a:buNone/>
              <a:defRPr/>
            </a:pPr>
            <a:endParaRPr lang="fi-FI" b="1" dirty="0" smtClean="0"/>
          </a:p>
          <a:p>
            <a:pPr indent="0" algn="ctr">
              <a:buFont typeface="Arial" pitchFamily="34" charset="0"/>
              <a:buNone/>
              <a:defRPr/>
            </a:pPr>
            <a:r>
              <a:rPr lang="fi-FI" sz="1800" b="1" dirty="0" smtClean="0"/>
              <a:t>DG Empleo, </a:t>
            </a:r>
            <a:r>
              <a:rPr lang="fi-FI" sz="1800" b="1" dirty="0" err="1" smtClean="0"/>
              <a:t>Asuntos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Sociales</a:t>
            </a:r>
            <a:r>
              <a:rPr lang="fi-FI" sz="1800" b="1" dirty="0" smtClean="0"/>
              <a:t> e </a:t>
            </a:r>
            <a:r>
              <a:rPr lang="fi-FI" sz="1800" b="1" dirty="0" err="1" smtClean="0"/>
              <a:t>Inclusión</a:t>
            </a:r>
            <a:endParaRPr lang="fi-FI" sz="1800" b="1" dirty="0" smtClean="0"/>
          </a:p>
          <a:p>
            <a:pPr indent="0" algn="ctr">
              <a:buFont typeface="Arial" pitchFamily="34" charset="0"/>
              <a:buNone/>
              <a:defRPr/>
            </a:pPr>
            <a:endParaRPr lang="fi-FI" sz="1600" b="1" dirty="0" smtClean="0"/>
          </a:p>
          <a:p>
            <a:pPr indent="0" algn="ctr">
              <a:buFont typeface="Arial" pitchFamily="34" charset="0"/>
              <a:buNone/>
              <a:defRPr/>
            </a:pPr>
            <a:endParaRPr lang="fi-FI" sz="1600" b="1" dirty="0" smtClean="0"/>
          </a:p>
          <a:p>
            <a:pPr>
              <a:buFontTx/>
              <a:buChar char="•"/>
              <a:defRPr/>
            </a:pPr>
            <a:endParaRPr lang="en-GB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936625"/>
          </a:xfrm>
        </p:spPr>
        <p:txBody>
          <a:bodyPr/>
          <a:lstStyle/>
          <a:p>
            <a:r>
              <a:rPr lang="es-ES" dirty="0" smtClean="0"/>
              <a:t>Estructura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0825" y="2205038"/>
            <a:ext cx="8229600" cy="3633787"/>
          </a:xfrm>
        </p:spPr>
        <p:txBody>
          <a:bodyPr/>
          <a:lstStyle/>
          <a:p>
            <a:pPr marL="800100" indent="-457200">
              <a:buFont typeface="+mj-lt"/>
              <a:buAutoNum type="arabicPeriod"/>
              <a:defRPr/>
            </a:pPr>
            <a:r>
              <a:rPr lang="fr-BE" dirty="0" smtClean="0"/>
              <a:t>Marco </a:t>
            </a:r>
            <a:r>
              <a:rPr lang="fr-BE" dirty="0" err="1" smtClean="0"/>
              <a:t>político</a:t>
            </a:r>
            <a:endParaRPr lang="fr-BE" dirty="0" smtClean="0"/>
          </a:p>
          <a:p>
            <a:pPr marL="800100" indent="-457200">
              <a:buFont typeface="+mj-lt"/>
              <a:buAutoNum type="arabicPeriod"/>
              <a:defRPr/>
            </a:pPr>
            <a:r>
              <a:rPr lang="fr-BE" dirty="0" err="1" smtClean="0"/>
              <a:t>Instrumentos</a:t>
            </a:r>
            <a:r>
              <a:rPr lang="fr-BE" dirty="0" smtClean="0"/>
              <a:t> disponibles</a:t>
            </a:r>
          </a:p>
          <a:p>
            <a:pPr marL="800100" indent="-457200">
              <a:buFont typeface="+mj-lt"/>
              <a:buAutoNum type="arabicPeriod"/>
              <a:defRPr/>
            </a:pPr>
            <a:r>
              <a:rPr lang="en-GB" dirty="0" err="1" smtClean="0"/>
              <a:t>Novedades</a:t>
            </a:r>
            <a:r>
              <a:rPr lang="en-GB" dirty="0" smtClean="0"/>
              <a:t> </a:t>
            </a:r>
          </a:p>
          <a:p>
            <a:pPr marL="800100" indent="-457200">
              <a:buFont typeface="+mj-lt"/>
              <a:buAutoNum type="arabicPeriod"/>
              <a:defRPr/>
            </a:pPr>
            <a:r>
              <a:rPr lang="en-GB" dirty="0" err="1" smtClean="0"/>
              <a:t>Cómo</a:t>
            </a:r>
            <a:r>
              <a:rPr lang="en-GB" dirty="0" smtClean="0"/>
              <a:t> </a:t>
            </a:r>
            <a:r>
              <a:rPr lang="en-GB" dirty="0" err="1" smtClean="0"/>
              <a:t>programar</a:t>
            </a:r>
            <a:endParaRPr lang="en-GB" dirty="0" smtClean="0"/>
          </a:p>
          <a:p>
            <a:pPr marL="800100" indent="-457200">
              <a:buFont typeface="+mj-lt"/>
              <a:buAutoNum type="arabicPeriod"/>
              <a:defRPr/>
            </a:pPr>
            <a:r>
              <a:rPr lang="fr-BE" dirty="0" err="1" smtClean="0"/>
              <a:t>Tipo</a:t>
            </a:r>
            <a:r>
              <a:rPr lang="fr-BE" dirty="0" smtClean="0"/>
              <a:t> de </a:t>
            </a:r>
            <a:r>
              <a:rPr lang="fr-BE" dirty="0" err="1" smtClean="0"/>
              <a:t>medidas</a:t>
            </a:r>
            <a:endParaRPr lang="fr-BE" dirty="0"/>
          </a:p>
          <a:p>
            <a:pPr marL="800100" indent="-457200">
              <a:buFont typeface="+mj-lt"/>
              <a:buAutoNum type="arabicPeriod"/>
              <a:defRPr/>
            </a:pPr>
            <a:r>
              <a:rPr lang="fr-BE" dirty="0" err="1" smtClean="0"/>
              <a:t>Elementos</a:t>
            </a:r>
            <a:r>
              <a:rPr lang="fr-BE" dirty="0" smtClean="0"/>
              <a:t> clave</a:t>
            </a:r>
            <a:endParaRPr lang="fr-BE" dirty="0"/>
          </a:p>
          <a:p>
            <a:pPr marL="114300" indent="-457200">
              <a:buFont typeface="Verdana" pitchFamily="34" charset="0"/>
              <a:buAutoNum type="arabicPeriod"/>
              <a:defRPr/>
            </a:pP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6625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GB" dirty="0" smtClean="0"/>
              <a:t>Marco </a:t>
            </a:r>
            <a:r>
              <a:rPr lang="en-GB" dirty="0" err="1" smtClean="0"/>
              <a:t>político</a:t>
            </a:r>
            <a:endParaRPr lang="en-GB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633787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fr-BE" dirty="0" err="1"/>
              <a:t>Alcanzar</a:t>
            </a:r>
            <a:r>
              <a:rPr lang="fr-BE" dirty="0"/>
              <a:t> los </a:t>
            </a:r>
            <a:r>
              <a:rPr lang="fr-BE" dirty="0" err="1"/>
              <a:t>objetivos</a:t>
            </a:r>
            <a:r>
              <a:rPr lang="fr-BE" dirty="0"/>
              <a:t> de Europa 2020 para un </a:t>
            </a:r>
            <a:r>
              <a:rPr lang="fr-BE" dirty="0" err="1"/>
              <a:t>crecimiento</a:t>
            </a:r>
            <a:r>
              <a:rPr lang="fr-BE" dirty="0"/>
              <a:t> </a:t>
            </a:r>
            <a:r>
              <a:rPr lang="fr-BE" dirty="0" err="1"/>
              <a:t>inclusivo</a:t>
            </a:r>
            <a:r>
              <a:rPr lang="fr-BE" dirty="0"/>
              <a:t>:</a:t>
            </a:r>
          </a:p>
          <a:p>
            <a:pPr lvl="0">
              <a:buFontTx/>
              <a:buChar char="-"/>
            </a:pPr>
            <a:r>
              <a:rPr lang="fr-BE" sz="1800" dirty="0" err="1"/>
              <a:t>Proporcionando</a:t>
            </a:r>
            <a:r>
              <a:rPr lang="fr-BE" sz="1800" dirty="0"/>
              <a:t> </a:t>
            </a:r>
            <a:r>
              <a:rPr lang="fr-BE" sz="1800" dirty="0" err="1"/>
              <a:t>respuestas</a:t>
            </a:r>
            <a:r>
              <a:rPr lang="fr-BE" sz="1800" dirty="0"/>
              <a:t> </a:t>
            </a:r>
            <a:r>
              <a:rPr lang="fr-BE" sz="1800" dirty="0" err="1"/>
              <a:t>eficaces</a:t>
            </a:r>
            <a:r>
              <a:rPr lang="fr-BE" sz="1800" dirty="0"/>
              <a:t> e </a:t>
            </a:r>
            <a:r>
              <a:rPr lang="fr-BE" sz="1800" dirty="0" err="1"/>
              <a:t>innovadoras</a:t>
            </a:r>
            <a:r>
              <a:rPr lang="fr-BE" sz="1800" dirty="0"/>
              <a:t> para </a:t>
            </a:r>
            <a:r>
              <a:rPr lang="fr-BE" sz="1800" dirty="0" err="1"/>
              <a:t>alcanzar</a:t>
            </a:r>
            <a:r>
              <a:rPr lang="fr-BE" sz="1800" dirty="0"/>
              <a:t> las </a:t>
            </a:r>
            <a:r>
              <a:rPr lang="fr-BE" sz="1800" dirty="0" err="1"/>
              <a:t>crecientes</a:t>
            </a:r>
            <a:r>
              <a:rPr lang="fr-BE" sz="1800" dirty="0"/>
              <a:t> demandas sociales; </a:t>
            </a:r>
          </a:p>
          <a:p>
            <a:pPr lvl="0">
              <a:buFontTx/>
              <a:buChar char="-"/>
            </a:pPr>
            <a:r>
              <a:rPr lang="fr-BE" sz="1800" dirty="0" err="1"/>
              <a:t>Integrando</a:t>
            </a:r>
            <a:r>
              <a:rPr lang="fr-BE" sz="1800" dirty="0"/>
              <a:t> a los </a:t>
            </a:r>
            <a:r>
              <a:rPr lang="fr-BE" sz="1800" dirty="0" err="1"/>
              <a:t>interlocutores</a:t>
            </a:r>
            <a:r>
              <a:rPr lang="fr-BE" sz="1800" dirty="0"/>
              <a:t> sociales para </a:t>
            </a:r>
            <a:r>
              <a:rPr lang="fr-BE" sz="1800" dirty="0" err="1"/>
              <a:t>tratar</a:t>
            </a:r>
            <a:r>
              <a:rPr lang="fr-BE" sz="1800" dirty="0"/>
              <a:t> las </a:t>
            </a:r>
            <a:r>
              <a:rPr lang="fr-BE" sz="1800" dirty="0" err="1"/>
              <a:t>necesidades</a:t>
            </a:r>
            <a:r>
              <a:rPr lang="fr-BE" sz="1800" dirty="0"/>
              <a:t> sociales de </a:t>
            </a:r>
            <a:r>
              <a:rPr lang="fr-BE" sz="1800" dirty="0" err="1"/>
              <a:t>manera</a:t>
            </a:r>
            <a:r>
              <a:rPr lang="fr-BE" sz="1800" dirty="0"/>
              <a:t> </a:t>
            </a:r>
            <a:r>
              <a:rPr lang="fr-BE" sz="1800" dirty="0" err="1"/>
              <a:t>conjunta</a:t>
            </a:r>
            <a:r>
              <a:rPr lang="fr-BE" sz="1800" dirty="0"/>
              <a:t>; a </a:t>
            </a:r>
            <a:r>
              <a:rPr lang="fr-BE" sz="1800" dirty="0" err="1"/>
              <a:t>través</a:t>
            </a:r>
            <a:r>
              <a:rPr lang="fr-BE" sz="1800" dirty="0"/>
              <a:t> de </a:t>
            </a:r>
            <a:r>
              <a:rPr lang="fr-BE" sz="1800" dirty="0" err="1"/>
              <a:t>nuevas</a:t>
            </a:r>
            <a:r>
              <a:rPr lang="fr-BE" sz="1800" dirty="0"/>
              <a:t> formas de </a:t>
            </a:r>
            <a:r>
              <a:rPr lang="fr-BE" sz="1800" dirty="0" err="1"/>
              <a:t>cooperación</a:t>
            </a:r>
            <a:endParaRPr lang="fr-BE" sz="1800" dirty="0"/>
          </a:p>
          <a:p>
            <a:pPr lvl="0">
              <a:buFont typeface="Wingdings" pitchFamily="2" charset="2"/>
              <a:buChar char="Ø"/>
            </a:pPr>
            <a:r>
              <a:rPr lang="fr-BE" dirty="0" err="1"/>
              <a:t>Paquete</a:t>
            </a:r>
            <a:r>
              <a:rPr lang="fr-BE" dirty="0"/>
              <a:t> para la </a:t>
            </a:r>
            <a:r>
              <a:rPr lang="fr-BE" dirty="0" err="1"/>
              <a:t>inversión</a:t>
            </a:r>
            <a:r>
              <a:rPr lang="fr-BE" dirty="0"/>
              <a:t> social</a:t>
            </a:r>
          </a:p>
          <a:p>
            <a:pPr lvl="0">
              <a:buFontTx/>
              <a:buChar char="-"/>
            </a:pPr>
            <a:r>
              <a:rPr lang="fr-BE" sz="1800" dirty="0" err="1"/>
              <a:t>Más</a:t>
            </a:r>
            <a:r>
              <a:rPr lang="fr-BE" sz="1800" dirty="0"/>
              <a:t> y </a:t>
            </a:r>
            <a:r>
              <a:rPr lang="fr-BE" sz="1800" dirty="0" err="1"/>
              <a:t>mejores</a:t>
            </a:r>
            <a:r>
              <a:rPr lang="fr-BE" sz="1800" dirty="0"/>
              <a:t> </a:t>
            </a:r>
            <a:r>
              <a:rPr lang="fr-BE" sz="1800" dirty="0" err="1"/>
              <a:t>inversiones</a:t>
            </a:r>
            <a:r>
              <a:rPr lang="fr-BE" sz="1800" dirty="0"/>
              <a:t>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936625"/>
          </a:xfrm>
        </p:spPr>
        <p:txBody>
          <a:bodyPr/>
          <a:lstStyle/>
          <a:p>
            <a:r>
              <a:rPr lang="en-GB" sz="2800" dirty="0" smtClean="0"/>
              <a:t>2. </a:t>
            </a:r>
            <a:r>
              <a:rPr lang="en-GB" sz="2800" dirty="0" err="1" smtClean="0"/>
              <a:t>Instrumentos</a:t>
            </a:r>
            <a:r>
              <a:rPr lang="en-GB" sz="2800" dirty="0" smtClean="0"/>
              <a:t> de </a:t>
            </a:r>
            <a:r>
              <a:rPr lang="en-GB" sz="2800" dirty="0" err="1" smtClean="0"/>
              <a:t>financiación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BE" dirty="0" err="1" smtClean="0"/>
              <a:t>Fondos</a:t>
            </a:r>
            <a:r>
              <a:rPr lang="fr-BE" dirty="0" smtClean="0"/>
              <a:t> </a:t>
            </a:r>
            <a:r>
              <a:rPr lang="fr-BE" dirty="0" err="1" smtClean="0"/>
              <a:t>Estructurales</a:t>
            </a:r>
            <a:r>
              <a:rPr lang="fr-BE" dirty="0" smtClean="0"/>
              <a:t> y de </a:t>
            </a:r>
            <a:r>
              <a:rPr lang="fr-BE" dirty="0" err="1" smtClean="0"/>
              <a:t>Inversión</a:t>
            </a:r>
            <a:r>
              <a:rPr lang="fr-BE" dirty="0" smtClean="0"/>
              <a:t> </a:t>
            </a:r>
            <a:r>
              <a:rPr lang="fr-BE" dirty="0" err="1" smtClean="0"/>
              <a:t>Europeo</a:t>
            </a:r>
            <a:endParaRPr lang="en-GB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err="1" smtClean="0"/>
              <a:t>Programa</a:t>
            </a:r>
            <a:r>
              <a:rPr lang="en-GB" dirty="0" smtClean="0"/>
              <a:t> de Empleo e </a:t>
            </a:r>
            <a:r>
              <a:rPr lang="en-GB" dirty="0" err="1" smtClean="0"/>
              <a:t>Innovación</a:t>
            </a:r>
            <a:r>
              <a:rPr lang="en-GB" dirty="0" smtClean="0"/>
              <a:t> Social (</a:t>
            </a:r>
            <a:r>
              <a:rPr lang="en-GB" dirty="0" err="1" smtClean="0"/>
              <a:t>EaSI</a:t>
            </a:r>
            <a:r>
              <a:rPr lang="en-GB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de </a:t>
            </a:r>
            <a:r>
              <a:rPr lang="en-US" dirty="0" err="1" smtClean="0"/>
              <a:t>Ayuda</a:t>
            </a:r>
            <a:r>
              <a:rPr lang="en-US" dirty="0" smtClean="0"/>
              <a:t> para los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Desfavorecidos</a:t>
            </a:r>
            <a:r>
              <a:rPr lang="en-US" dirty="0" smtClean="0"/>
              <a:t> (</a:t>
            </a:r>
            <a:r>
              <a:rPr lang="en-US" dirty="0" err="1" smtClean="0"/>
              <a:t>FEAD</a:t>
            </a:r>
            <a:r>
              <a:rPr lang="en-US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….</a:t>
            </a:r>
            <a:endParaRPr lang="en-US" dirty="0"/>
          </a:p>
          <a:p>
            <a:pPr>
              <a:defRPr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9144000" cy="1366838"/>
          </a:xfrm>
        </p:spPr>
        <p:txBody>
          <a:bodyPr/>
          <a:lstStyle/>
          <a:p>
            <a:pPr marL="0" indent="0" eaLnBrk="1" hangingPunct="1"/>
            <a:r>
              <a:rPr lang="fr-BE" sz="2800" dirty="0"/>
              <a:t>3</a:t>
            </a:r>
            <a:r>
              <a:rPr lang="fr-BE" sz="2800" dirty="0" smtClean="0"/>
              <a:t>. </a:t>
            </a:r>
            <a:r>
              <a:rPr lang="fr-BE" sz="2800" dirty="0" err="1" smtClean="0"/>
              <a:t>Novedades</a:t>
            </a:r>
            <a:endParaRPr lang="en-GB" sz="2800" dirty="0" smtClean="0"/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</a:rPr>
              <a:t>│</a:t>
            </a:r>
            <a:r>
              <a:rPr lang="fr-FR" sz="1800" smtClean="0">
                <a:solidFill>
                  <a:schemeClr val="tx1"/>
                </a:solidFill>
              </a:rPr>
              <a:t> </a:t>
            </a:r>
            <a:fld id="{99880452-72BE-4822-9C79-085560FAD51D}" type="slidenum">
              <a:rPr lang="fr-FR" sz="1200" baseline="30000" smtClean="0">
                <a:solidFill>
                  <a:schemeClr val="tx1"/>
                </a:solidFill>
              </a:rPr>
              <a:pPr/>
              <a:t>5</a:t>
            </a:fld>
            <a:endParaRPr lang="fr-FR" sz="1200" baseline="30000" smtClean="0">
              <a:solidFill>
                <a:schemeClr val="tx1"/>
              </a:solidFill>
            </a:endParaRPr>
          </a:p>
        </p:txBody>
      </p:sp>
      <p:sp>
        <p:nvSpPr>
          <p:cNvPr id="12410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138613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fr-BE" sz="2000" b="1" dirty="0"/>
              <a:t>¿</a:t>
            </a:r>
            <a:r>
              <a:rPr lang="fr-BE" sz="2000" b="1" dirty="0" err="1"/>
              <a:t>Por</a:t>
            </a:r>
            <a:r>
              <a:rPr lang="fr-BE" sz="2000" b="1" dirty="0"/>
              <a:t> </a:t>
            </a:r>
            <a:r>
              <a:rPr lang="fr-BE" sz="2000" b="1" dirty="0" err="1"/>
              <a:t>qué</a:t>
            </a:r>
            <a:r>
              <a:rPr lang="fr-BE" sz="2000" b="1" dirty="0"/>
              <a:t> </a:t>
            </a:r>
            <a:r>
              <a:rPr lang="fr-BE" sz="2000" b="1" dirty="0" smtClean="0"/>
              <a:t>se ha </a:t>
            </a:r>
            <a:r>
              <a:rPr lang="fr-BE" sz="2000" b="1" dirty="0" err="1" smtClean="0"/>
              <a:t>modificado</a:t>
            </a:r>
            <a:r>
              <a:rPr lang="fr-BE" sz="2000" b="1" dirty="0" smtClean="0"/>
              <a:t> el </a:t>
            </a:r>
            <a:r>
              <a:rPr lang="fr-BE" sz="2000" b="1" dirty="0" err="1" smtClean="0"/>
              <a:t>Reglamento</a:t>
            </a:r>
            <a:r>
              <a:rPr lang="fr-BE" sz="2000" b="1" dirty="0" smtClean="0"/>
              <a:t> 2014-2020</a:t>
            </a:r>
            <a:r>
              <a:rPr lang="fr-BE" sz="2000" b="1" dirty="0"/>
              <a:t>?</a:t>
            </a:r>
            <a:endParaRPr lang="fr-BE" sz="1800" dirty="0"/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Cumplir</a:t>
            </a:r>
            <a:r>
              <a:rPr lang="fr-BE" sz="1800" dirty="0"/>
              <a:t> los </a:t>
            </a:r>
            <a:r>
              <a:rPr lang="fr-BE" sz="1800" dirty="0" err="1"/>
              <a:t>objetivos</a:t>
            </a:r>
            <a:r>
              <a:rPr lang="fr-BE" sz="1800" dirty="0"/>
              <a:t> de la </a:t>
            </a:r>
            <a:r>
              <a:rPr lang="fr-BE" sz="1800" dirty="0" err="1"/>
              <a:t>Estrategia</a:t>
            </a:r>
            <a:r>
              <a:rPr lang="fr-BE" sz="1800" dirty="0"/>
              <a:t> Europa 2020 de </a:t>
            </a:r>
            <a:r>
              <a:rPr lang="fr-BE" sz="1800" dirty="0" err="1"/>
              <a:t>crecimiento</a:t>
            </a:r>
            <a:r>
              <a:rPr lang="fr-BE" sz="1800" dirty="0"/>
              <a:t> </a:t>
            </a:r>
            <a:r>
              <a:rPr lang="fr-BE" sz="1800" dirty="0" err="1"/>
              <a:t>inteligente</a:t>
            </a:r>
            <a:r>
              <a:rPr lang="fr-BE" sz="1800" dirty="0"/>
              <a:t>, </a:t>
            </a:r>
            <a:r>
              <a:rPr lang="fr-BE" sz="1800" dirty="0" err="1"/>
              <a:t>sostenible</a:t>
            </a:r>
            <a:r>
              <a:rPr lang="fr-BE" sz="1800" dirty="0"/>
              <a:t> e </a:t>
            </a:r>
            <a:r>
              <a:rPr lang="fr-BE" sz="1800" dirty="0" err="1"/>
              <a:t>integrador</a:t>
            </a:r>
            <a:endParaRPr lang="fr-BE" sz="1800" dirty="0"/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Enfoque</a:t>
            </a:r>
            <a:r>
              <a:rPr lang="fr-BE" sz="1800" dirty="0"/>
              <a:t> en los </a:t>
            </a:r>
            <a:r>
              <a:rPr lang="fr-BE" sz="1800" dirty="0" err="1"/>
              <a:t>resultados</a:t>
            </a:r>
            <a:endParaRPr lang="fr-BE" sz="1800" dirty="0"/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Maximizar</a:t>
            </a:r>
            <a:r>
              <a:rPr lang="fr-BE" sz="1800" dirty="0"/>
              <a:t> el </a:t>
            </a:r>
            <a:r>
              <a:rPr lang="fr-BE" sz="1800" dirty="0" err="1"/>
              <a:t>impacto</a:t>
            </a:r>
            <a:r>
              <a:rPr lang="fr-BE" sz="1800" dirty="0"/>
              <a:t> de la </a:t>
            </a:r>
            <a:r>
              <a:rPr lang="fr-BE" sz="1800" dirty="0" err="1"/>
              <a:t>financiación</a:t>
            </a:r>
            <a:r>
              <a:rPr lang="fr-BE" sz="1800" dirty="0"/>
              <a:t> de la UE</a:t>
            </a:r>
          </a:p>
          <a:p>
            <a:pPr marL="0" lvl="0" indent="0" eaLnBrk="1" hangingPunct="1">
              <a:buNone/>
              <a:defRPr/>
            </a:pPr>
            <a:endParaRPr lang="fr-BE" sz="2000" b="1" dirty="0"/>
          </a:p>
          <a:p>
            <a:pPr marL="0" lvl="0" indent="0" eaLnBrk="1" hangingPunct="1">
              <a:buNone/>
              <a:defRPr/>
            </a:pPr>
            <a:r>
              <a:rPr lang="fr-BE" sz="2000" b="1" dirty="0"/>
              <a:t>¿</a:t>
            </a:r>
            <a:r>
              <a:rPr lang="fr-BE" sz="2000" b="1" dirty="0" err="1"/>
              <a:t>Cuáles</a:t>
            </a:r>
            <a:r>
              <a:rPr lang="fr-BE" sz="2000" b="1" dirty="0"/>
              <a:t> son </a:t>
            </a:r>
            <a:r>
              <a:rPr lang="fr-BE" sz="2000" b="1" dirty="0" err="1"/>
              <a:t>esos</a:t>
            </a:r>
            <a:r>
              <a:rPr lang="fr-BE" sz="2000" b="1" dirty="0"/>
              <a:t> </a:t>
            </a:r>
            <a:r>
              <a:rPr lang="fr-BE" sz="2000" b="1" dirty="0" err="1"/>
              <a:t>cambios</a:t>
            </a:r>
            <a:r>
              <a:rPr lang="fr-BE" sz="2000" b="1" dirty="0"/>
              <a:t>?</a:t>
            </a:r>
            <a:endParaRPr lang="fr-BE" dirty="0"/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/>
              <a:t>Concentración</a:t>
            </a:r>
            <a:r>
              <a:rPr lang="fr-BE" sz="1800" dirty="0"/>
              <a:t> </a:t>
            </a:r>
            <a:r>
              <a:rPr lang="fr-BE" sz="1800" dirty="0" err="1"/>
              <a:t>temática</a:t>
            </a:r>
            <a:endParaRPr lang="fr-BE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 smtClean="0"/>
              <a:t>Dimensión</a:t>
            </a:r>
            <a:r>
              <a:rPr lang="fr-BE" sz="1800" dirty="0" smtClean="0"/>
              <a:t> </a:t>
            </a:r>
            <a:r>
              <a:rPr lang="fr-BE" sz="1800" dirty="0"/>
              <a:t>social </a:t>
            </a:r>
            <a:r>
              <a:rPr lang="fr-BE" sz="1800" dirty="0" err="1"/>
              <a:t>reforzada</a:t>
            </a:r>
            <a:endParaRPr lang="fr-BE" sz="1800" dirty="0"/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 err="1" smtClean="0"/>
              <a:t>Simplificación</a:t>
            </a:r>
            <a:r>
              <a:rPr lang="fr-BE" sz="1800" dirty="0" smtClean="0"/>
              <a:t> </a:t>
            </a:r>
            <a:r>
              <a:rPr lang="fr-BE" sz="1800" dirty="0"/>
              <a:t>de la </a:t>
            </a:r>
            <a:r>
              <a:rPr lang="fr-BE" sz="1800" dirty="0" err="1"/>
              <a:t>estructura</a:t>
            </a:r>
            <a:endParaRPr lang="fr-BE" sz="1800" dirty="0"/>
          </a:p>
          <a:p>
            <a:pPr lvl="0" algn="ctr" eaLnBrk="1" hangingPunct="1">
              <a:buNone/>
              <a:defRPr/>
            </a:pPr>
            <a:endParaRPr lang="fr-BE" sz="1800" dirty="0"/>
          </a:p>
          <a:p>
            <a:pPr algn="ctr" eaLnBrk="1" hangingPunct="1">
              <a:buFontTx/>
              <a:buNone/>
              <a:defRPr/>
            </a:pPr>
            <a:endParaRPr lang="fr-BE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4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4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4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3" grpId="0"/>
      <p:bldP spid="12410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625"/>
          </a:xfrm>
        </p:spPr>
        <p:txBody>
          <a:bodyPr/>
          <a:lstStyle/>
          <a:p>
            <a:pPr algn="ctr"/>
            <a:r>
              <a:rPr lang="es-ES_tradnl" sz="2400" dirty="0"/>
              <a:t>a</a:t>
            </a:r>
            <a:r>
              <a:rPr lang="es-ES_tradnl" sz="2400" dirty="0" smtClean="0"/>
              <a:t>. Dimensión social reforzada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s-ES" dirty="0" smtClean="0"/>
              <a:t>Contribución mínima </a:t>
            </a:r>
            <a:r>
              <a:rPr lang="es-ES" dirty="0"/>
              <a:t>para el FSE</a:t>
            </a:r>
            <a:endParaRPr lang="fr-BE" dirty="0" smtClean="0"/>
          </a:p>
          <a:p>
            <a:pPr>
              <a:buFontTx/>
              <a:buChar char="•"/>
            </a:pPr>
            <a:endParaRPr lang="fr-BE" dirty="0" smtClean="0"/>
          </a:p>
          <a:p>
            <a:pPr>
              <a:buFontTx/>
              <a:buChar char="•"/>
            </a:pPr>
            <a:r>
              <a:rPr lang="fr-BE" dirty="0" smtClean="0"/>
              <a:t>20 % de las </a:t>
            </a:r>
            <a:r>
              <a:rPr lang="fr-BE" dirty="0" err="1" smtClean="0"/>
              <a:t>dotaciones</a:t>
            </a:r>
            <a:r>
              <a:rPr lang="fr-BE" dirty="0" smtClean="0"/>
              <a:t> </a:t>
            </a:r>
            <a:r>
              <a:rPr lang="fr-BE" dirty="0" err="1" smtClean="0"/>
              <a:t>del</a:t>
            </a:r>
            <a:r>
              <a:rPr lang="fr-BE" dirty="0" smtClean="0"/>
              <a:t> FSE para la </a:t>
            </a:r>
            <a:r>
              <a:rPr lang="fr-BE" dirty="0" err="1" smtClean="0"/>
              <a:t>inclusión</a:t>
            </a:r>
            <a:r>
              <a:rPr lang="fr-BE" dirty="0" smtClean="0"/>
              <a:t> social</a:t>
            </a:r>
          </a:p>
          <a:p>
            <a:pPr>
              <a:buFontTx/>
              <a:buChar char="•"/>
            </a:pPr>
            <a:endParaRPr lang="es-ES" dirty="0" smtClean="0"/>
          </a:p>
          <a:p>
            <a:pPr>
              <a:buFontTx/>
              <a:buChar char="•"/>
            </a:pPr>
            <a:r>
              <a:rPr lang="fr-BE" dirty="0" err="1" smtClean="0"/>
              <a:t>Apoyo</a:t>
            </a:r>
            <a:r>
              <a:rPr lang="fr-BE" dirty="0" smtClean="0"/>
              <a:t> </a:t>
            </a:r>
            <a:r>
              <a:rPr lang="fr-BE" dirty="0" err="1" smtClean="0"/>
              <a:t>general</a:t>
            </a:r>
            <a:r>
              <a:rPr lang="fr-BE" dirty="0" smtClean="0"/>
              <a:t> y </a:t>
            </a:r>
            <a:r>
              <a:rPr lang="fr-BE" dirty="0" err="1" smtClean="0"/>
              <a:t>específico</a:t>
            </a:r>
            <a:r>
              <a:rPr lang="fr-BE" dirty="0" smtClean="0"/>
              <a:t> para la </a:t>
            </a:r>
            <a:r>
              <a:rPr lang="fr-BE" dirty="0" err="1" smtClean="0"/>
              <a:t>igualdad</a:t>
            </a:r>
            <a:r>
              <a:rPr lang="fr-BE" dirty="0" smtClean="0"/>
              <a:t> de </a:t>
            </a:r>
            <a:r>
              <a:rPr lang="fr-BE" dirty="0" err="1" smtClean="0"/>
              <a:t>género</a:t>
            </a:r>
            <a:r>
              <a:rPr lang="fr-BE" dirty="0" smtClean="0"/>
              <a:t> y la no </a:t>
            </a:r>
            <a:r>
              <a:rPr lang="fr-BE" dirty="0" err="1" smtClean="0"/>
              <a:t>discriminación</a:t>
            </a:r>
            <a:endParaRPr lang="fr-BE" dirty="0" smtClean="0"/>
          </a:p>
          <a:p>
            <a:pPr>
              <a:buFontTx/>
              <a:buChar char="•"/>
            </a:pPr>
            <a:endParaRPr lang="fr-BE" dirty="0"/>
          </a:p>
          <a:p>
            <a:pPr>
              <a:buFontTx/>
              <a:buChar char="•"/>
            </a:pPr>
            <a:r>
              <a:rPr lang="fr-BE" dirty="0" err="1" smtClean="0"/>
              <a:t>Mayor</a:t>
            </a:r>
            <a:r>
              <a:rPr lang="fr-BE" dirty="0" smtClean="0"/>
              <a:t> </a:t>
            </a:r>
            <a:r>
              <a:rPr lang="fr-BE" dirty="0" err="1"/>
              <a:t>énfasis</a:t>
            </a:r>
            <a:r>
              <a:rPr lang="fr-BE" dirty="0"/>
              <a:t> en la lucha contra el </a:t>
            </a:r>
            <a:r>
              <a:rPr lang="fr-BE" dirty="0" err="1"/>
              <a:t>desempleo</a:t>
            </a:r>
            <a:r>
              <a:rPr lang="fr-BE" dirty="0"/>
              <a:t> </a:t>
            </a:r>
            <a:r>
              <a:rPr lang="fr-BE" dirty="0" err="1"/>
              <a:t>juvenil</a:t>
            </a:r>
            <a:endParaRPr lang="fr-BE" dirty="0"/>
          </a:p>
          <a:p>
            <a:pPr>
              <a:buFontTx/>
              <a:buChar char="•"/>
            </a:pPr>
            <a:endParaRPr lang="es-ES" dirty="0"/>
          </a:p>
          <a:p>
            <a:pPr>
              <a:buFontTx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5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341438"/>
            <a:ext cx="8229600" cy="936625"/>
          </a:xfrm>
        </p:spPr>
        <p:txBody>
          <a:bodyPr/>
          <a:lstStyle/>
          <a:p>
            <a:pPr indent="0" algn="ctr" eaLnBrk="1" hangingPunct="1"/>
            <a:r>
              <a:rPr lang="en-US" sz="2400" dirty="0"/>
              <a:t>b</a:t>
            </a:r>
            <a:r>
              <a:rPr lang="en-US" sz="2400" dirty="0" smtClean="0"/>
              <a:t>. </a:t>
            </a:r>
            <a:r>
              <a:rPr lang="en-US" sz="2400" dirty="0" err="1" smtClean="0"/>
              <a:t>Concentración</a:t>
            </a:r>
            <a:r>
              <a:rPr lang="en-US" sz="2400" dirty="0" smtClean="0"/>
              <a:t> </a:t>
            </a:r>
            <a:r>
              <a:rPr lang="en-US" sz="2400" dirty="0" err="1" smtClean="0"/>
              <a:t>temática</a:t>
            </a:r>
            <a:endParaRPr lang="en-US" sz="2400" dirty="0" smtClean="0"/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37B19-FCE0-4C6E-BD2A-03D12C7A819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endParaRPr lang="es-ES_tradnl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252412" y="2290762"/>
          <a:ext cx="8642350" cy="424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211638" y="6497638"/>
            <a:ext cx="719137" cy="360362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 eaLnBrk="1" hangingPunct="1"/>
            <a:r>
              <a:rPr lang="fr-FR" sz="2400" smtClean="0"/>
              <a:t>c. Simplificación</a:t>
            </a:r>
          </a:p>
        </p:txBody>
      </p:sp>
      <p:sp>
        <p:nvSpPr>
          <p:cNvPr id="624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</a:rPr>
              <a:t>│</a:t>
            </a:r>
            <a:r>
              <a:rPr lang="fr-FR" sz="1800" smtClean="0">
                <a:solidFill>
                  <a:schemeClr val="tx1"/>
                </a:solidFill>
              </a:rPr>
              <a:t> </a:t>
            </a:r>
            <a:fld id="{CB6F983E-5F44-469C-8831-97E6EC13CC88}" type="slidenum">
              <a:rPr lang="fr-FR" sz="1200" baseline="30000" smtClean="0">
                <a:solidFill>
                  <a:schemeClr val="tx1"/>
                </a:solidFill>
              </a:rPr>
              <a:pPr/>
              <a:t>8</a:t>
            </a:fld>
            <a:endParaRPr lang="fr-FR" sz="1200" baseline="30000" smtClean="0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b="1" dirty="0" err="1" smtClean="0"/>
              <a:t>Normas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comunes</a:t>
            </a:r>
            <a:r>
              <a:rPr lang="en-GB" sz="2000" b="1" dirty="0" smtClean="0"/>
              <a:t> (</a:t>
            </a:r>
            <a:r>
              <a:rPr lang="en-GB" sz="2000" b="1" dirty="0" err="1" smtClean="0"/>
              <a:t>fondos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cubiertos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por</a:t>
            </a:r>
            <a:r>
              <a:rPr lang="en-GB" sz="2000" b="1" dirty="0" smtClean="0"/>
              <a:t> el Marco </a:t>
            </a:r>
            <a:r>
              <a:rPr lang="en-GB" sz="2000" b="1" dirty="0" err="1" smtClean="0"/>
              <a:t>Estratégico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Común</a:t>
            </a:r>
            <a:r>
              <a:rPr lang="en-GB" sz="2000" b="1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en-GB" sz="1800" dirty="0" smtClean="0"/>
              <a:t>Política de </a:t>
            </a:r>
            <a:r>
              <a:rPr lang="en-GB" sz="1800" dirty="0" err="1" smtClean="0"/>
              <a:t>cohesión</a:t>
            </a:r>
            <a:r>
              <a:rPr lang="en-GB" sz="1800" dirty="0" smtClean="0"/>
              <a:t>, </a:t>
            </a:r>
            <a:r>
              <a:rPr lang="en-GB" sz="1800" dirty="0" err="1" smtClean="0"/>
              <a:t>desarrollo</a:t>
            </a:r>
            <a:r>
              <a:rPr lang="en-GB" sz="1800" dirty="0" smtClean="0"/>
              <a:t> rural y </a:t>
            </a:r>
            <a:r>
              <a:rPr lang="en-GB" sz="1800" dirty="0" err="1" smtClean="0"/>
              <a:t>marítimo-pesquera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b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err="1" smtClean="0"/>
              <a:t>Sistema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ejecución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simplificado</a:t>
            </a:r>
            <a:endParaRPr lang="en-GB" sz="2000" b="1" dirty="0" smtClean="0"/>
          </a:p>
          <a:p>
            <a:pPr eaLnBrk="1" hangingPunct="1">
              <a:buFontTx/>
              <a:buChar char="•"/>
            </a:pPr>
            <a:r>
              <a:rPr lang="en-GB" sz="1800" dirty="0" err="1" smtClean="0"/>
              <a:t>Normas</a:t>
            </a:r>
            <a:r>
              <a:rPr lang="en-GB" sz="1800" dirty="0" smtClean="0"/>
              <a:t> </a:t>
            </a:r>
            <a:r>
              <a:rPr lang="en-GB" sz="1800" dirty="0" err="1" smtClean="0"/>
              <a:t>armonizadas</a:t>
            </a:r>
            <a:r>
              <a:rPr lang="en-GB" sz="1800" dirty="0" smtClean="0"/>
              <a:t> </a:t>
            </a:r>
            <a:r>
              <a:rPr lang="en-GB" sz="1800" dirty="0" err="1" smtClean="0"/>
              <a:t>sobre</a:t>
            </a:r>
            <a:r>
              <a:rPr lang="en-GB" sz="1800" dirty="0" smtClean="0"/>
              <a:t> </a:t>
            </a:r>
            <a:r>
              <a:rPr lang="en-GB" sz="1800" dirty="0" err="1" smtClean="0"/>
              <a:t>admisibilidad</a:t>
            </a:r>
            <a:r>
              <a:rPr lang="en-GB" sz="1800" dirty="0" smtClean="0"/>
              <a:t> y </a:t>
            </a:r>
            <a:r>
              <a:rPr lang="en-GB" sz="1800" dirty="0" err="1" smtClean="0"/>
              <a:t>duración</a:t>
            </a:r>
            <a:r>
              <a:rPr lang="en-GB" sz="1800" dirty="0" smtClean="0"/>
              <a:t> </a:t>
            </a:r>
          </a:p>
          <a:p>
            <a:pPr eaLnBrk="1" hangingPunct="1">
              <a:buFontTx/>
              <a:buChar char="•"/>
            </a:pPr>
            <a:r>
              <a:rPr lang="en-GB" sz="1800" dirty="0" smtClean="0"/>
              <a:t>Mayor </a:t>
            </a:r>
            <a:r>
              <a:rPr lang="en-GB" sz="1800" dirty="0" err="1" smtClean="0"/>
              <a:t>uso</a:t>
            </a:r>
            <a:r>
              <a:rPr lang="en-GB" sz="1800" dirty="0" smtClean="0"/>
              <a:t> de </a:t>
            </a:r>
            <a:r>
              <a:rPr lang="en-GB" sz="1800" dirty="0" err="1" smtClean="0"/>
              <a:t>costes</a:t>
            </a:r>
            <a:r>
              <a:rPr lang="en-GB" sz="1800" dirty="0" smtClean="0"/>
              <a:t> </a:t>
            </a:r>
            <a:r>
              <a:rPr lang="en-GB" sz="1800" dirty="0" err="1" smtClean="0"/>
              <a:t>simplificados</a:t>
            </a:r>
            <a:endParaRPr lang="en-GB" sz="1800" dirty="0" smtClean="0"/>
          </a:p>
          <a:p>
            <a:pPr eaLnBrk="1" hangingPunct="1">
              <a:buFontTx/>
              <a:buChar char="•"/>
            </a:pPr>
            <a:r>
              <a:rPr lang="en-GB" sz="1800" dirty="0" err="1" smtClean="0"/>
              <a:t>Vinculación</a:t>
            </a:r>
            <a:r>
              <a:rPr lang="en-GB" sz="1800" dirty="0" smtClean="0"/>
              <a:t> de </a:t>
            </a:r>
            <a:r>
              <a:rPr lang="en-GB" sz="1800" dirty="0" err="1" smtClean="0"/>
              <a:t>pagos</a:t>
            </a:r>
            <a:r>
              <a:rPr lang="en-GB" sz="1800" dirty="0" smtClean="0"/>
              <a:t> con </a:t>
            </a:r>
            <a:r>
              <a:rPr lang="en-GB" sz="1800" dirty="0" err="1" smtClean="0"/>
              <a:t>resultados</a:t>
            </a:r>
            <a:endParaRPr lang="en-GB" sz="1800" dirty="0" smtClean="0"/>
          </a:p>
          <a:p>
            <a:pPr eaLnBrk="1" hangingPunct="1">
              <a:buFontTx/>
              <a:buChar char="•"/>
            </a:pPr>
            <a:r>
              <a:rPr lang="en-GB" sz="1800" dirty="0" smtClean="0"/>
              <a:t>e-Cohesion: un </a:t>
            </a:r>
            <a:r>
              <a:rPr lang="en-GB" sz="1800" dirty="0" err="1" smtClean="0"/>
              <a:t>servicio</a:t>
            </a:r>
            <a:r>
              <a:rPr lang="en-GB" sz="1800" dirty="0" smtClean="0"/>
              <a:t> </a:t>
            </a:r>
            <a:r>
              <a:rPr lang="en-GB" sz="1800" dirty="0" err="1" smtClean="0"/>
              <a:t>centralizado</a:t>
            </a:r>
            <a:r>
              <a:rPr lang="en-GB" sz="1800" dirty="0" smtClean="0"/>
              <a:t> para los </a:t>
            </a:r>
            <a:r>
              <a:rPr lang="en-GB" sz="1800" dirty="0" err="1" smtClean="0"/>
              <a:t>beneficiarios</a:t>
            </a:r>
            <a:endParaRPr lang="en-GB" sz="1800" dirty="0" smtClean="0"/>
          </a:p>
          <a:p>
            <a:pPr eaLnBrk="1" hangingPunct="1">
              <a:buFontTx/>
              <a:buChar char="•"/>
            </a:pPr>
            <a:r>
              <a:rPr lang="en-GB" sz="1800" dirty="0" err="1" smtClean="0"/>
              <a:t>Enfoque</a:t>
            </a:r>
            <a:r>
              <a:rPr lang="en-GB" sz="1800" dirty="0" smtClean="0"/>
              <a:t> </a:t>
            </a:r>
            <a:r>
              <a:rPr lang="en-GB" sz="1800" dirty="0" err="1" smtClean="0"/>
              <a:t>proporcional</a:t>
            </a:r>
            <a:r>
              <a:rPr lang="en-GB" sz="1800" dirty="0" smtClean="0"/>
              <a:t> al control</a:t>
            </a:r>
          </a:p>
        </p:txBody>
      </p:sp>
    </p:spTree>
    <p:extLst>
      <p:ext uri="{BB962C8B-B14F-4D97-AF65-F5344CB8AC3E}">
        <p14:creationId xmlns:p14="http://schemas.microsoft.com/office/powerpoint/2010/main" val="2518647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/>
              <a:t>4. ¿Cómo programar?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09852"/>
          </a:xfrm>
        </p:spPr>
        <p:txBody>
          <a:bodyPr/>
          <a:lstStyle/>
          <a:p>
            <a:r>
              <a:rPr lang="es-ES_tradnl" sz="1800" dirty="0" smtClean="0"/>
              <a:t>Empleo (objetivo temático 8)</a:t>
            </a:r>
          </a:p>
          <a:p>
            <a:pPr lvl="2">
              <a:defRPr/>
            </a:pPr>
            <a:r>
              <a:rPr lang="es-ES" dirty="0" smtClean="0"/>
              <a:t>Acceso </a:t>
            </a:r>
            <a:r>
              <a:rPr lang="es-ES" dirty="0"/>
              <a:t>al empleo por parte de los demandantes de empleo y de las </a:t>
            </a:r>
            <a:r>
              <a:rPr lang="es-ES" dirty="0" smtClean="0"/>
              <a:t>personas inactivas</a:t>
            </a:r>
          </a:p>
          <a:p>
            <a:pPr lvl="2">
              <a:defRPr/>
            </a:pPr>
            <a:r>
              <a:rPr lang="es-ES" dirty="0" smtClean="0"/>
              <a:t>Integración </a:t>
            </a:r>
            <a:r>
              <a:rPr lang="es-ES" dirty="0"/>
              <a:t>sostenible en el mercado de trabajo de los </a:t>
            </a:r>
            <a:r>
              <a:rPr lang="es-ES" dirty="0" smtClean="0"/>
              <a:t>jóvenes</a:t>
            </a:r>
          </a:p>
          <a:p>
            <a:pPr lvl="2">
              <a:defRPr/>
            </a:pPr>
            <a:r>
              <a:rPr lang="es-ES" sz="1400" dirty="0" smtClean="0"/>
              <a:t>Igualdad </a:t>
            </a:r>
            <a:r>
              <a:rPr lang="es-ES" sz="1400" dirty="0"/>
              <a:t>entre hombres y mujeres </a:t>
            </a:r>
          </a:p>
          <a:p>
            <a:r>
              <a:rPr lang="es-ES_tradnl" sz="1800" dirty="0"/>
              <a:t>Inclusión social (objetivo temático 9)</a:t>
            </a:r>
          </a:p>
          <a:p>
            <a:pPr lvl="2">
              <a:defRPr/>
            </a:pPr>
            <a:r>
              <a:rPr lang="fr-BE" dirty="0" err="1" smtClean="0"/>
              <a:t>Inclusión</a:t>
            </a:r>
            <a:r>
              <a:rPr lang="fr-BE" dirty="0" smtClean="0"/>
              <a:t> activa</a:t>
            </a:r>
          </a:p>
          <a:p>
            <a:pPr lvl="2">
              <a:defRPr/>
            </a:pPr>
            <a:r>
              <a:rPr lang="fr-BE" dirty="0" err="1" smtClean="0"/>
              <a:t>Integración</a:t>
            </a:r>
            <a:r>
              <a:rPr lang="fr-BE" dirty="0" smtClean="0"/>
              <a:t> </a:t>
            </a:r>
            <a:r>
              <a:rPr lang="fr-BE" dirty="0" err="1" smtClean="0"/>
              <a:t>socioeconómica</a:t>
            </a:r>
            <a:r>
              <a:rPr lang="fr-BE" dirty="0" smtClean="0"/>
              <a:t> de </a:t>
            </a:r>
            <a:r>
              <a:rPr lang="fr-BE" dirty="0" err="1" smtClean="0"/>
              <a:t>comunidades</a:t>
            </a:r>
            <a:r>
              <a:rPr lang="fr-BE" dirty="0" smtClean="0"/>
              <a:t> </a:t>
            </a:r>
            <a:r>
              <a:rPr lang="fr-BE" dirty="0" err="1" smtClean="0"/>
              <a:t>marginadas</a:t>
            </a:r>
            <a:endParaRPr lang="fr-BE" dirty="0" smtClean="0"/>
          </a:p>
          <a:p>
            <a:pPr lvl="2">
              <a:defRPr/>
            </a:pPr>
            <a:r>
              <a:rPr lang="es-ES" dirty="0" smtClean="0"/>
              <a:t>Lucha </a:t>
            </a:r>
            <a:r>
              <a:rPr lang="es-ES" dirty="0"/>
              <a:t>contra todas las formas de discriminación y la promoción de la igualdad de </a:t>
            </a:r>
            <a:r>
              <a:rPr lang="es-ES" dirty="0" smtClean="0"/>
              <a:t>oportunidades</a:t>
            </a:r>
          </a:p>
          <a:p>
            <a:pPr lvl="2">
              <a:defRPr/>
            </a:pPr>
            <a:r>
              <a:rPr lang="fr-BE" dirty="0" err="1" smtClean="0"/>
              <a:t>Acceso</a:t>
            </a:r>
            <a:r>
              <a:rPr lang="fr-BE" dirty="0" smtClean="0"/>
              <a:t> a </a:t>
            </a:r>
            <a:r>
              <a:rPr lang="es-ES" dirty="0"/>
              <a:t>servicios asequibles, sostenibles y de </a:t>
            </a:r>
            <a:r>
              <a:rPr lang="es-ES" dirty="0" smtClean="0"/>
              <a:t>calidad</a:t>
            </a:r>
          </a:p>
          <a:p>
            <a:r>
              <a:rPr lang="es-ES_tradnl" sz="1800" dirty="0"/>
              <a:t>Educación (objetivo temático 10)</a:t>
            </a:r>
          </a:p>
          <a:p>
            <a:pPr lvl="2"/>
            <a:r>
              <a:rPr lang="es-ES" dirty="0" smtClean="0"/>
              <a:t>Reducción </a:t>
            </a:r>
            <a:r>
              <a:rPr lang="es-ES" dirty="0"/>
              <a:t>y la prevención del abandono escolar </a:t>
            </a:r>
            <a:r>
              <a:rPr lang="es-ES" dirty="0" smtClean="0"/>
              <a:t>temprano</a:t>
            </a:r>
          </a:p>
          <a:p>
            <a:pPr lvl="2"/>
            <a:r>
              <a:rPr lang="es-ES" dirty="0" smtClean="0"/>
              <a:t>Mejora </a:t>
            </a:r>
            <a:r>
              <a:rPr lang="es-ES" dirty="0"/>
              <a:t>de la calidad, la eficacia y la accesibilidad de la educación </a:t>
            </a:r>
            <a:r>
              <a:rPr lang="es-ES" dirty="0" smtClean="0"/>
              <a:t>superior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8401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566</Words>
  <Application>Microsoft Office PowerPoint</Application>
  <PresentationFormat>On-screen Show (4:3)</PresentationFormat>
  <Paragraphs>111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Verdana</vt:lpstr>
      <vt:lpstr>Wingdings</vt:lpstr>
      <vt:lpstr>Default Design</vt:lpstr>
      <vt:lpstr>1_Default Design</vt:lpstr>
      <vt:lpstr>2_Default Design</vt:lpstr>
      <vt:lpstr> Invertir en la infancia en España: instrumentos europeos y oportunidades de financiación</vt:lpstr>
      <vt:lpstr>Estructura</vt:lpstr>
      <vt:lpstr>Marco político</vt:lpstr>
      <vt:lpstr>2. Instrumentos de financiación</vt:lpstr>
      <vt:lpstr>3. Novedades</vt:lpstr>
      <vt:lpstr>a. Dimensión social reforzada</vt:lpstr>
      <vt:lpstr>b. Concentración temática</vt:lpstr>
      <vt:lpstr>c. Simplificación</vt:lpstr>
      <vt:lpstr> 4. ¿Cómo programar?</vt:lpstr>
      <vt:lpstr>5. ¿Y a través de qué tipo de medidas?</vt:lpstr>
      <vt:lpstr>6. Elementos clave</vt:lpstr>
      <vt:lpstr>Material de referencia</vt:lpstr>
      <vt:lpstr>Para más información</vt:lpstr>
    </vt:vector>
  </TitlesOfParts>
  <Company>European Commission - Employment, Social Affairs and Inclusion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European Commission - Employment, Social Affairs and Inclusion</dc:creator>
  <cp:lastModifiedBy>CMO</cp:lastModifiedBy>
  <cp:revision>244</cp:revision>
  <dcterms:created xsi:type="dcterms:W3CDTF">2011-10-28T10:25:18Z</dcterms:created>
  <dcterms:modified xsi:type="dcterms:W3CDTF">2014-10-28T10:05:20Z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0x010100DEC34BEBC28A9840B9D23A71B838C372</vt:lpwstr>
  </property>
  <property fmtid="{D5CDD505-2E9C-101B-9397-08002B2CF9AE}" pid="3" name="ArticulateGUID">
    <vt:lpwstr>F67855AA-9EB3-450B-8FFA-151523CFB0E6</vt:lpwstr>
  </property>
  <property fmtid="{D5CDD505-2E9C-101B-9397-08002B2CF9AE}" pid="4" name="ArticulatePath">
    <vt:lpwstr>EU instruments for combatting child poverty_A Sukova</vt:lpwstr>
  </property>
</Properties>
</file>