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765925" cy="9867900"/>
  <p:custDataLst>
    <p:tags r:id="rId9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934" autoAdjust="0"/>
  </p:normalViewPr>
  <p:slideViewPr>
    <p:cSldViewPr>
      <p:cViewPr varScale="1">
        <p:scale>
          <a:sx n="122" d="100"/>
          <a:sy n="122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5A7D2-ABA9-4B25-A734-F01F891A5745}" type="doc">
      <dgm:prSet loTypeId="urn:microsoft.com/office/officeart/2005/8/layout/bProcess3" loCatId="process" qsTypeId="urn:microsoft.com/office/officeart/2005/8/quickstyle/simple1" qsCatId="simple" csTypeId="urn:microsoft.com/office/officeart/2005/8/colors/accent5_1" csCatId="accent5" phldr="1"/>
      <dgm:spPr/>
    </dgm:pt>
    <dgm:pt modelId="{6E40DA77-796E-4C28-8CC9-2103C4D83A8A}">
      <dgm:prSet phldrT="[Texto]" custT="1"/>
      <dgm:spPr/>
      <dgm:t>
        <a:bodyPr/>
        <a:lstStyle/>
        <a:p>
          <a:r>
            <a:rPr lang="es-ES" sz="1500" dirty="0" err="1" smtClean="0">
              <a:latin typeface="Century Gothic" pitchFamily="34" charset="0"/>
            </a:rPr>
            <a:t>The</a:t>
          </a:r>
          <a:r>
            <a:rPr lang="es-ES" sz="1500" dirty="0" smtClean="0">
              <a:latin typeface="Century Gothic" pitchFamily="34" charset="0"/>
            </a:rPr>
            <a:t> EU </a:t>
          </a:r>
          <a:r>
            <a:rPr lang="es-ES" sz="1500" dirty="0" err="1" smtClean="0">
              <a:latin typeface="Century Gothic" pitchFamily="34" charset="0"/>
            </a:rPr>
            <a:t>Aliance</a:t>
          </a:r>
          <a:r>
            <a:rPr lang="es-ES" sz="1500" dirty="0" smtClean="0">
              <a:latin typeface="Century Gothic" pitchFamily="34" charset="0"/>
            </a:rPr>
            <a:t> </a:t>
          </a:r>
          <a:r>
            <a:rPr lang="es-ES" sz="1500" dirty="0" err="1" smtClean="0">
              <a:latin typeface="Century Gothic" pitchFamily="34" charset="0"/>
            </a:rPr>
            <a:t>for</a:t>
          </a:r>
          <a:r>
            <a:rPr lang="es-ES" sz="1500" dirty="0" smtClean="0">
              <a:latin typeface="Century Gothic" pitchFamily="34" charset="0"/>
            </a:rPr>
            <a:t> </a:t>
          </a:r>
          <a:r>
            <a:rPr lang="es-ES" sz="1500" dirty="0" err="1" smtClean="0">
              <a:latin typeface="Century Gothic" pitchFamily="34" charset="0"/>
            </a:rPr>
            <a:t>investing</a:t>
          </a:r>
          <a:r>
            <a:rPr lang="es-ES" sz="1500" dirty="0" smtClean="0">
              <a:latin typeface="Century Gothic" pitchFamily="34" charset="0"/>
            </a:rPr>
            <a:t> in </a:t>
          </a:r>
          <a:r>
            <a:rPr lang="es-ES" sz="1500" dirty="0" err="1" smtClean="0">
              <a:latin typeface="Century Gothic" pitchFamily="34" charset="0"/>
            </a:rPr>
            <a:t>children</a:t>
          </a:r>
          <a:endParaRPr lang="es-ES" sz="1500" dirty="0" smtClean="0">
            <a:latin typeface="Century Gothic" pitchFamily="34" charset="0"/>
          </a:endParaRPr>
        </a:p>
      </dgm:t>
    </dgm:pt>
    <dgm:pt modelId="{5ED91B23-8193-4AF7-AB04-4E81ED772AA7}" type="parTrans" cxnId="{5CCFABDA-F53D-42B9-AE26-95CD195EACD2}">
      <dgm:prSet/>
      <dgm:spPr/>
      <dgm:t>
        <a:bodyPr/>
        <a:lstStyle/>
        <a:p>
          <a:endParaRPr lang="es-ES" sz="1500"/>
        </a:p>
      </dgm:t>
    </dgm:pt>
    <dgm:pt modelId="{E818A278-3EA0-4ED1-A7F2-22879A014945}" type="sibTrans" cxnId="{5CCFABDA-F53D-42B9-AE26-95CD195EACD2}">
      <dgm:prSet custT="1"/>
      <dgm:spPr/>
      <dgm:t>
        <a:bodyPr/>
        <a:lstStyle/>
        <a:p>
          <a:endParaRPr lang="es-ES" sz="1500"/>
        </a:p>
      </dgm:t>
    </dgm:pt>
    <dgm:pt modelId="{2E80359A-B34A-4B50-8DE0-609CA00CBC33}">
      <dgm:prSet custT="1"/>
      <dgm:spPr/>
      <dgm:t>
        <a:bodyPr/>
        <a:lstStyle/>
        <a:p>
          <a:r>
            <a:rPr lang="es-ES" sz="1500" dirty="0" smtClean="0">
              <a:latin typeface="Century Gothic" pitchFamily="34" charset="0"/>
            </a:rPr>
            <a:t>La Alianza para invertir en la infancia en España</a:t>
          </a:r>
          <a:endParaRPr lang="en-US" sz="1500" dirty="0" smtClean="0">
            <a:latin typeface="Century Gothic" pitchFamily="34" charset="0"/>
          </a:endParaRPr>
        </a:p>
      </dgm:t>
    </dgm:pt>
    <dgm:pt modelId="{CA9B3B59-3F81-4ADF-9090-E8A9D03DBA60}" type="parTrans" cxnId="{7CE18E0C-BD2E-478B-8AE3-9B8CEDEB95FA}">
      <dgm:prSet/>
      <dgm:spPr/>
      <dgm:t>
        <a:bodyPr/>
        <a:lstStyle/>
        <a:p>
          <a:endParaRPr lang="en-US"/>
        </a:p>
      </dgm:t>
    </dgm:pt>
    <dgm:pt modelId="{9BF14C8B-05BA-4B86-96F7-63405C05D00A}" type="sibTrans" cxnId="{7CE18E0C-BD2E-478B-8AE3-9B8CEDEB95FA}">
      <dgm:prSet/>
      <dgm:spPr/>
      <dgm:t>
        <a:bodyPr/>
        <a:lstStyle/>
        <a:p>
          <a:endParaRPr lang="en-US"/>
        </a:p>
      </dgm:t>
    </dgm:pt>
    <dgm:pt modelId="{A97F8450-8903-493F-835C-F259F67CF716}" type="pres">
      <dgm:prSet presAssocID="{2465A7D2-ABA9-4B25-A734-F01F891A5745}" presName="Name0" presStyleCnt="0">
        <dgm:presLayoutVars>
          <dgm:dir/>
          <dgm:resizeHandles val="exact"/>
        </dgm:presLayoutVars>
      </dgm:prSet>
      <dgm:spPr/>
    </dgm:pt>
    <dgm:pt modelId="{FFBCF236-2F12-4CCE-8102-7C5889D6038A}" type="pres">
      <dgm:prSet presAssocID="{6E40DA77-796E-4C28-8CC9-2103C4D83A8A}" presName="node" presStyleLbl="node1" presStyleIdx="0" presStyleCnt="2" custScaleX="74871" custScaleY="491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6C1E89-66E2-4961-AB69-C0DC771D5014}" type="pres">
      <dgm:prSet presAssocID="{E818A278-3EA0-4ED1-A7F2-22879A014945}" presName="sibTrans" presStyleLbl="sibTrans1D1" presStyleIdx="0" presStyleCnt="1"/>
      <dgm:spPr/>
      <dgm:t>
        <a:bodyPr/>
        <a:lstStyle/>
        <a:p>
          <a:endParaRPr lang="es-ES"/>
        </a:p>
      </dgm:t>
    </dgm:pt>
    <dgm:pt modelId="{D9AF87F1-28D2-4118-BEA6-613A386F46F6}" type="pres">
      <dgm:prSet presAssocID="{E818A278-3EA0-4ED1-A7F2-22879A014945}" presName="connectorText" presStyleLbl="sibTrans1D1" presStyleIdx="0" presStyleCnt="1"/>
      <dgm:spPr/>
      <dgm:t>
        <a:bodyPr/>
        <a:lstStyle/>
        <a:p>
          <a:endParaRPr lang="es-ES"/>
        </a:p>
      </dgm:t>
    </dgm:pt>
    <dgm:pt modelId="{1B206687-4879-4BCB-8F59-F616E7FFF30D}" type="pres">
      <dgm:prSet presAssocID="{2E80359A-B34A-4B50-8DE0-609CA00CBC33}" presName="node" presStyleLbl="node1" presStyleIdx="1" presStyleCnt="2" custScaleX="95651" custScaleY="47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931316-6669-4C05-A8B0-3B5B29AC16F1}" type="presOf" srcId="{6E40DA77-796E-4C28-8CC9-2103C4D83A8A}" destId="{FFBCF236-2F12-4CCE-8102-7C5889D6038A}" srcOrd="0" destOrd="0" presId="urn:microsoft.com/office/officeart/2005/8/layout/bProcess3"/>
    <dgm:cxn modelId="{C515AD70-FABA-46E1-AA87-86D8AE316E25}" type="presOf" srcId="{2E80359A-B34A-4B50-8DE0-609CA00CBC33}" destId="{1B206687-4879-4BCB-8F59-F616E7FFF30D}" srcOrd="0" destOrd="0" presId="urn:microsoft.com/office/officeart/2005/8/layout/bProcess3"/>
    <dgm:cxn modelId="{6FFC8B84-467D-4E48-9FCA-7004E34BDA81}" type="presOf" srcId="{E818A278-3EA0-4ED1-A7F2-22879A014945}" destId="{D9AF87F1-28D2-4118-BEA6-613A386F46F6}" srcOrd="1" destOrd="0" presId="urn:microsoft.com/office/officeart/2005/8/layout/bProcess3"/>
    <dgm:cxn modelId="{5CCFABDA-F53D-42B9-AE26-95CD195EACD2}" srcId="{2465A7D2-ABA9-4B25-A734-F01F891A5745}" destId="{6E40DA77-796E-4C28-8CC9-2103C4D83A8A}" srcOrd="0" destOrd="0" parTransId="{5ED91B23-8193-4AF7-AB04-4E81ED772AA7}" sibTransId="{E818A278-3EA0-4ED1-A7F2-22879A014945}"/>
    <dgm:cxn modelId="{EB4B1A6B-43C0-42FC-BD2D-704BC7AF18D7}" type="presOf" srcId="{2465A7D2-ABA9-4B25-A734-F01F891A5745}" destId="{A97F8450-8903-493F-835C-F259F67CF716}" srcOrd="0" destOrd="0" presId="urn:microsoft.com/office/officeart/2005/8/layout/bProcess3"/>
    <dgm:cxn modelId="{BAECD99D-FFBB-4DD2-96CC-BC075E4B399B}" type="presOf" srcId="{E818A278-3EA0-4ED1-A7F2-22879A014945}" destId="{2D6C1E89-66E2-4961-AB69-C0DC771D5014}" srcOrd="0" destOrd="0" presId="urn:microsoft.com/office/officeart/2005/8/layout/bProcess3"/>
    <dgm:cxn modelId="{7CE18E0C-BD2E-478B-8AE3-9B8CEDEB95FA}" srcId="{2465A7D2-ABA9-4B25-A734-F01F891A5745}" destId="{2E80359A-B34A-4B50-8DE0-609CA00CBC33}" srcOrd="1" destOrd="0" parTransId="{CA9B3B59-3F81-4ADF-9090-E8A9D03DBA60}" sibTransId="{9BF14C8B-05BA-4B86-96F7-63405C05D00A}"/>
    <dgm:cxn modelId="{401824FF-5385-4A6B-A4FA-1D176030D52C}" type="presParOf" srcId="{A97F8450-8903-493F-835C-F259F67CF716}" destId="{FFBCF236-2F12-4CCE-8102-7C5889D6038A}" srcOrd="0" destOrd="0" presId="urn:microsoft.com/office/officeart/2005/8/layout/bProcess3"/>
    <dgm:cxn modelId="{773F16EA-863F-4D13-A224-71C448E31442}" type="presParOf" srcId="{A97F8450-8903-493F-835C-F259F67CF716}" destId="{2D6C1E89-66E2-4961-AB69-C0DC771D5014}" srcOrd="1" destOrd="0" presId="urn:microsoft.com/office/officeart/2005/8/layout/bProcess3"/>
    <dgm:cxn modelId="{86E36331-181E-42F6-9AAF-E8E7D479D15D}" type="presParOf" srcId="{2D6C1E89-66E2-4961-AB69-C0DC771D5014}" destId="{D9AF87F1-28D2-4118-BEA6-613A386F46F6}" srcOrd="0" destOrd="0" presId="urn:microsoft.com/office/officeart/2005/8/layout/bProcess3"/>
    <dgm:cxn modelId="{0A02F22A-113B-4B11-B570-E7E50600D3FA}" type="presParOf" srcId="{A97F8450-8903-493F-835C-F259F67CF716}" destId="{1B206687-4879-4BCB-8F59-F616E7FFF30D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696F11-BF46-4E18-A46D-950E4D177B0B}" type="doc">
      <dgm:prSet loTypeId="urn:microsoft.com/office/officeart/2005/8/layout/process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7C1880A1-480A-49A4-8892-2772E35440A4}">
      <dgm:prSet phldrT="[Texto]" custT="1"/>
      <dgm:spPr/>
      <dgm:t>
        <a:bodyPr/>
        <a:lstStyle/>
        <a:p>
          <a:pPr algn="ctr"/>
          <a:r>
            <a:rPr lang="es-ES" sz="16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rPr>
            <a:t>Misión</a:t>
          </a:r>
        </a:p>
        <a:p>
          <a:pPr algn="l"/>
          <a:endParaRPr lang="es-ES" sz="1300" b="1" dirty="0" smtClean="0">
            <a:solidFill>
              <a:schemeClr val="accent5">
                <a:lumMod val="75000"/>
              </a:schemeClr>
            </a:solidFill>
            <a:latin typeface="Century Gothic" panose="020B0502020202020204" pitchFamily="34" charset="0"/>
          </a:endParaRPr>
        </a:p>
        <a:p>
          <a:pPr algn="l"/>
          <a:r>
            <a:rPr lang="es-ES" sz="1600" b="1" dirty="0" smtClean="0">
              <a:latin typeface="Century Gothic" panose="020B0502020202020204" pitchFamily="34" charset="0"/>
            </a:rPr>
            <a:t>Promover</a:t>
          </a:r>
          <a:r>
            <a:rPr lang="es-ES" sz="1600" dirty="0" smtClean="0">
              <a:latin typeface="Century Gothic" panose="020B0502020202020204" pitchFamily="34" charset="0"/>
            </a:rPr>
            <a:t> enfoques de calidad, integrales y centrados en los niños para combatir la pobreza infantil y promover su bienestar en: </a:t>
          </a:r>
        </a:p>
        <a:p>
          <a:pPr algn="l"/>
          <a:r>
            <a:rPr lang="es-ES_tradnl" sz="1600" dirty="0" smtClean="0">
              <a:latin typeface="Century Gothic" pitchFamily="34" charset="0"/>
            </a:rPr>
            <a:t> ● Políticas, </a:t>
          </a:r>
        </a:p>
        <a:p>
          <a:pPr algn="l"/>
          <a:r>
            <a:rPr lang="es-ES_tradnl" sz="1600" dirty="0" smtClean="0">
              <a:latin typeface="Century Gothic" pitchFamily="34" charset="0"/>
            </a:rPr>
            <a:t> ● Legislación</a:t>
          </a:r>
        </a:p>
        <a:p>
          <a:pPr algn="l"/>
          <a:r>
            <a:rPr lang="es-ES_tradnl" sz="1600" dirty="0" smtClean="0">
              <a:latin typeface="Century Gothic" pitchFamily="34" charset="0"/>
            </a:rPr>
            <a:t> ● Financiación (europea)</a:t>
          </a:r>
        </a:p>
        <a:p>
          <a:pPr algn="l"/>
          <a:r>
            <a:rPr lang="es-ES" sz="1600" dirty="0" smtClean="0">
              <a:latin typeface="Century Gothic" panose="020B0502020202020204" pitchFamily="34" charset="0"/>
            </a:rPr>
            <a:t>De acuerdo con la </a:t>
          </a:r>
          <a:r>
            <a:rPr lang="es-ES" sz="1600" b="1" dirty="0" smtClean="0">
              <a:latin typeface="Century Gothic" panose="020B0502020202020204" pitchFamily="34" charset="0"/>
            </a:rPr>
            <a:t>Recomendación de la Comisión Europea "Invertir en la infancia: romper el ciclo de las desventajas</a:t>
          </a:r>
          <a:r>
            <a:rPr lang="es-ES" sz="1400" b="1" dirty="0" smtClean="0">
              <a:latin typeface="Century Gothic" panose="020B0502020202020204" pitchFamily="34" charset="0"/>
            </a:rPr>
            <a:t>”</a:t>
          </a:r>
          <a:endParaRPr lang="es-ES" sz="1400" b="1" dirty="0">
            <a:latin typeface="Century Gothic" pitchFamily="34" charset="0"/>
          </a:endParaRPr>
        </a:p>
      </dgm:t>
    </dgm:pt>
    <dgm:pt modelId="{02B73F6A-96B4-4B99-8D5F-AFB7D4C811EA}" type="parTrans" cxnId="{DC7566F9-FD90-4247-BBB0-C12B03E86491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145E109A-86DD-4DF3-ACA5-32F2EB6C6241}" type="sibTrans" cxnId="{DC7566F9-FD90-4247-BBB0-C12B03E86491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877DE199-89F6-499C-8D83-C75189AF8072}">
      <dgm:prSet phldrT="[Texto]" custT="1"/>
      <dgm:spPr/>
      <dgm:t>
        <a:bodyPr/>
        <a:lstStyle/>
        <a:p>
          <a:pPr algn="ctr"/>
          <a:r>
            <a:rPr lang="es-ES_tradnl" sz="1600" b="1" dirty="0" smtClean="0">
              <a:solidFill>
                <a:schemeClr val="accent5">
                  <a:lumMod val="75000"/>
                </a:schemeClr>
              </a:solidFill>
              <a:latin typeface="Century Gothic" pitchFamily="34" charset="0"/>
            </a:rPr>
            <a:t>Objetivos</a:t>
          </a:r>
        </a:p>
        <a:p>
          <a:pPr algn="ctr"/>
          <a:endParaRPr lang="es-ES_tradnl" sz="1200" b="1" dirty="0" smtClean="0">
            <a:solidFill>
              <a:schemeClr val="accent5">
                <a:lumMod val="75000"/>
              </a:schemeClr>
            </a:solidFill>
            <a:latin typeface="Century Gothic" pitchFamily="34" charset="0"/>
          </a:endParaRPr>
        </a:p>
        <a:p>
          <a:pPr algn="l"/>
          <a:r>
            <a:rPr lang="es-ES_tradnl" sz="1400" dirty="0" smtClean="0">
              <a:latin typeface="Century Gothic" pitchFamily="34" charset="0"/>
            </a:rPr>
            <a:t>● Incrementar la </a:t>
          </a:r>
          <a:r>
            <a:rPr lang="es-ES" sz="1400" dirty="0" smtClean="0">
              <a:latin typeface="Century Gothic" panose="020B0502020202020204" pitchFamily="34" charset="0"/>
            </a:rPr>
            <a:t>voluntad política para </a:t>
          </a:r>
          <a:r>
            <a:rPr lang="es-ES" sz="1400" b="1" dirty="0" smtClean="0">
              <a:latin typeface="Century Gothic" panose="020B0502020202020204" pitchFamily="34" charset="0"/>
            </a:rPr>
            <a:t>luchar contra la pobreza infantil </a:t>
          </a:r>
          <a:r>
            <a:rPr lang="es-ES" sz="1400" dirty="0" smtClean="0">
              <a:latin typeface="Century Gothic" panose="020B0502020202020204" pitchFamily="34" charset="0"/>
            </a:rPr>
            <a:t>y promover el bienestar de los niños a nivel europeo, nacional y autonómico.</a:t>
          </a:r>
        </a:p>
        <a:p>
          <a:pPr algn="l"/>
          <a:r>
            <a:rPr lang="es-ES_tradnl" sz="1400" dirty="0" smtClean="0">
              <a:latin typeface="Century Gothic" pitchFamily="34" charset="0"/>
            </a:rPr>
            <a:t>● </a:t>
          </a:r>
          <a:r>
            <a:rPr lang="es-ES" sz="1400" dirty="0" smtClean="0">
              <a:latin typeface="Century Gothic" panose="020B0502020202020204" pitchFamily="34" charset="0"/>
            </a:rPr>
            <a:t>Activar y apoyar la reforma de las políticas y las prácticas basándonos en un intercambio de conocimientos, con el fin de identificar </a:t>
          </a:r>
          <a:r>
            <a:rPr lang="es-ES" sz="1400" b="1" dirty="0" smtClean="0">
              <a:latin typeface="Century Gothic" panose="020B0502020202020204" pitchFamily="34" charset="0"/>
            </a:rPr>
            <a:t>qué funciona mejor para los niños</a:t>
          </a:r>
          <a:endParaRPr lang="es-ES_tradnl" sz="1400" b="1" dirty="0" smtClean="0">
            <a:latin typeface="Century Gothic" pitchFamily="34" charset="0"/>
          </a:endParaRPr>
        </a:p>
        <a:p>
          <a:pPr algn="l"/>
          <a:r>
            <a:rPr lang="es-ES_tradnl" sz="1400" dirty="0" smtClean="0">
              <a:latin typeface="Century Gothic" pitchFamily="34" charset="0"/>
            </a:rPr>
            <a:t>● </a:t>
          </a:r>
          <a:r>
            <a:rPr lang="es-ES" sz="1400" dirty="0" smtClean="0">
              <a:latin typeface="Century Gothic" panose="020B0502020202020204" pitchFamily="34" charset="0"/>
            </a:rPr>
            <a:t>Fortalecer la </a:t>
          </a:r>
          <a:r>
            <a:rPr lang="es-ES" sz="1400" b="1" dirty="0" smtClean="0">
              <a:latin typeface="Century Gothic" panose="020B0502020202020204" pitchFamily="34" charset="0"/>
            </a:rPr>
            <a:t>participación significativa de las partes interesadas </a:t>
          </a:r>
          <a:r>
            <a:rPr lang="es-ES" sz="1400" dirty="0" smtClean="0">
              <a:latin typeface="Century Gothic" panose="020B0502020202020204" pitchFamily="34" charset="0"/>
            </a:rPr>
            <a:t>en la toma de decisiones sobre políticas públicas y la asignación de recursos para los niños</a:t>
          </a:r>
          <a:endParaRPr lang="es-ES_tradnl" sz="1400" b="1" dirty="0" smtClean="0">
            <a:solidFill>
              <a:schemeClr val="accent5">
                <a:lumMod val="75000"/>
              </a:schemeClr>
            </a:solidFill>
            <a:latin typeface="Century Gothic" pitchFamily="34" charset="0"/>
          </a:endParaRPr>
        </a:p>
      </dgm:t>
    </dgm:pt>
    <dgm:pt modelId="{3303C16C-F14D-4C8A-B369-73578B7F96DF}" type="parTrans" cxnId="{FE05187E-A311-476F-B391-244CFD81B1F9}">
      <dgm:prSet/>
      <dgm:spPr/>
      <dgm:t>
        <a:bodyPr/>
        <a:lstStyle/>
        <a:p>
          <a:endParaRPr lang="es-ES"/>
        </a:p>
      </dgm:t>
    </dgm:pt>
    <dgm:pt modelId="{B6476AFC-CD92-45D8-8EC8-415F43D915C6}" type="sibTrans" cxnId="{FE05187E-A311-476F-B391-244CFD81B1F9}">
      <dgm:prSet/>
      <dgm:spPr/>
      <dgm:t>
        <a:bodyPr/>
        <a:lstStyle/>
        <a:p>
          <a:endParaRPr lang="es-ES"/>
        </a:p>
      </dgm:t>
    </dgm:pt>
    <dgm:pt modelId="{67A71F1E-860B-4469-A5AF-A900F28C3A44}" type="pres">
      <dgm:prSet presAssocID="{BC696F11-BF46-4E18-A46D-950E4D177B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C001CE7-1E44-4EDC-919E-862757896AB3}" type="pres">
      <dgm:prSet presAssocID="{7C1880A1-480A-49A4-8892-2772E35440A4}" presName="node" presStyleLbl="node1" presStyleIdx="0" presStyleCnt="2" custScaleX="115352" custScaleY="1396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FC172D-C699-49F7-BADB-CB78181B3B54}" type="pres">
      <dgm:prSet presAssocID="{145E109A-86DD-4DF3-ACA5-32F2EB6C6241}" presName="sibTrans" presStyleLbl="sibTrans2D1" presStyleIdx="0" presStyleCnt="1" custLinFactNeighborX="-20656" custLinFactNeighborY="-4325"/>
      <dgm:spPr/>
      <dgm:t>
        <a:bodyPr/>
        <a:lstStyle/>
        <a:p>
          <a:endParaRPr lang="es-ES"/>
        </a:p>
      </dgm:t>
    </dgm:pt>
    <dgm:pt modelId="{85641C37-7287-47A9-88C1-245BBFCD7396}" type="pres">
      <dgm:prSet presAssocID="{145E109A-86DD-4DF3-ACA5-32F2EB6C6241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EE0CBDC8-CA44-48BB-9A78-2B97DD7E5715}" type="pres">
      <dgm:prSet presAssocID="{877DE199-89F6-499C-8D83-C75189AF8072}" presName="node" presStyleLbl="node1" presStyleIdx="1" presStyleCnt="2" custScaleX="124233" custScaleY="1396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47E23D-42B0-4E3B-BEDF-43737761329A}" type="presOf" srcId="{145E109A-86DD-4DF3-ACA5-32F2EB6C6241}" destId="{85641C37-7287-47A9-88C1-245BBFCD7396}" srcOrd="1" destOrd="0" presId="urn:microsoft.com/office/officeart/2005/8/layout/process1"/>
    <dgm:cxn modelId="{DC7566F9-FD90-4247-BBB0-C12B03E86491}" srcId="{BC696F11-BF46-4E18-A46D-950E4D177B0B}" destId="{7C1880A1-480A-49A4-8892-2772E35440A4}" srcOrd="0" destOrd="0" parTransId="{02B73F6A-96B4-4B99-8D5F-AFB7D4C811EA}" sibTransId="{145E109A-86DD-4DF3-ACA5-32F2EB6C6241}"/>
    <dgm:cxn modelId="{CD6E30DF-2932-4ED5-A8E3-79F6F2867FFA}" type="presOf" srcId="{877DE199-89F6-499C-8D83-C75189AF8072}" destId="{EE0CBDC8-CA44-48BB-9A78-2B97DD7E5715}" srcOrd="0" destOrd="0" presId="urn:microsoft.com/office/officeart/2005/8/layout/process1"/>
    <dgm:cxn modelId="{53034CC8-594B-4C20-A5A2-237C2142CE72}" type="presOf" srcId="{145E109A-86DD-4DF3-ACA5-32F2EB6C6241}" destId="{BFFC172D-C699-49F7-BADB-CB78181B3B54}" srcOrd="0" destOrd="0" presId="urn:microsoft.com/office/officeart/2005/8/layout/process1"/>
    <dgm:cxn modelId="{CFEA55C6-FE03-4C4B-8DDC-AEC39C7FEAFA}" type="presOf" srcId="{BC696F11-BF46-4E18-A46D-950E4D177B0B}" destId="{67A71F1E-860B-4469-A5AF-A900F28C3A44}" srcOrd="0" destOrd="0" presId="urn:microsoft.com/office/officeart/2005/8/layout/process1"/>
    <dgm:cxn modelId="{FE05187E-A311-476F-B391-244CFD81B1F9}" srcId="{BC696F11-BF46-4E18-A46D-950E4D177B0B}" destId="{877DE199-89F6-499C-8D83-C75189AF8072}" srcOrd="1" destOrd="0" parTransId="{3303C16C-F14D-4C8A-B369-73578B7F96DF}" sibTransId="{B6476AFC-CD92-45D8-8EC8-415F43D915C6}"/>
    <dgm:cxn modelId="{98AF62CC-D0A6-49D2-BC20-A7AB7F2476EC}" type="presOf" srcId="{7C1880A1-480A-49A4-8892-2772E35440A4}" destId="{5C001CE7-1E44-4EDC-919E-862757896AB3}" srcOrd="0" destOrd="0" presId="urn:microsoft.com/office/officeart/2005/8/layout/process1"/>
    <dgm:cxn modelId="{2E3D88F2-BA42-46CA-BF31-FF3648649549}" type="presParOf" srcId="{67A71F1E-860B-4469-A5AF-A900F28C3A44}" destId="{5C001CE7-1E44-4EDC-919E-862757896AB3}" srcOrd="0" destOrd="0" presId="urn:microsoft.com/office/officeart/2005/8/layout/process1"/>
    <dgm:cxn modelId="{A382C4E7-CFED-40C6-9B8E-91450D998320}" type="presParOf" srcId="{67A71F1E-860B-4469-A5AF-A900F28C3A44}" destId="{BFFC172D-C699-49F7-BADB-CB78181B3B54}" srcOrd="1" destOrd="0" presId="urn:microsoft.com/office/officeart/2005/8/layout/process1"/>
    <dgm:cxn modelId="{54D3C3D4-F21E-4145-A665-DE3E2ED56840}" type="presParOf" srcId="{BFFC172D-C699-49F7-BADB-CB78181B3B54}" destId="{85641C37-7287-47A9-88C1-245BBFCD7396}" srcOrd="0" destOrd="0" presId="urn:microsoft.com/office/officeart/2005/8/layout/process1"/>
    <dgm:cxn modelId="{923A85FF-A07C-4ECC-8CF5-3C4B577490E3}" type="presParOf" srcId="{67A71F1E-860B-4469-A5AF-A900F28C3A44}" destId="{EE0CBDC8-CA44-48BB-9A78-2B97DD7E571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746B73-2700-4ABE-8FC6-18A13362666F}" type="doc">
      <dgm:prSet loTypeId="urn:microsoft.com/office/officeart/2005/8/layout/default#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E81DBBB8-C119-4C5F-8133-DBB319C0D352}">
      <dgm:prSet phldrT="[Texto]"/>
      <dgm:spPr/>
      <dgm:t>
        <a:bodyPr/>
        <a:lstStyle/>
        <a:p>
          <a:r>
            <a:rPr lang="es-ES" dirty="0" smtClean="0">
              <a:latin typeface="Century Gothic" pitchFamily="34" charset="0"/>
            </a:rPr>
            <a:t>Generación y refuerzo de la Alianza</a:t>
          </a:r>
          <a:endParaRPr lang="es-ES" dirty="0">
            <a:latin typeface="Century Gothic" pitchFamily="34" charset="0"/>
          </a:endParaRPr>
        </a:p>
      </dgm:t>
    </dgm:pt>
    <dgm:pt modelId="{C32BE5FE-8B61-4330-9403-9B928AC5010C}" type="parTrans" cxnId="{26F04123-4DE9-4313-A485-15EA3B750146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02693DDD-7688-4585-A6D5-1F28D26B4B28}" type="sibTrans" cxnId="{26F04123-4DE9-4313-A485-15EA3B750146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5AD1A627-0233-4A0F-9C02-AEC8C8D497E4}">
      <dgm:prSet/>
      <dgm:spPr/>
      <dgm:t>
        <a:bodyPr/>
        <a:lstStyle/>
        <a:p>
          <a:r>
            <a:rPr lang="es-ES" dirty="0" smtClean="0">
              <a:latin typeface="Century Gothic" pitchFamily="34" charset="0"/>
            </a:rPr>
            <a:t>Coordinación para la participación en procesos clave</a:t>
          </a:r>
        </a:p>
      </dgm:t>
    </dgm:pt>
    <dgm:pt modelId="{9DACB1B0-8B7B-46C8-B6CC-F2554A9E80D2}" type="parTrans" cxnId="{44ED5A2B-25FA-427C-BC4B-26361215857B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2A08556E-69C8-41F1-B94C-A370EFE6E6A2}" type="sibTrans" cxnId="{44ED5A2B-25FA-427C-BC4B-26361215857B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992BBA00-1F74-4967-A7B2-7D94EAC542E6}">
      <dgm:prSet/>
      <dgm:spPr/>
      <dgm:t>
        <a:bodyPr/>
        <a:lstStyle/>
        <a:p>
          <a:r>
            <a:rPr lang="es-ES_tradnl" dirty="0" smtClean="0">
              <a:latin typeface="Century Gothic" pitchFamily="34" charset="0"/>
            </a:rPr>
            <a:t>Promoción de la participación infantil</a:t>
          </a:r>
        </a:p>
      </dgm:t>
    </dgm:pt>
    <dgm:pt modelId="{5B6FED95-84A0-4F6A-B4EE-7289B553509B}" type="parTrans" cxnId="{9A58F885-2883-4049-ABBE-CF9FDD7D26F3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3440EC53-A9AC-4A51-A7F6-A02CDD7A5C41}" type="sibTrans" cxnId="{9A58F885-2883-4049-ABBE-CF9FDD7D26F3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7D0FE9E2-0F33-471A-8E0B-2D256FE50A13}" type="pres">
      <dgm:prSet presAssocID="{58746B73-2700-4ABE-8FC6-18A1336266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67FD4A-CBF9-4357-964E-4E58463EACFF}" type="pres">
      <dgm:prSet presAssocID="{E81DBBB8-C119-4C5F-8133-DBB319C0D352}" presName="node" presStyleLbl="node1" presStyleIdx="0" presStyleCnt="3" custScaleX="711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7411BB-3F90-4B6A-AE72-57724B017703}" type="pres">
      <dgm:prSet presAssocID="{02693DDD-7688-4585-A6D5-1F28D26B4B28}" presName="sibTrans" presStyleCnt="0"/>
      <dgm:spPr/>
    </dgm:pt>
    <dgm:pt modelId="{48DE699D-F09C-4934-A2C3-236D6E302943}" type="pres">
      <dgm:prSet presAssocID="{5AD1A627-0233-4A0F-9C02-AEC8C8D497E4}" presName="node" presStyleLbl="node1" presStyleIdx="1" presStyleCnt="3" custScaleX="711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BC2686-37DD-417A-BA6E-1D8C301E90E0}" type="pres">
      <dgm:prSet presAssocID="{2A08556E-69C8-41F1-B94C-A370EFE6E6A2}" presName="sibTrans" presStyleCnt="0"/>
      <dgm:spPr/>
    </dgm:pt>
    <dgm:pt modelId="{2EE065C3-A1E5-4425-AECC-3599F194C6A5}" type="pres">
      <dgm:prSet presAssocID="{992BBA00-1F74-4967-A7B2-7D94EAC542E6}" presName="node" presStyleLbl="node1" presStyleIdx="2" presStyleCnt="3" custScaleX="711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4ED5A2B-25FA-427C-BC4B-26361215857B}" srcId="{58746B73-2700-4ABE-8FC6-18A13362666F}" destId="{5AD1A627-0233-4A0F-9C02-AEC8C8D497E4}" srcOrd="1" destOrd="0" parTransId="{9DACB1B0-8B7B-46C8-B6CC-F2554A9E80D2}" sibTransId="{2A08556E-69C8-41F1-B94C-A370EFE6E6A2}"/>
    <dgm:cxn modelId="{26F04123-4DE9-4313-A485-15EA3B750146}" srcId="{58746B73-2700-4ABE-8FC6-18A13362666F}" destId="{E81DBBB8-C119-4C5F-8133-DBB319C0D352}" srcOrd="0" destOrd="0" parTransId="{C32BE5FE-8B61-4330-9403-9B928AC5010C}" sibTransId="{02693DDD-7688-4585-A6D5-1F28D26B4B28}"/>
    <dgm:cxn modelId="{982AAF3C-0B3F-450D-B944-217C37CEDD2A}" type="presOf" srcId="{992BBA00-1F74-4967-A7B2-7D94EAC542E6}" destId="{2EE065C3-A1E5-4425-AECC-3599F194C6A5}" srcOrd="0" destOrd="0" presId="urn:microsoft.com/office/officeart/2005/8/layout/default#2"/>
    <dgm:cxn modelId="{CEEC6529-FECA-4227-9A69-D9ABB30429ED}" type="presOf" srcId="{5AD1A627-0233-4A0F-9C02-AEC8C8D497E4}" destId="{48DE699D-F09C-4934-A2C3-236D6E302943}" srcOrd="0" destOrd="0" presId="urn:microsoft.com/office/officeart/2005/8/layout/default#2"/>
    <dgm:cxn modelId="{6DB34867-D99A-4819-A94D-35520FE7EBE0}" type="presOf" srcId="{E81DBBB8-C119-4C5F-8133-DBB319C0D352}" destId="{9A67FD4A-CBF9-4357-964E-4E58463EACFF}" srcOrd="0" destOrd="0" presId="urn:microsoft.com/office/officeart/2005/8/layout/default#2"/>
    <dgm:cxn modelId="{93BABD05-3484-47D4-9E2D-07CB16E30C91}" type="presOf" srcId="{58746B73-2700-4ABE-8FC6-18A13362666F}" destId="{7D0FE9E2-0F33-471A-8E0B-2D256FE50A13}" srcOrd="0" destOrd="0" presId="urn:microsoft.com/office/officeart/2005/8/layout/default#2"/>
    <dgm:cxn modelId="{9A58F885-2883-4049-ABBE-CF9FDD7D26F3}" srcId="{58746B73-2700-4ABE-8FC6-18A13362666F}" destId="{992BBA00-1F74-4967-A7B2-7D94EAC542E6}" srcOrd="2" destOrd="0" parTransId="{5B6FED95-84A0-4F6A-B4EE-7289B553509B}" sibTransId="{3440EC53-A9AC-4A51-A7F6-A02CDD7A5C41}"/>
    <dgm:cxn modelId="{02F46C83-9BFD-4838-9A13-77B8672A8A3A}" type="presParOf" srcId="{7D0FE9E2-0F33-471A-8E0B-2D256FE50A13}" destId="{9A67FD4A-CBF9-4357-964E-4E58463EACFF}" srcOrd="0" destOrd="0" presId="urn:microsoft.com/office/officeart/2005/8/layout/default#2"/>
    <dgm:cxn modelId="{85ED99C1-F8C9-45CA-B428-B0E0FBA6F822}" type="presParOf" srcId="{7D0FE9E2-0F33-471A-8E0B-2D256FE50A13}" destId="{8B7411BB-3F90-4B6A-AE72-57724B017703}" srcOrd="1" destOrd="0" presId="urn:microsoft.com/office/officeart/2005/8/layout/default#2"/>
    <dgm:cxn modelId="{278A3525-B8C4-45E2-9E24-A2772EBBA2E0}" type="presParOf" srcId="{7D0FE9E2-0F33-471A-8E0B-2D256FE50A13}" destId="{48DE699D-F09C-4934-A2C3-236D6E302943}" srcOrd="2" destOrd="0" presId="urn:microsoft.com/office/officeart/2005/8/layout/default#2"/>
    <dgm:cxn modelId="{FFA1C091-F547-4A7C-A564-B2EFD0441229}" type="presParOf" srcId="{7D0FE9E2-0F33-471A-8E0B-2D256FE50A13}" destId="{FCBC2686-37DD-417A-BA6E-1D8C301E90E0}" srcOrd="3" destOrd="0" presId="urn:microsoft.com/office/officeart/2005/8/layout/default#2"/>
    <dgm:cxn modelId="{31A6F1A2-2958-4AAE-A5B9-F5F71CD842D8}" type="presParOf" srcId="{7D0FE9E2-0F33-471A-8E0B-2D256FE50A13}" destId="{2EE065C3-A1E5-4425-AECC-3599F194C6A5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746B73-2700-4ABE-8FC6-18A13362666F}" type="doc">
      <dgm:prSet loTypeId="urn:microsoft.com/office/officeart/2005/8/layout/default#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E81DBBB8-C119-4C5F-8133-DBB319C0D352}">
      <dgm:prSet phldrT="[Texto]" custT="1"/>
      <dgm:spPr/>
      <dgm:t>
        <a:bodyPr/>
        <a:lstStyle/>
        <a:p>
          <a:r>
            <a:rPr lang="es-ES_tradnl" sz="2400" b="0" dirty="0" smtClean="0">
              <a:latin typeface="Century Gothic" panose="020B0502020202020204" pitchFamily="34" charset="0"/>
            </a:rPr>
            <a:t>Menores de18 años entre los grupos vulnerables prioritarios</a:t>
          </a:r>
          <a:endParaRPr lang="es-ES" sz="2400" b="0" dirty="0">
            <a:latin typeface="Century Gothic" pitchFamily="34" charset="0"/>
          </a:endParaRPr>
        </a:p>
      </dgm:t>
    </dgm:pt>
    <dgm:pt modelId="{C32BE5FE-8B61-4330-9403-9B928AC5010C}" type="parTrans" cxnId="{26F04123-4DE9-4313-A485-15EA3B750146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02693DDD-7688-4585-A6D5-1F28D26B4B28}" type="sibTrans" cxnId="{26F04123-4DE9-4313-A485-15EA3B750146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5AD1A627-0233-4A0F-9C02-AEC8C8D497E4}">
      <dgm:prSet/>
      <dgm:spPr/>
      <dgm:t>
        <a:bodyPr/>
        <a:lstStyle/>
        <a:p>
          <a:r>
            <a:rPr lang="es-ES_tradnl" b="0" dirty="0" smtClean="0">
              <a:latin typeface="Century Gothic" panose="020B0502020202020204" pitchFamily="34" charset="0"/>
            </a:rPr>
            <a:t>Objetivo operativo 8 "empleo"</a:t>
          </a:r>
          <a:endParaRPr lang="es-ES" b="0" dirty="0" smtClean="0">
            <a:latin typeface="Century Gothic" pitchFamily="34" charset="0"/>
          </a:endParaRPr>
        </a:p>
      </dgm:t>
    </dgm:pt>
    <dgm:pt modelId="{9DACB1B0-8B7B-46C8-B6CC-F2554A9E80D2}" type="parTrans" cxnId="{44ED5A2B-25FA-427C-BC4B-26361215857B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2A08556E-69C8-41F1-B94C-A370EFE6E6A2}" type="sibTrans" cxnId="{44ED5A2B-25FA-427C-BC4B-26361215857B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992BBA00-1F74-4967-A7B2-7D94EAC542E6}">
      <dgm:prSet/>
      <dgm:spPr/>
      <dgm:t>
        <a:bodyPr/>
        <a:lstStyle/>
        <a:p>
          <a:r>
            <a:rPr lang="es-ES_tradnl" b="0" dirty="0" smtClean="0">
              <a:latin typeface="Century Gothic" panose="020B0502020202020204" pitchFamily="34" charset="0"/>
            </a:rPr>
            <a:t>Objetivo operativo 9 "inclusión social"</a:t>
          </a:r>
        </a:p>
      </dgm:t>
    </dgm:pt>
    <dgm:pt modelId="{5B6FED95-84A0-4F6A-B4EE-7289B553509B}" type="parTrans" cxnId="{9A58F885-2883-4049-ABBE-CF9FDD7D26F3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3440EC53-A9AC-4A51-A7F6-A02CDD7A5C41}" type="sibTrans" cxnId="{9A58F885-2883-4049-ABBE-CF9FDD7D26F3}">
      <dgm:prSet/>
      <dgm:spPr/>
      <dgm:t>
        <a:bodyPr/>
        <a:lstStyle/>
        <a:p>
          <a:endParaRPr lang="es-ES">
            <a:latin typeface="Century Gothic" pitchFamily="34" charset="0"/>
          </a:endParaRPr>
        </a:p>
      </dgm:t>
    </dgm:pt>
    <dgm:pt modelId="{F9CC16B3-649C-479F-8287-D97031EF76D5}">
      <dgm:prSet/>
      <dgm:spPr/>
      <dgm:t>
        <a:bodyPr/>
        <a:lstStyle/>
        <a:p>
          <a:r>
            <a:rPr lang="es-ES_tradnl" b="0" dirty="0" smtClean="0">
              <a:latin typeface="Century Gothic" panose="020B0502020202020204" pitchFamily="34" charset="0"/>
            </a:rPr>
            <a:t>Objetivo operativo 10 “educación"</a:t>
          </a:r>
          <a:endParaRPr lang="es-ES" b="0" dirty="0" smtClean="0">
            <a:latin typeface="Century Gothic" pitchFamily="34" charset="0"/>
          </a:endParaRPr>
        </a:p>
      </dgm:t>
    </dgm:pt>
    <dgm:pt modelId="{E45361E8-98FF-4F44-A1DE-2246EF13258D}" type="parTrans" cxnId="{9DA0A7F4-AB38-420D-89E2-9519B2074FA2}">
      <dgm:prSet/>
      <dgm:spPr/>
      <dgm:t>
        <a:bodyPr/>
        <a:lstStyle/>
        <a:p>
          <a:endParaRPr lang="en-US"/>
        </a:p>
      </dgm:t>
    </dgm:pt>
    <dgm:pt modelId="{6A9BA7A8-4007-4872-824A-ACCA114DB8D0}" type="sibTrans" cxnId="{9DA0A7F4-AB38-420D-89E2-9519B2074FA2}">
      <dgm:prSet/>
      <dgm:spPr/>
      <dgm:t>
        <a:bodyPr/>
        <a:lstStyle/>
        <a:p>
          <a:endParaRPr lang="en-US"/>
        </a:p>
      </dgm:t>
    </dgm:pt>
    <dgm:pt modelId="{7D0FE9E2-0F33-471A-8E0B-2D256FE50A13}" type="pres">
      <dgm:prSet presAssocID="{58746B73-2700-4ABE-8FC6-18A1336266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67FD4A-CBF9-4357-964E-4E58463EACFF}" type="pres">
      <dgm:prSet presAssocID="{E81DBBB8-C119-4C5F-8133-DBB319C0D352}" presName="node" presStyleLbl="node1" presStyleIdx="0" presStyleCnt="4" custScaleX="182874" custScaleY="29340" custLinFactNeighborX="-6336" custLinFactNeighborY="-125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7411BB-3F90-4B6A-AE72-57724B017703}" type="pres">
      <dgm:prSet presAssocID="{02693DDD-7688-4585-A6D5-1F28D26B4B28}" presName="sibTrans" presStyleCnt="0"/>
      <dgm:spPr/>
    </dgm:pt>
    <dgm:pt modelId="{48DE699D-F09C-4934-A2C3-236D6E302943}" type="pres">
      <dgm:prSet presAssocID="{5AD1A627-0233-4A0F-9C02-AEC8C8D497E4}" presName="node" presStyleLbl="node1" presStyleIdx="1" presStyleCnt="4" custScaleX="50227" custLinFactNeighborX="-42149" custLinFactNeighborY="-184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BC2686-37DD-417A-BA6E-1D8C301E90E0}" type="pres">
      <dgm:prSet presAssocID="{2A08556E-69C8-41F1-B94C-A370EFE6E6A2}" presName="sibTrans" presStyleCnt="0"/>
      <dgm:spPr/>
    </dgm:pt>
    <dgm:pt modelId="{2EE065C3-A1E5-4425-AECC-3599F194C6A5}" type="pres">
      <dgm:prSet presAssocID="{992BBA00-1F74-4967-A7B2-7D94EAC542E6}" presName="node" presStyleLbl="node1" presStyleIdx="2" presStyleCnt="4" custScaleX="53398" custLinFactNeighborX="1283" custLinFactNeighborY="-184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6FA90F-FD18-414B-9A35-678F01210EFB}" type="pres">
      <dgm:prSet presAssocID="{3440EC53-A9AC-4A51-A7F6-A02CDD7A5C41}" presName="sibTrans" presStyleCnt="0"/>
      <dgm:spPr/>
    </dgm:pt>
    <dgm:pt modelId="{125BDDF5-A4CB-4F39-B0D5-3F27D1302B9C}" type="pres">
      <dgm:prSet presAssocID="{F9CC16B3-649C-479F-8287-D97031EF76D5}" presName="node" presStyleLbl="node1" presStyleIdx="3" presStyleCnt="4" custScaleX="53892" custLinFactNeighborX="6039" custLinFactNeighborY="-18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BE24EC-695B-410E-AC14-133C5774F73D}" type="presOf" srcId="{5AD1A627-0233-4A0F-9C02-AEC8C8D497E4}" destId="{48DE699D-F09C-4934-A2C3-236D6E302943}" srcOrd="0" destOrd="0" presId="urn:microsoft.com/office/officeart/2005/8/layout/default#2"/>
    <dgm:cxn modelId="{26F04123-4DE9-4313-A485-15EA3B750146}" srcId="{58746B73-2700-4ABE-8FC6-18A13362666F}" destId="{E81DBBB8-C119-4C5F-8133-DBB319C0D352}" srcOrd="0" destOrd="0" parTransId="{C32BE5FE-8B61-4330-9403-9B928AC5010C}" sibTransId="{02693DDD-7688-4585-A6D5-1F28D26B4B28}"/>
    <dgm:cxn modelId="{39813CAD-3CBE-4939-87D3-97C4D961DFD6}" type="presOf" srcId="{58746B73-2700-4ABE-8FC6-18A13362666F}" destId="{7D0FE9E2-0F33-471A-8E0B-2D256FE50A13}" srcOrd="0" destOrd="0" presId="urn:microsoft.com/office/officeart/2005/8/layout/default#2"/>
    <dgm:cxn modelId="{44ED5A2B-25FA-427C-BC4B-26361215857B}" srcId="{58746B73-2700-4ABE-8FC6-18A13362666F}" destId="{5AD1A627-0233-4A0F-9C02-AEC8C8D497E4}" srcOrd="1" destOrd="0" parTransId="{9DACB1B0-8B7B-46C8-B6CC-F2554A9E80D2}" sibTransId="{2A08556E-69C8-41F1-B94C-A370EFE6E6A2}"/>
    <dgm:cxn modelId="{A20D26F3-0B61-40A0-A640-6ECFC255DE10}" type="presOf" srcId="{992BBA00-1F74-4967-A7B2-7D94EAC542E6}" destId="{2EE065C3-A1E5-4425-AECC-3599F194C6A5}" srcOrd="0" destOrd="0" presId="urn:microsoft.com/office/officeart/2005/8/layout/default#2"/>
    <dgm:cxn modelId="{9DA0A7F4-AB38-420D-89E2-9519B2074FA2}" srcId="{58746B73-2700-4ABE-8FC6-18A13362666F}" destId="{F9CC16B3-649C-479F-8287-D97031EF76D5}" srcOrd="3" destOrd="0" parTransId="{E45361E8-98FF-4F44-A1DE-2246EF13258D}" sibTransId="{6A9BA7A8-4007-4872-824A-ACCA114DB8D0}"/>
    <dgm:cxn modelId="{0BF85E88-D061-4FDF-8634-E5650C62B13C}" type="presOf" srcId="{F9CC16B3-649C-479F-8287-D97031EF76D5}" destId="{125BDDF5-A4CB-4F39-B0D5-3F27D1302B9C}" srcOrd="0" destOrd="0" presId="urn:microsoft.com/office/officeart/2005/8/layout/default#2"/>
    <dgm:cxn modelId="{9A58F885-2883-4049-ABBE-CF9FDD7D26F3}" srcId="{58746B73-2700-4ABE-8FC6-18A13362666F}" destId="{992BBA00-1F74-4967-A7B2-7D94EAC542E6}" srcOrd="2" destOrd="0" parTransId="{5B6FED95-84A0-4F6A-B4EE-7289B553509B}" sibTransId="{3440EC53-A9AC-4A51-A7F6-A02CDD7A5C41}"/>
    <dgm:cxn modelId="{358D05FB-908D-4B5A-81FF-DD77625CA650}" type="presOf" srcId="{E81DBBB8-C119-4C5F-8133-DBB319C0D352}" destId="{9A67FD4A-CBF9-4357-964E-4E58463EACFF}" srcOrd="0" destOrd="0" presId="urn:microsoft.com/office/officeart/2005/8/layout/default#2"/>
    <dgm:cxn modelId="{8ED6CAD4-54CB-4242-95D3-CB6DAF9B4DD4}" type="presParOf" srcId="{7D0FE9E2-0F33-471A-8E0B-2D256FE50A13}" destId="{9A67FD4A-CBF9-4357-964E-4E58463EACFF}" srcOrd="0" destOrd="0" presId="urn:microsoft.com/office/officeart/2005/8/layout/default#2"/>
    <dgm:cxn modelId="{675D36F2-B8D3-4CA9-8080-421AEEF72D5C}" type="presParOf" srcId="{7D0FE9E2-0F33-471A-8E0B-2D256FE50A13}" destId="{8B7411BB-3F90-4B6A-AE72-57724B017703}" srcOrd="1" destOrd="0" presId="urn:microsoft.com/office/officeart/2005/8/layout/default#2"/>
    <dgm:cxn modelId="{F155C6AF-3C9C-4344-8E97-8B7AAE603A21}" type="presParOf" srcId="{7D0FE9E2-0F33-471A-8E0B-2D256FE50A13}" destId="{48DE699D-F09C-4934-A2C3-236D6E302943}" srcOrd="2" destOrd="0" presId="urn:microsoft.com/office/officeart/2005/8/layout/default#2"/>
    <dgm:cxn modelId="{C2341C4E-0DBC-4853-BD17-6305392E626F}" type="presParOf" srcId="{7D0FE9E2-0F33-471A-8E0B-2D256FE50A13}" destId="{FCBC2686-37DD-417A-BA6E-1D8C301E90E0}" srcOrd="3" destOrd="0" presId="urn:microsoft.com/office/officeart/2005/8/layout/default#2"/>
    <dgm:cxn modelId="{FDAD1555-35AA-427A-9CD0-52D2778BA00F}" type="presParOf" srcId="{7D0FE9E2-0F33-471A-8E0B-2D256FE50A13}" destId="{2EE065C3-A1E5-4425-AECC-3599F194C6A5}" srcOrd="4" destOrd="0" presId="urn:microsoft.com/office/officeart/2005/8/layout/default#2"/>
    <dgm:cxn modelId="{E1D5172D-8C99-4D87-B854-BD34C67FEB19}" type="presParOf" srcId="{7D0FE9E2-0F33-471A-8E0B-2D256FE50A13}" destId="{C56FA90F-FD18-414B-9A35-678F01210EFB}" srcOrd="5" destOrd="0" presId="urn:microsoft.com/office/officeart/2005/8/layout/default#2"/>
    <dgm:cxn modelId="{38CDDFFE-FED7-4656-9AC4-EB0AAA5DF2FC}" type="presParOf" srcId="{7D0FE9E2-0F33-471A-8E0B-2D256FE50A13}" destId="{125BDDF5-A4CB-4F39-B0D5-3F27D1302B9C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3ED1B-DC6C-4537-930C-74A5D4C3124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CA16F-D3EE-4308-8267-395C3A869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1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CA16F-D3EE-4308-8267-395C3A869F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8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lidera</a:t>
            </a:r>
            <a:r>
              <a:rPr lang="en-US" dirty="0" smtClean="0"/>
              <a:t> </a:t>
            </a:r>
            <a:r>
              <a:rPr lang="en-US" dirty="0" err="1" smtClean="0"/>
              <a:t>eurochild</a:t>
            </a:r>
            <a:r>
              <a:rPr lang="en-US" dirty="0" smtClean="0"/>
              <a:t> en </a:t>
            </a:r>
            <a:r>
              <a:rPr lang="en-US" dirty="0" err="1" smtClean="0"/>
              <a:t>europa</a:t>
            </a:r>
            <a:r>
              <a:rPr lang="en-US" dirty="0" smtClean="0"/>
              <a:t>, </a:t>
            </a:r>
            <a:r>
              <a:rPr lang="en-US" dirty="0" err="1" smtClean="0"/>
              <a:t>coordina</a:t>
            </a:r>
            <a:r>
              <a:rPr lang="en-US" dirty="0" smtClean="0"/>
              <a:t> unicef </a:t>
            </a:r>
            <a:r>
              <a:rPr lang="en-US" dirty="0" err="1" smtClean="0"/>
              <a:t>comité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 en </a:t>
            </a:r>
            <a:r>
              <a:rPr lang="en-US" dirty="0" err="1" smtClean="0"/>
              <a:t>españa</a:t>
            </a:r>
            <a:r>
              <a:rPr lang="en-US" dirty="0" smtClean="0"/>
              <a:t>, no </a:t>
            </a:r>
            <a:r>
              <a:rPr lang="en-US" dirty="0" err="1" smtClean="0"/>
              <a:t>sólo</a:t>
            </a:r>
            <a:r>
              <a:rPr lang="en-US" dirty="0" smtClean="0"/>
              <a:t> ONG, </a:t>
            </a:r>
            <a:r>
              <a:rPr lang="en-US" dirty="0" err="1" smtClean="0"/>
              <a:t>financiación</a:t>
            </a:r>
            <a:r>
              <a:rPr lang="en-US" dirty="0" smtClean="0"/>
              <a:t> </a:t>
            </a:r>
            <a:r>
              <a:rPr lang="en-US" dirty="0" err="1" smtClean="0"/>
              <a:t>Comisión</a:t>
            </a:r>
            <a:r>
              <a:rPr lang="en-US" dirty="0" smtClean="0"/>
              <a:t>,, </a:t>
            </a:r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piloto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con UK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CA16F-D3EE-4308-8267-395C3A869F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26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Impulsar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la </a:t>
            </a:r>
            <a:r>
              <a:rPr lang="en-US" dirty="0" err="1" smtClean="0"/>
              <a:t>coordinación</a:t>
            </a:r>
            <a:r>
              <a:rPr lang="en-US" dirty="0" smtClean="0"/>
              <a:t> y la </a:t>
            </a:r>
            <a:r>
              <a:rPr lang="en-US" dirty="0" err="1" smtClean="0"/>
              <a:t>colaboración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organizaciones</a:t>
            </a:r>
            <a:r>
              <a:rPr lang="en-US" dirty="0" smtClean="0"/>
              <a:t> la </a:t>
            </a:r>
            <a:r>
              <a:rPr lang="en-US" dirty="0" err="1" smtClean="0"/>
              <a:t>aplicación</a:t>
            </a:r>
            <a:r>
              <a:rPr lang="en-US" dirty="0" smtClean="0"/>
              <a:t> de la </a:t>
            </a:r>
            <a:r>
              <a:rPr lang="en-US" dirty="0" err="1" smtClean="0"/>
              <a:t>Recomendación</a:t>
            </a:r>
            <a:r>
              <a:rPr lang="en-US" dirty="0" smtClean="0"/>
              <a:t> en España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CA16F-D3EE-4308-8267-395C3A869F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5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CA16F-D3EE-4308-8267-395C3A869F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76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1.Estrategia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conjunta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elecciones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instrumentos</a:t>
            </a:r>
            <a:r>
              <a:rPr lang="en-US" baseline="0" dirty="0" smtClean="0"/>
              <a:t> politicos, </a:t>
            </a:r>
            <a:r>
              <a:rPr lang="en-US" baseline="0" dirty="0" err="1" smtClean="0"/>
              <a:t>financieros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educación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inclusiva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participación</a:t>
            </a:r>
            <a:endParaRPr lang="en-US" dirty="0" smtClean="0"/>
          </a:p>
          <a:p>
            <a:r>
              <a:rPr lang="en-US" dirty="0" smtClean="0"/>
              <a:t>2.Plan de Inclusion Social, </a:t>
            </a:r>
            <a:r>
              <a:rPr lang="en-US" dirty="0" err="1" smtClean="0"/>
              <a:t>Acuerdo</a:t>
            </a:r>
            <a:r>
              <a:rPr lang="en-US" dirty="0" smtClean="0"/>
              <a:t> de </a:t>
            </a:r>
            <a:r>
              <a:rPr lang="en-US" dirty="0" err="1" smtClean="0"/>
              <a:t>Asociación</a:t>
            </a:r>
            <a:r>
              <a:rPr lang="en-US" dirty="0" smtClean="0"/>
              <a:t> España</a:t>
            </a:r>
            <a:r>
              <a:rPr lang="en-US" baseline="0" dirty="0" smtClean="0"/>
              <a:t> UE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estructurales</a:t>
            </a:r>
            <a:r>
              <a:rPr lang="en-US" dirty="0" smtClean="0"/>
              <a:t>,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operativos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y </a:t>
            </a:r>
            <a:r>
              <a:rPr lang="en-US" dirty="0" err="1" smtClean="0"/>
              <a:t>autonómicos</a:t>
            </a:r>
            <a:r>
              <a:rPr lang="en-US" dirty="0" smtClean="0"/>
              <a:t> del </a:t>
            </a:r>
            <a:r>
              <a:rPr lang="en-US" dirty="0" err="1" smtClean="0"/>
              <a:t>Fondo</a:t>
            </a:r>
            <a:r>
              <a:rPr lang="en-US" dirty="0" smtClean="0"/>
              <a:t> Social </a:t>
            </a:r>
            <a:r>
              <a:rPr lang="en-US" dirty="0" err="1" smtClean="0"/>
              <a:t>europeo</a:t>
            </a:r>
            <a:r>
              <a:rPr lang="en-US" dirty="0" smtClean="0"/>
              <a:t>, </a:t>
            </a:r>
            <a:r>
              <a:rPr lang="en-US" dirty="0" err="1" smtClean="0"/>
              <a:t>Estrategia</a:t>
            </a:r>
            <a:r>
              <a:rPr lang="en-US" dirty="0" smtClean="0"/>
              <a:t> 2020,</a:t>
            </a:r>
            <a:r>
              <a:rPr lang="en-US" baseline="0" dirty="0" smtClean="0"/>
              <a:t> Plan de </a:t>
            </a:r>
            <a:r>
              <a:rPr lang="en-US" baseline="0" dirty="0" err="1" smtClean="0"/>
              <a:t>familias</a:t>
            </a:r>
            <a:r>
              <a:rPr lang="en-US" baseline="0" dirty="0" smtClean="0"/>
              <a:t>?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Materiales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propuestas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participación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CA16F-D3EE-4308-8267-395C3A869F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0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operativo 8 "empleo":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Fomento de acciones dirigidas a mejorar la empleabilidad y el acceso al empleo de personas y hogares con menores o personas dependientes a cargo.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operativo 9 "inclusión social":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Fijar entre los objetivos estratégicos un objetivo de reducción de la tasa AROPE de menores de 18 años.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Promover medidas orientadas a la garantía de derechos mediante: recursos adecuados, acceso equitativo a servicios de calidad, participación infantil y de las familias.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Fomento de acciones dirigidas a luchar contra el chabolismo y la infravivienda.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Fomento de acciones dirigidas a la prevención y apoyo a las familias: refuerzo del entorno social y económico de las familias con menores de 18 años, con especial atención a los más vulnerables.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Promover y facilitar el acceso a las actividades extraescolares, el ocio y tiempo libre, y el asociacionismo infanto-juvenil como elementos clave de inclusión social de los niños.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Promover acciones que fomenten la participación infantil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Fomento de acciones dirigidas a garantizar el acceso a las tecnologías de la información y el conocimiento.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Fomento de acciones dirigidas a garantizar que las familias pueden hacer frente a ciertos gastos asociados a su bienestar básico y su inclusión en la sociedad (medicamentos, prótesis y tratamientos de salud, gastos de energía en los hogares, etc.).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Fomento de acciones dirigidas a garantizar la no discriminación/igualdad de oportunidades de los menores de 18 años: necesidad velar especialmente por la accesibilidad, la suficiente cobertura, la transparencia en los procesos, la publicidad y el conocimiento de los recursos y ayudas.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Fomento de la investigación e innovación en los modelos de intervención: intervención temprana 0‐3 años, emprendeduría social, responsabilidad social comunitaria, responsabilidad social corporativa, observatorios de vulnerabilidad, etc.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operativo 10 "educación":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Facilitar el acceso a  la educación de 0 a 3 años con un enfoque educativo desde las necesidades del niño (no sólo como apoyo a la empleabilidad de los padres), especialmente en el caso de las familias más y niños más vulnerables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Fomentar  las acciones dirigidas a garantizar que las familias pueden hacer frente a ciertos gastos asociados a la escolarización (nutrición, libros, uniformes, transporte,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Promover y facilitar el acceso a las actividades extraescolares, el ocio y tiempo libre, y el asociacionismo infanto-juvenil como elementos clave de inclusión social de los niños.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Promover la participación infantil en el ámbito educativo.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Garantizar el necesario acceso a las tecnologías de la información y el conocimiento.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CA16F-D3EE-4308-8267-395C3A869FA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6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Picture 1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228344" cy="1152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5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3200" dirty="0" smtClean="0"/>
              <a:t>La Alianza para invertir en la infancia en España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6400800" cy="2376264"/>
          </a:xfrm>
        </p:spPr>
        <p:txBody>
          <a:bodyPr>
            <a:normAutofit fontScale="62500" lnSpcReduction="20000"/>
          </a:bodyPr>
          <a:lstStyle/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r>
              <a:rPr lang="es-ES" sz="3400" dirty="0" smtClean="0"/>
              <a:t>Seminario EIPA, Invertir </a:t>
            </a:r>
            <a:r>
              <a:rPr lang="es-ES" sz="3400" dirty="0"/>
              <a:t>en la infancia en España: </a:t>
            </a:r>
            <a:r>
              <a:rPr lang="es-ES" sz="3400" dirty="0" smtClean="0"/>
              <a:t>Instrumentos </a:t>
            </a:r>
            <a:r>
              <a:rPr lang="es-ES" sz="3400" dirty="0"/>
              <a:t>europeos y oportunidades de </a:t>
            </a:r>
            <a:r>
              <a:rPr lang="es-ES" sz="3400" dirty="0" smtClean="0"/>
              <a:t>financiación</a:t>
            </a:r>
          </a:p>
          <a:p>
            <a:r>
              <a:rPr lang="es-ES" sz="3400" dirty="0"/>
              <a:t>Madrid, 23 de septiembre de 2014</a:t>
            </a:r>
          </a:p>
          <a:p>
            <a:endParaRPr lang="es-ES" sz="1900" dirty="0"/>
          </a:p>
          <a:p>
            <a:endParaRPr lang="es-ES" sz="1900" dirty="0" smtClean="0"/>
          </a:p>
          <a:p>
            <a:endParaRPr lang="es-ES" sz="1900" dirty="0"/>
          </a:p>
          <a:p>
            <a:r>
              <a:rPr lang="es-ES" sz="1900" dirty="0" smtClean="0"/>
              <a:t>Gabriel Gonzalez-Bueno, coordinador de la Alianza en España</a:t>
            </a:r>
          </a:p>
          <a:p>
            <a:endParaRPr lang="es-ES" sz="1400" dirty="0"/>
          </a:p>
          <a:p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Alianza?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383366"/>
              </p:ext>
            </p:extLst>
          </p:nvPr>
        </p:nvGraphicFramePr>
        <p:xfrm>
          <a:off x="456781" y="3163683"/>
          <a:ext cx="82296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"/>
          <p:cNvSpPr/>
          <p:nvPr/>
        </p:nvSpPr>
        <p:spPr>
          <a:xfrm>
            <a:off x="456781" y="206084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entury Gothic" panose="020B0502020202020204" pitchFamily="34" charset="0"/>
              </a:rPr>
              <a:t>Es una coalición de organizaciones y plataformas establecida </a:t>
            </a:r>
            <a:r>
              <a:rPr lang="es-ES" dirty="0">
                <a:latin typeface="Century Gothic" panose="020B0502020202020204" pitchFamily="34" charset="0"/>
              </a:rPr>
              <a:t>en el marco de una Acción Conjunta  de la Alianza Europea para Invertir en la Infancia (“EU Alliance </a:t>
            </a:r>
            <a:r>
              <a:rPr lang="es-ES" dirty="0" err="1">
                <a:latin typeface="Century Gothic" panose="020B0502020202020204" pitchFamily="34" charset="0"/>
              </a:rPr>
              <a:t>for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err="1">
                <a:latin typeface="Century Gothic" panose="020B0502020202020204" pitchFamily="34" charset="0"/>
              </a:rPr>
              <a:t>Investing</a:t>
            </a:r>
            <a:r>
              <a:rPr lang="es-ES" dirty="0">
                <a:latin typeface="Century Gothic" panose="020B0502020202020204" pitchFamily="34" charset="0"/>
              </a:rPr>
              <a:t> in </a:t>
            </a:r>
            <a:r>
              <a:rPr lang="es-ES" dirty="0" err="1">
                <a:latin typeface="Century Gothic" panose="020B0502020202020204" pitchFamily="34" charset="0"/>
              </a:rPr>
              <a:t>Children</a:t>
            </a:r>
            <a:r>
              <a:rPr lang="es-ES" dirty="0" smtClean="0">
                <a:latin typeface="Century Gothic" panose="020B0502020202020204" pitchFamily="34" charset="0"/>
              </a:rPr>
              <a:t>”).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81" y="5805264"/>
            <a:ext cx="340201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Misión y Objetivos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6786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¿Quiénes?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ES" sz="2000" dirty="0" smtClean="0"/>
              <a:t>Aldeas Infantiles SOS España</a:t>
            </a:r>
          </a:p>
          <a:p>
            <a:pPr lvl="0"/>
            <a:r>
              <a:rPr lang="es-ES" sz="2000" dirty="0" smtClean="0"/>
              <a:t>Aula para todos</a:t>
            </a:r>
          </a:p>
          <a:p>
            <a:pPr lvl="0"/>
            <a:r>
              <a:rPr lang="es-ES" sz="2000" dirty="0" smtClean="0"/>
              <a:t>CERMI</a:t>
            </a:r>
          </a:p>
          <a:p>
            <a:pPr lvl="0"/>
            <a:r>
              <a:rPr lang="es-ES" sz="2000" dirty="0" smtClean="0"/>
              <a:t>EAPN España </a:t>
            </a:r>
          </a:p>
          <a:p>
            <a:pPr lvl="0"/>
            <a:r>
              <a:rPr lang="es-ES" sz="2000" dirty="0" smtClean="0"/>
              <a:t>FEDAIA</a:t>
            </a:r>
          </a:p>
          <a:p>
            <a:pPr lvl="0"/>
            <a:r>
              <a:rPr lang="es-ES" sz="2000" dirty="0" smtClean="0"/>
              <a:t>Fundación Montessori sin Fronteras</a:t>
            </a:r>
          </a:p>
          <a:p>
            <a:pPr lvl="0"/>
            <a:r>
              <a:rPr lang="es-ES" sz="2000" dirty="0" smtClean="0"/>
              <a:t>Fundación Secretariado Gitano</a:t>
            </a:r>
          </a:p>
          <a:p>
            <a:pPr lvl="0"/>
            <a:r>
              <a:rPr lang="es-ES" sz="2000" dirty="0" smtClean="0"/>
              <a:t>Proyecto Solidario</a:t>
            </a:r>
          </a:p>
          <a:p>
            <a:pPr lvl="0"/>
            <a:r>
              <a:rPr lang="es-ES" sz="2000" dirty="0" err="1" smtClean="0"/>
              <a:t>Save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Children</a:t>
            </a:r>
            <a:r>
              <a:rPr lang="es-ES" sz="2000" dirty="0" smtClean="0"/>
              <a:t> España</a:t>
            </a:r>
          </a:p>
          <a:p>
            <a:pPr lvl="0"/>
            <a:r>
              <a:rPr lang="es-ES" sz="2000" dirty="0" smtClean="0"/>
              <a:t>Unicef Comité Español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dirty="0" smtClean="0"/>
              <a:t>Plataforma de Infancia y Cruz Roja Española han mostrado su interés y participado en las actividades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qué estamos trabajando…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177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…en Programas Operativos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974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44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883</Words>
  <Application>Microsoft Office PowerPoint</Application>
  <PresentationFormat>On-screen Show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Tema de Office</vt:lpstr>
      <vt:lpstr>La Alianza para invertir en la infancia en España</vt:lpstr>
      <vt:lpstr>¿Qué es la Alianza?</vt:lpstr>
      <vt:lpstr>Misión y Objetivos</vt:lpstr>
      <vt:lpstr>¿Quiénes?</vt:lpstr>
      <vt:lpstr>En qué estamos trabajando…</vt:lpstr>
      <vt:lpstr>…en Programas Operativos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Alia</dc:creator>
  <cp:lastModifiedBy>CMO</cp:lastModifiedBy>
  <cp:revision>30</cp:revision>
  <cp:lastPrinted>2014-09-22T09:10:33Z</cp:lastPrinted>
  <dcterms:created xsi:type="dcterms:W3CDTF">2014-05-29T14:14:56Z</dcterms:created>
  <dcterms:modified xsi:type="dcterms:W3CDTF">2014-10-28T10:04:08Z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FD3DB71C-D31A-4EC5-952D-12FDCD393B79</vt:lpwstr>
  </property>
  <property fmtid="{D5CDD505-2E9C-101B-9397-08002B2CF9AE}" pid="3" name="ArticulatePath">
    <vt:lpwstr>presentacion_alianza seminario</vt:lpwstr>
  </property>
</Properties>
</file>